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ink/ink6.xml" ContentType="application/inkml+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4"/>
  </p:sldMasterIdLst>
  <p:notesMasterIdLst>
    <p:notesMasterId r:id="rId74"/>
  </p:notesMasterIdLst>
  <p:sldIdLst>
    <p:sldId id="472" r:id="rId5"/>
    <p:sldId id="256" r:id="rId6"/>
    <p:sldId id="508" r:id="rId7"/>
    <p:sldId id="401" r:id="rId8"/>
    <p:sldId id="257" r:id="rId9"/>
    <p:sldId id="402" r:id="rId10"/>
    <p:sldId id="529" r:id="rId11"/>
    <p:sldId id="440" r:id="rId12"/>
    <p:sldId id="403" r:id="rId13"/>
    <p:sldId id="509" r:id="rId14"/>
    <p:sldId id="379" r:id="rId15"/>
    <p:sldId id="281" r:id="rId16"/>
    <p:sldId id="458" r:id="rId17"/>
    <p:sldId id="510" r:id="rId18"/>
    <p:sldId id="262" r:id="rId19"/>
    <p:sldId id="515" r:id="rId20"/>
    <p:sldId id="517" r:id="rId21"/>
    <p:sldId id="444" r:id="rId22"/>
    <p:sldId id="380" r:id="rId23"/>
    <p:sldId id="446" r:id="rId24"/>
    <p:sldId id="442" r:id="rId25"/>
    <p:sldId id="450" r:id="rId26"/>
    <p:sldId id="406" r:id="rId27"/>
    <p:sldId id="447" r:id="rId28"/>
    <p:sldId id="445" r:id="rId29"/>
    <p:sldId id="459" r:id="rId30"/>
    <p:sldId id="392" r:id="rId31"/>
    <p:sldId id="448" r:id="rId32"/>
    <p:sldId id="449" r:id="rId33"/>
    <p:sldId id="460" r:id="rId34"/>
    <p:sldId id="511" r:id="rId35"/>
    <p:sldId id="396" r:id="rId36"/>
    <p:sldId id="463" r:id="rId37"/>
    <p:sldId id="464" r:id="rId38"/>
    <p:sldId id="417" r:id="rId39"/>
    <p:sldId id="461" r:id="rId40"/>
    <p:sldId id="557" r:id="rId41"/>
    <p:sldId id="518" r:id="rId42"/>
    <p:sldId id="551" r:id="rId43"/>
    <p:sldId id="466" r:id="rId44"/>
    <p:sldId id="467" r:id="rId45"/>
    <p:sldId id="474" r:id="rId46"/>
    <p:sldId id="485" r:id="rId47"/>
    <p:sldId id="530" r:id="rId48"/>
    <p:sldId id="520" r:id="rId49"/>
    <p:sldId id="527" r:id="rId50"/>
    <p:sldId id="521" r:id="rId51"/>
    <p:sldId id="522" r:id="rId52"/>
    <p:sldId id="471" r:id="rId53"/>
    <p:sldId id="554" r:id="rId54"/>
    <p:sldId id="524" r:id="rId55"/>
    <p:sldId id="555" r:id="rId56"/>
    <p:sldId id="526" r:id="rId57"/>
    <p:sldId id="456" r:id="rId58"/>
    <p:sldId id="486" r:id="rId59"/>
    <p:sldId id="519" r:id="rId60"/>
    <p:sldId id="532" r:id="rId61"/>
    <p:sldId id="431" r:id="rId62"/>
    <p:sldId id="452" r:id="rId63"/>
    <p:sldId id="556" r:id="rId64"/>
    <p:sldId id="468" r:id="rId65"/>
    <p:sldId id="533" r:id="rId66"/>
    <p:sldId id="553" r:id="rId67"/>
    <p:sldId id="538" r:id="rId68"/>
    <p:sldId id="539" r:id="rId69"/>
    <p:sldId id="544" r:id="rId70"/>
    <p:sldId id="549" r:id="rId71"/>
    <p:sldId id="550" r:id="rId72"/>
    <p:sldId id="435" r:id="rId73"/>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E81D25D-96AF-4519-A25E-4552B0FAB4F1}">
          <p14:sldIdLst>
            <p14:sldId id="472"/>
            <p14:sldId id="256"/>
            <p14:sldId id="508"/>
            <p14:sldId id="401"/>
            <p14:sldId id="257"/>
            <p14:sldId id="402"/>
            <p14:sldId id="529"/>
            <p14:sldId id="440"/>
            <p14:sldId id="403"/>
            <p14:sldId id="509"/>
            <p14:sldId id="379"/>
            <p14:sldId id="281"/>
            <p14:sldId id="458"/>
            <p14:sldId id="510"/>
            <p14:sldId id="262"/>
            <p14:sldId id="515"/>
            <p14:sldId id="517"/>
            <p14:sldId id="444"/>
            <p14:sldId id="380"/>
            <p14:sldId id="446"/>
            <p14:sldId id="442"/>
            <p14:sldId id="450"/>
            <p14:sldId id="406"/>
            <p14:sldId id="447"/>
            <p14:sldId id="445"/>
            <p14:sldId id="459"/>
            <p14:sldId id="392"/>
            <p14:sldId id="448"/>
            <p14:sldId id="449"/>
            <p14:sldId id="460"/>
            <p14:sldId id="511"/>
            <p14:sldId id="396"/>
            <p14:sldId id="463"/>
            <p14:sldId id="464"/>
            <p14:sldId id="417"/>
            <p14:sldId id="461"/>
            <p14:sldId id="557"/>
            <p14:sldId id="518"/>
            <p14:sldId id="551"/>
            <p14:sldId id="466"/>
            <p14:sldId id="467"/>
            <p14:sldId id="474"/>
            <p14:sldId id="485"/>
            <p14:sldId id="530"/>
            <p14:sldId id="520"/>
            <p14:sldId id="527"/>
            <p14:sldId id="521"/>
            <p14:sldId id="522"/>
            <p14:sldId id="471"/>
            <p14:sldId id="554"/>
            <p14:sldId id="524"/>
            <p14:sldId id="555"/>
            <p14:sldId id="526"/>
            <p14:sldId id="456"/>
            <p14:sldId id="486"/>
            <p14:sldId id="519"/>
            <p14:sldId id="532"/>
            <p14:sldId id="431"/>
            <p14:sldId id="452"/>
            <p14:sldId id="556"/>
            <p14:sldId id="468"/>
            <p14:sldId id="533"/>
            <p14:sldId id="553"/>
            <p14:sldId id="538"/>
            <p14:sldId id="539"/>
            <p14:sldId id="544"/>
            <p14:sldId id="549"/>
            <p14:sldId id="550"/>
            <p14:sldId id="43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C5A01E-35E0-FD9C-257B-B52A37450978}" name="amysweet8@gmail.com" initials="am" userId="S::urn:spo:guest#amysweet8@gmail.com::" providerId="AD"/>
  <p188:author id="{C300EDAD-101B-A369-63DE-90875D05DCC5}" name="Carla  Thomas" initials="CT" userId="S::carlathomas@recovery4all.co.uk::70e1d5bf-1003-4a72-9108-0272a8a0cd8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8590"/>
    <a:srgbClr val="F28B2D"/>
    <a:srgbClr val="C73D4D"/>
    <a:srgbClr val="BACF8C"/>
    <a:srgbClr val="0F9ED5"/>
    <a:srgbClr val="E97132"/>
    <a:srgbClr val="2DA594"/>
    <a:srgbClr val="196B24"/>
    <a:srgbClr val="A02B93"/>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95033" autoAdjust="0"/>
  </p:normalViewPr>
  <p:slideViewPr>
    <p:cSldViewPr snapToGrid="0">
      <p:cViewPr varScale="1">
        <p:scale>
          <a:sx n="78" d="100"/>
          <a:sy n="78" d="100"/>
        </p:scale>
        <p:origin x="130" y="9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notesMaster" Target="notesMasters/notesMaster1.xml"/><Relationship Id="rId79"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cesca Grimes" userId="df3d4115-193e-41a3-bcf1-ea9f78f70fd1" providerId="ADAL" clId="{F80DE7B5-E4F5-4458-838F-8FB4A15682F0}"/>
    <pc:docChg chg="custSel modSld">
      <pc:chgData name="Francesca Grimes" userId="df3d4115-193e-41a3-bcf1-ea9f78f70fd1" providerId="ADAL" clId="{F80DE7B5-E4F5-4458-838F-8FB4A15682F0}" dt="2025-09-19T22:41:28.792" v="49" actId="14100"/>
      <pc:docMkLst>
        <pc:docMk/>
      </pc:docMkLst>
      <pc:sldChg chg="modSp mod">
        <pc:chgData name="Francesca Grimes" userId="df3d4115-193e-41a3-bcf1-ea9f78f70fd1" providerId="ADAL" clId="{F80DE7B5-E4F5-4458-838F-8FB4A15682F0}" dt="2025-09-19T22:19:01.088" v="38" actId="6549"/>
        <pc:sldMkLst>
          <pc:docMk/>
          <pc:sldMk cId="4116878728" sldId="471"/>
        </pc:sldMkLst>
        <pc:spChg chg="mod">
          <ac:chgData name="Francesca Grimes" userId="df3d4115-193e-41a3-bcf1-ea9f78f70fd1" providerId="ADAL" clId="{F80DE7B5-E4F5-4458-838F-8FB4A15682F0}" dt="2025-09-19T22:19:01.088" v="38" actId="6549"/>
          <ac:spMkLst>
            <pc:docMk/>
            <pc:sldMk cId="4116878728" sldId="471"/>
            <ac:spMk id="14" creationId="{F69B88CD-A555-0B15-7A90-5CE33308D4FB}"/>
          </ac:spMkLst>
        </pc:spChg>
      </pc:sldChg>
      <pc:sldChg chg="modSp mod">
        <pc:chgData name="Francesca Grimes" userId="df3d4115-193e-41a3-bcf1-ea9f78f70fd1" providerId="ADAL" clId="{F80DE7B5-E4F5-4458-838F-8FB4A15682F0}" dt="2025-09-19T22:24:09.340" v="40" actId="20577"/>
        <pc:sldMkLst>
          <pc:docMk/>
          <pc:sldMk cId="41100961" sldId="521"/>
        </pc:sldMkLst>
        <pc:spChg chg="mod">
          <ac:chgData name="Francesca Grimes" userId="df3d4115-193e-41a3-bcf1-ea9f78f70fd1" providerId="ADAL" clId="{F80DE7B5-E4F5-4458-838F-8FB4A15682F0}" dt="2025-09-19T22:24:09.340" v="40" actId="20577"/>
          <ac:spMkLst>
            <pc:docMk/>
            <pc:sldMk cId="41100961" sldId="521"/>
            <ac:spMk id="2" creationId="{A06324D1-8F7D-DB05-556B-5D501B1D7A00}"/>
          </ac:spMkLst>
        </pc:spChg>
      </pc:sldChg>
      <pc:sldChg chg="modSp mod">
        <pc:chgData name="Francesca Grimes" userId="df3d4115-193e-41a3-bcf1-ea9f78f70fd1" providerId="ADAL" clId="{F80DE7B5-E4F5-4458-838F-8FB4A15682F0}" dt="2025-09-19T22:41:28.792" v="49" actId="14100"/>
        <pc:sldMkLst>
          <pc:docMk/>
          <pc:sldMk cId="2498264658" sldId="526"/>
        </pc:sldMkLst>
        <pc:spChg chg="mod">
          <ac:chgData name="Francesca Grimes" userId="df3d4115-193e-41a3-bcf1-ea9f78f70fd1" providerId="ADAL" clId="{F80DE7B5-E4F5-4458-838F-8FB4A15682F0}" dt="2025-09-19T22:41:28.792" v="49" actId="14100"/>
          <ac:spMkLst>
            <pc:docMk/>
            <pc:sldMk cId="2498264658" sldId="526"/>
            <ac:spMk id="2" creationId="{48ED384B-885F-AF5C-B63E-02983F6A1415}"/>
          </ac:spMkLst>
        </pc:spChg>
        <pc:spChg chg="mod">
          <ac:chgData name="Francesca Grimes" userId="df3d4115-193e-41a3-bcf1-ea9f78f70fd1" providerId="ADAL" clId="{F80DE7B5-E4F5-4458-838F-8FB4A15682F0}" dt="2025-09-19T22:34:01.220" v="41" actId="108"/>
          <ac:spMkLst>
            <pc:docMk/>
            <pc:sldMk cId="2498264658" sldId="526"/>
            <ac:spMk id="3" creationId="{5142DE72-B491-8828-7B7C-2834DE40C18D}"/>
          </ac:spMkLst>
        </pc:spChg>
      </pc:sldChg>
      <pc:sldChg chg="modSp mod">
        <pc:chgData name="Francesca Grimes" userId="df3d4115-193e-41a3-bcf1-ea9f78f70fd1" providerId="ADAL" clId="{F80DE7B5-E4F5-4458-838F-8FB4A15682F0}" dt="2025-09-19T22:18:26.066" v="27" actId="20577"/>
        <pc:sldMkLst>
          <pc:docMk/>
          <pc:sldMk cId="193178878" sldId="527"/>
        </pc:sldMkLst>
        <pc:spChg chg="mod">
          <ac:chgData name="Francesca Grimes" userId="df3d4115-193e-41a3-bcf1-ea9f78f70fd1" providerId="ADAL" clId="{F80DE7B5-E4F5-4458-838F-8FB4A15682F0}" dt="2025-09-19T22:18:26.066" v="27" actId="20577"/>
          <ac:spMkLst>
            <pc:docMk/>
            <pc:sldMk cId="193178878" sldId="527"/>
            <ac:spMk id="2" creationId="{1B674187-EAFD-F465-FD6D-D736107FA70A}"/>
          </ac:spMkLst>
        </pc:spChg>
        <pc:spChg chg="mod">
          <ac:chgData name="Francesca Grimes" userId="df3d4115-193e-41a3-bcf1-ea9f78f70fd1" providerId="ADAL" clId="{F80DE7B5-E4F5-4458-838F-8FB4A15682F0}" dt="2025-09-19T22:16:44.489" v="25" actId="20577"/>
          <ac:spMkLst>
            <pc:docMk/>
            <pc:sldMk cId="193178878" sldId="527"/>
            <ac:spMk id="3" creationId="{5E2510D9-3957-9C25-E4E5-BE088E09647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6386FC-B30C-417C-B120-A7C3565126FC}" type="doc">
      <dgm:prSet loTypeId="urn:microsoft.com/office/officeart/2016/7/layout/LinearBlockProcessNumbered" loCatId="process" qsTypeId="urn:microsoft.com/office/officeart/2005/8/quickstyle/simple1" qsCatId="simple" csTypeId="urn:microsoft.com/office/officeart/2005/8/colors/colorful1" csCatId="colorful" phldr="1"/>
      <dgm:spPr/>
      <dgm:t>
        <a:bodyPr/>
        <a:lstStyle/>
        <a:p>
          <a:endParaRPr lang="en-US"/>
        </a:p>
      </dgm:t>
    </dgm:pt>
    <dgm:pt modelId="{EBDA7A71-FAAE-437A-A744-B2B7D8F6DC2C}">
      <dgm:prSet custT="1"/>
      <dgm:spPr>
        <a:ln>
          <a:solidFill>
            <a:schemeClr val="tx1"/>
          </a:solidFill>
        </a:ln>
      </dgm:spPr>
      <dgm:t>
        <a:bodyPr/>
        <a:lstStyle/>
        <a:p>
          <a:endParaRPr lang="en-US" sz="1400" dirty="0">
            <a:latin typeface="Calibri" panose="020F0502020204030204" pitchFamily="34" charset="0"/>
            <a:ea typeface="Calibri" panose="020F0502020204030204" pitchFamily="34" charset="0"/>
            <a:cs typeface="Calibri" panose="020F0502020204030204" pitchFamily="34" charset="0"/>
          </a:endParaRPr>
        </a:p>
      </dgm:t>
    </dgm:pt>
    <dgm:pt modelId="{31E08C73-087E-4033-99F7-D4DFD918DA93}" type="parTrans" cxnId="{9B6045CD-3585-4279-A587-570943DA3BA6}">
      <dgm:prSet/>
      <dgm:spPr/>
      <dgm:t>
        <a:bodyPr/>
        <a:lstStyle/>
        <a:p>
          <a:endParaRPr lang="en-US"/>
        </a:p>
      </dgm:t>
    </dgm:pt>
    <dgm:pt modelId="{F8B3F9F5-DF71-4ADB-9A2A-4039DDBCED93}" type="sibTrans" cxnId="{9B6045CD-3585-4279-A587-570943DA3BA6}">
      <dgm:prSet phldrT="01" phldr="0"/>
      <dgm:spPr/>
      <dgm:t>
        <a:bodyPr/>
        <a:lstStyle/>
        <a:p>
          <a:r>
            <a:rPr lang="en-US"/>
            <a:t>01</a:t>
          </a:r>
          <a:endParaRPr lang="en-US" dirty="0"/>
        </a:p>
      </dgm:t>
    </dgm:pt>
    <dgm:pt modelId="{9F605E3C-BF32-4C83-B6E0-184A0AC85B9A}">
      <dgm:prSet custT="1"/>
      <dgm:spPr>
        <a:solidFill>
          <a:srgbClr val="00B050"/>
        </a:solidFill>
        <a:ln>
          <a:solidFill>
            <a:schemeClr val="tx1"/>
          </a:solidFill>
        </a:ln>
      </dgm:spPr>
      <dgm:t>
        <a:bodyPr/>
        <a:lstStyle/>
        <a:p>
          <a:endParaRPr lang="en-US" sz="1200" dirty="0">
            <a:latin typeface="Calibri" panose="020F0502020204030204" pitchFamily="34" charset="0"/>
            <a:ea typeface="Calibri" panose="020F0502020204030204" pitchFamily="34" charset="0"/>
            <a:cs typeface="Calibri" panose="020F0502020204030204" pitchFamily="34" charset="0"/>
          </a:endParaRPr>
        </a:p>
      </dgm:t>
    </dgm:pt>
    <dgm:pt modelId="{72676A97-EE99-4B50-937B-78E1EA4F5D02}" type="parTrans" cxnId="{953A673A-E841-46BF-A597-64098592E6A8}">
      <dgm:prSet/>
      <dgm:spPr/>
      <dgm:t>
        <a:bodyPr/>
        <a:lstStyle/>
        <a:p>
          <a:endParaRPr lang="en-US"/>
        </a:p>
      </dgm:t>
    </dgm:pt>
    <dgm:pt modelId="{F3372C9F-57A8-457A-8E27-6A130FAB8B8F}" type="sibTrans" cxnId="{953A673A-E841-46BF-A597-64098592E6A8}">
      <dgm:prSet phldrT="02" phldr="0"/>
      <dgm:spPr/>
      <dgm:t>
        <a:bodyPr/>
        <a:lstStyle/>
        <a:p>
          <a:r>
            <a:rPr lang="en-US"/>
            <a:t>02</a:t>
          </a:r>
          <a:endParaRPr lang="en-US" dirty="0"/>
        </a:p>
      </dgm:t>
    </dgm:pt>
    <dgm:pt modelId="{F7E80AFC-0EF3-4C07-AE75-EAEE1ABBED28}">
      <dgm:prSet/>
      <dgm:spPr>
        <a:ln>
          <a:solidFill>
            <a:schemeClr val="tx1"/>
          </a:solidFill>
        </a:ln>
      </dgm:spPr>
      <dgm:t>
        <a:bodyPr/>
        <a:lstStyle/>
        <a:p>
          <a:endParaRPr lang="en-US" dirty="0"/>
        </a:p>
      </dgm:t>
    </dgm:pt>
    <dgm:pt modelId="{8A03C228-37F2-475E-9F32-E93F050FBC26}" type="parTrans" cxnId="{792E2AE2-321D-48DB-8DF9-F981B6EE074C}">
      <dgm:prSet/>
      <dgm:spPr/>
      <dgm:t>
        <a:bodyPr/>
        <a:lstStyle/>
        <a:p>
          <a:endParaRPr lang="en-US"/>
        </a:p>
      </dgm:t>
    </dgm:pt>
    <dgm:pt modelId="{E23DAC8C-8A08-4FF1-88B0-3F8E03DF292D}" type="sibTrans" cxnId="{792E2AE2-321D-48DB-8DF9-F981B6EE074C}">
      <dgm:prSet phldrT="03" phldr="0"/>
      <dgm:spPr/>
      <dgm:t>
        <a:bodyPr/>
        <a:lstStyle/>
        <a:p>
          <a:r>
            <a:rPr lang="en-US"/>
            <a:t>03</a:t>
          </a:r>
          <a:endParaRPr lang="en-US" dirty="0"/>
        </a:p>
      </dgm:t>
    </dgm:pt>
    <dgm:pt modelId="{1D39FEFE-073D-45F2-BD7A-8C06E4B00CB2}">
      <dgm:prSet custT="1"/>
      <dgm:spPr>
        <a:solidFill>
          <a:srgbClr val="C73D4D"/>
        </a:solidFill>
        <a:ln>
          <a:solidFill>
            <a:schemeClr val="tx1"/>
          </a:solidFill>
        </a:ln>
      </dgm:spPr>
      <dgm:t>
        <a:bodyPr/>
        <a:lstStyle/>
        <a:p>
          <a:endParaRPr lang="en-US" sz="1800" dirty="0">
            <a:latin typeface="Calibri" panose="020F0502020204030204" pitchFamily="34" charset="0"/>
            <a:ea typeface="Calibri" panose="020F0502020204030204" pitchFamily="34" charset="0"/>
            <a:cs typeface="Calibri" panose="020F0502020204030204" pitchFamily="34" charset="0"/>
          </a:endParaRPr>
        </a:p>
      </dgm:t>
    </dgm:pt>
    <dgm:pt modelId="{C04980FF-25CB-4718-B9EA-249F0FD7D8C0}" type="parTrans" cxnId="{88D8C080-419D-48F0-8C28-A4A1F2E8A66E}">
      <dgm:prSet/>
      <dgm:spPr/>
      <dgm:t>
        <a:bodyPr/>
        <a:lstStyle/>
        <a:p>
          <a:endParaRPr lang="en-US"/>
        </a:p>
      </dgm:t>
    </dgm:pt>
    <dgm:pt modelId="{53B8F30A-9828-4BC1-B68E-05D439784A36}" type="sibTrans" cxnId="{88D8C080-419D-48F0-8C28-A4A1F2E8A66E}">
      <dgm:prSet phldrT="04" phldr="0"/>
      <dgm:spPr>
        <a:ln>
          <a:solidFill>
            <a:schemeClr val="tx1"/>
          </a:solidFill>
        </a:ln>
      </dgm:spPr>
      <dgm:t>
        <a:bodyPr/>
        <a:lstStyle/>
        <a:p>
          <a:r>
            <a:rPr lang="en-US" dirty="0"/>
            <a:t>04</a:t>
          </a:r>
        </a:p>
      </dgm:t>
    </dgm:pt>
    <dgm:pt modelId="{9B0FFA46-FB7D-4FC0-B694-B9707E8198AE}" type="pres">
      <dgm:prSet presAssocID="{896386FC-B30C-417C-B120-A7C3565126FC}" presName="Name0" presStyleCnt="0">
        <dgm:presLayoutVars>
          <dgm:animLvl val="lvl"/>
          <dgm:resizeHandles val="exact"/>
        </dgm:presLayoutVars>
      </dgm:prSet>
      <dgm:spPr/>
    </dgm:pt>
    <dgm:pt modelId="{5FD1EB6E-7C36-4CA9-B08C-E3D9414B47F6}" type="pres">
      <dgm:prSet presAssocID="{EBDA7A71-FAAE-437A-A744-B2B7D8F6DC2C}" presName="compositeNode" presStyleCnt="0">
        <dgm:presLayoutVars>
          <dgm:bulletEnabled val="1"/>
        </dgm:presLayoutVars>
      </dgm:prSet>
      <dgm:spPr/>
    </dgm:pt>
    <dgm:pt modelId="{CCEDBB55-8EB7-46CE-9CAB-4806BEBFBEAD}" type="pres">
      <dgm:prSet presAssocID="{EBDA7A71-FAAE-437A-A744-B2B7D8F6DC2C}" presName="bgRect" presStyleLbl="alignNode1" presStyleIdx="0" presStyleCnt="4" custScaleY="146214" custLinFactNeighborX="-8" custLinFactNeighborY="-4534"/>
      <dgm:spPr/>
    </dgm:pt>
    <dgm:pt modelId="{F077EA94-AE54-463C-969A-7066E21D05AC}" type="pres">
      <dgm:prSet presAssocID="{F8B3F9F5-DF71-4ADB-9A2A-4039DDBCED93}" presName="sibTransNodeRect" presStyleLbl="alignNode1" presStyleIdx="0" presStyleCnt="4" custScaleY="88047" custLinFactNeighborX="-8" custLinFactNeighborY="-63135">
        <dgm:presLayoutVars>
          <dgm:chMax val="0"/>
          <dgm:bulletEnabled val="1"/>
        </dgm:presLayoutVars>
      </dgm:prSet>
      <dgm:spPr/>
    </dgm:pt>
    <dgm:pt modelId="{9AF2783E-620D-40C5-B641-7C403915353D}" type="pres">
      <dgm:prSet presAssocID="{EBDA7A71-FAAE-437A-A744-B2B7D8F6DC2C}" presName="nodeRect" presStyleLbl="alignNode1" presStyleIdx="0" presStyleCnt="4">
        <dgm:presLayoutVars>
          <dgm:bulletEnabled val="1"/>
        </dgm:presLayoutVars>
      </dgm:prSet>
      <dgm:spPr/>
    </dgm:pt>
    <dgm:pt modelId="{111DF6D1-98D2-4777-B7EA-8DCD7EABE091}" type="pres">
      <dgm:prSet presAssocID="{F8B3F9F5-DF71-4ADB-9A2A-4039DDBCED93}" presName="sibTrans" presStyleCnt="0"/>
      <dgm:spPr/>
    </dgm:pt>
    <dgm:pt modelId="{D8546511-C0AB-4553-8C5F-75035E8352CC}" type="pres">
      <dgm:prSet presAssocID="{9F605E3C-BF32-4C83-B6E0-184A0AC85B9A}" presName="compositeNode" presStyleCnt="0">
        <dgm:presLayoutVars>
          <dgm:bulletEnabled val="1"/>
        </dgm:presLayoutVars>
      </dgm:prSet>
      <dgm:spPr/>
    </dgm:pt>
    <dgm:pt modelId="{E16815EE-6B57-42C3-A29D-AFC2E064AB45}" type="pres">
      <dgm:prSet presAssocID="{9F605E3C-BF32-4C83-B6E0-184A0AC85B9A}" presName="bgRect" presStyleLbl="alignNode1" presStyleIdx="1" presStyleCnt="4" custScaleY="146214"/>
      <dgm:spPr/>
    </dgm:pt>
    <dgm:pt modelId="{347AA5DC-C525-4FEC-878A-2E748FBCB6F4}" type="pres">
      <dgm:prSet presAssocID="{F3372C9F-57A8-457A-8E27-6A130FAB8B8F}" presName="sibTransNodeRect" presStyleLbl="alignNode1" presStyleIdx="1" presStyleCnt="4" custScaleY="88004" custLinFactNeighborX="-1941" custLinFactNeighborY="-64187">
        <dgm:presLayoutVars>
          <dgm:chMax val="0"/>
          <dgm:bulletEnabled val="1"/>
        </dgm:presLayoutVars>
      </dgm:prSet>
      <dgm:spPr/>
    </dgm:pt>
    <dgm:pt modelId="{AC93EC1D-FE84-4396-96E7-E4738F8E4180}" type="pres">
      <dgm:prSet presAssocID="{9F605E3C-BF32-4C83-B6E0-184A0AC85B9A}" presName="nodeRect" presStyleLbl="alignNode1" presStyleIdx="1" presStyleCnt="4">
        <dgm:presLayoutVars>
          <dgm:bulletEnabled val="1"/>
        </dgm:presLayoutVars>
      </dgm:prSet>
      <dgm:spPr/>
    </dgm:pt>
    <dgm:pt modelId="{567D73B4-316E-425A-A624-276D5D264F82}" type="pres">
      <dgm:prSet presAssocID="{F3372C9F-57A8-457A-8E27-6A130FAB8B8F}" presName="sibTrans" presStyleCnt="0"/>
      <dgm:spPr/>
    </dgm:pt>
    <dgm:pt modelId="{722C1055-5F7C-4D15-B7E6-A9B5CEB38370}" type="pres">
      <dgm:prSet presAssocID="{F7E80AFC-0EF3-4C07-AE75-EAEE1ABBED28}" presName="compositeNode" presStyleCnt="0">
        <dgm:presLayoutVars>
          <dgm:bulletEnabled val="1"/>
        </dgm:presLayoutVars>
      </dgm:prSet>
      <dgm:spPr/>
    </dgm:pt>
    <dgm:pt modelId="{D2ED47F1-285C-448D-BAB9-22C9C686449F}" type="pres">
      <dgm:prSet presAssocID="{F7E80AFC-0EF3-4C07-AE75-EAEE1ABBED28}" presName="bgRect" presStyleLbl="alignNode1" presStyleIdx="2" presStyleCnt="4" custScaleY="146214" custLinFactNeighborX="-612" custLinFactNeighborY="-1269"/>
      <dgm:spPr/>
    </dgm:pt>
    <dgm:pt modelId="{FCDB5698-E956-4435-959C-5AB9734256CA}" type="pres">
      <dgm:prSet presAssocID="{E23DAC8C-8A08-4FF1-88B0-3F8E03DF292D}" presName="sibTransNodeRect" presStyleLbl="alignNode1" presStyleIdx="2" presStyleCnt="4" custScaleY="88004" custLinFactNeighborX="1010" custLinFactNeighborY="-62083">
        <dgm:presLayoutVars>
          <dgm:chMax val="0"/>
          <dgm:bulletEnabled val="1"/>
        </dgm:presLayoutVars>
      </dgm:prSet>
      <dgm:spPr/>
    </dgm:pt>
    <dgm:pt modelId="{0D5847C3-3087-4C03-B445-CC7AFAE0CE31}" type="pres">
      <dgm:prSet presAssocID="{F7E80AFC-0EF3-4C07-AE75-EAEE1ABBED28}" presName="nodeRect" presStyleLbl="alignNode1" presStyleIdx="2" presStyleCnt="4">
        <dgm:presLayoutVars>
          <dgm:bulletEnabled val="1"/>
        </dgm:presLayoutVars>
      </dgm:prSet>
      <dgm:spPr/>
    </dgm:pt>
    <dgm:pt modelId="{BAA7B0E4-1579-40C0-B812-1D8776D499B6}" type="pres">
      <dgm:prSet presAssocID="{E23DAC8C-8A08-4FF1-88B0-3F8E03DF292D}" presName="sibTrans" presStyleCnt="0"/>
      <dgm:spPr/>
    </dgm:pt>
    <dgm:pt modelId="{42122877-5099-4344-A549-86B212E51D6D}" type="pres">
      <dgm:prSet presAssocID="{1D39FEFE-073D-45F2-BD7A-8C06E4B00CB2}" presName="compositeNode" presStyleCnt="0">
        <dgm:presLayoutVars>
          <dgm:bulletEnabled val="1"/>
        </dgm:presLayoutVars>
      </dgm:prSet>
      <dgm:spPr/>
    </dgm:pt>
    <dgm:pt modelId="{69A93896-D178-4C48-953C-1B38EC0A82E7}" type="pres">
      <dgm:prSet presAssocID="{1D39FEFE-073D-45F2-BD7A-8C06E4B00CB2}" presName="bgRect" presStyleLbl="alignNode1" presStyleIdx="3" presStyleCnt="4" custScaleY="146214" custLinFactNeighborX="8" custLinFactNeighborY="-4534"/>
      <dgm:spPr/>
    </dgm:pt>
    <dgm:pt modelId="{87AECE48-7C76-4F2D-B04D-E019C9852F0C}" type="pres">
      <dgm:prSet presAssocID="{53B8F30A-9828-4BC1-B68E-05D439784A36}" presName="sibTransNodeRect" presStyleLbl="alignNode1" presStyleIdx="3" presStyleCnt="4" custScaleY="88004" custLinFactNeighborX="8" custLinFactNeighborY="-61031">
        <dgm:presLayoutVars>
          <dgm:chMax val="0"/>
          <dgm:bulletEnabled val="1"/>
        </dgm:presLayoutVars>
      </dgm:prSet>
      <dgm:spPr/>
    </dgm:pt>
    <dgm:pt modelId="{ADA1F881-1422-4324-B284-23D0903CCDEC}" type="pres">
      <dgm:prSet presAssocID="{1D39FEFE-073D-45F2-BD7A-8C06E4B00CB2}" presName="nodeRect" presStyleLbl="alignNode1" presStyleIdx="3" presStyleCnt="4">
        <dgm:presLayoutVars>
          <dgm:bulletEnabled val="1"/>
        </dgm:presLayoutVars>
      </dgm:prSet>
      <dgm:spPr/>
    </dgm:pt>
  </dgm:ptLst>
  <dgm:cxnLst>
    <dgm:cxn modelId="{39C8BF07-8C0C-400D-93A9-F53B237A06E4}" type="presOf" srcId="{9F605E3C-BF32-4C83-B6E0-184A0AC85B9A}" destId="{E16815EE-6B57-42C3-A29D-AFC2E064AB45}" srcOrd="0" destOrd="0" presId="urn:microsoft.com/office/officeart/2016/7/layout/LinearBlockProcessNumbered"/>
    <dgm:cxn modelId="{0D3A302A-9EBA-43AA-AC97-57D654CEAB10}" type="presOf" srcId="{9F605E3C-BF32-4C83-B6E0-184A0AC85B9A}" destId="{AC93EC1D-FE84-4396-96E7-E4738F8E4180}" srcOrd="1" destOrd="0" presId="urn:microsoft.com/office/officeart/2016/7/layout/LinearBlockProcessNumbered"/>
    <dgm:cxn modelId="{3753CA34-B96E-43D9-9AF1-34EC145BE3C5}" type="presOf" srcId="{896386FC-B30C-417C-B120-A7C3565126FC}" destId="{9B0FFA46-FB7D-4FC0-B694-B9707E8198AE}" srcOrd="0" destOrd="0" presId="urn:microsoft.com/office/officeart/2016/7/layout/LinearBlockProcessNumbered"/>
    <dgm:cxn modelId="{953A673A-E841-46BF-A597-64098592E6A8}" srcId="{896386FC-B30C-417C-B120-A7C3565126FC}" destId="{9F605E3C-BF32-4C83-B6E0-184A0AC85B9A}" srcOrd="1" destOrd="0" parTransId="{72676A97-EE99-4B50-937B-78E1EA4F5D02}" sibTransId="{F3372C9F-57A8-457A-8E27-6A130FAB8B8F}"/>
    <dgm:cxn modelId="{36080C44-915C-402B-8FB9-D0BF778989FD}" type="presOf" srcId="{E23DAC8C-8A08-4FF1-88B0-3F8E03DF292D}" destId="{FCDB5698-E956-4435-959C-5AB9734256CA}" srcOrd="0" destOrd="0" presId="urn:microsoft.com/office/officeart/2016/7/layout/LinearBlockProcessNumbered"/>
    <dgm:cxn modelId="{5EEF7B6C-A0D2-4AED-A164-869C9490A3BB}" type="presOf" srcId="{F3372C9F-57A8-457A-8E27-6A130FAB8B8F}" destId="{347AA5DC-C525-4FEC-878A-2E748FBCB6F4}" srcOrd="0" destOrd="0" presId="urn:microsoft.com/office/officeart/2016/7/layout/LinearBlockProcessNumbered"/>
    <dgm:cxn modelId="{3276D051-1AA4-44FA-BB7A-F9B7C139C3FE}" type="presOf" srcId="{53B8F30A-9828-4BC1-B68E-05D439784A36}" destId="{87AECE48-7C76-4F2D-B04D-E019C9852F0C}" srcOrd="0" destOrd="0" presId="urn:microsoft.com/office/officeart/2016/7/layout/LinearBlockProcessNumbered"/>
    <dgm:cxn modelId="{88D8C080-419D-48F0-8C28-A4A1F2E8A66E}" srcId="{896386FC-B30C-417C-B120-A7C3565126FC}" destId="{1D39FEFE-073D-45F2-BD7A-8C06E4B00CB2}" srcOrd="3" destOrd="0" parTransId="{C04980FF-25CB-4718-B9EA-249F0FD7D8C0}" sibTransId="{53B8F30A-9828-4BC1-B68E-05D439784A36}"/>
    <dgm:cxn modelId="{90E35883-8B77-4CBF-BCC2-0044935B504A}" type="presOf" srcId="{EBDA7A71-FAAE-437A-A744-B2B7D8F6DC2C}" destId="{9AF2783E-620D-40C5-B641-7C403915353D}" srcOrd="1" destOrd="0" presId="urn:microsoft.com/office/officeart/2016/7/layout/LinearBlockProcessNumbered"/>
    <dgm:cxn modelId="{4621718C-4893-4B4E-A035-DA810AD71C5B}" type="presOf" srcId="{1D39FEFE-073D-45F2-BD7A-8C06E4B00CB2}" destId="{69A93896-D178-4C48-953C-1B38EC0A82E7}" srcOrd="0" destOrd="0" presId="urn:microsoft.com/office/officeart/2016/7/layout/LinearBlockProcessNumbered"/>
    <dgm:cxn modelId="{27132AAE-80B1-4BD3-96DB-B677F83B810E}" type="presOf" srcId="{EBDA7A71-FAAE-437A-A744-B2B7D8F6DC2C}" destId="{CCEDBB55-8EB7-46CE-9CAB-4806BEBFBEAD}" srcOrd="0" destOrd="0" presId="urn:microsoft.com/office/officeart/2016/7/layout/LinearBlockProcessNumbered"/>
    <dgm:cxn modelId="{4E99C5BB-A1B7-4098-838E-D9F0BF641D2E}" type="presOf" srcId="{F7E80AFC-0EF3-4C07-AE75-EAEE1ABBED28}" destId="{D2ED47F1-285C-448D-BAB9-22C9C686449F}" srcOrd="0" destOrd="0" presId="urn:microsoft.com/office/officeart/2016/7/layout/LinearBlockProcessNumbered"/>
    <dgm:cxn modelId="{9B6045CD-3585-4279-A587-570943DA3BA6}" srcId="{896386FC-B30C-417C-B120-A7C3565126FC}" destId="{EBDA7A71-FAAE-437A-A744-B2B7D8F6DC2C}" srcOrd="0" destOrd="0" parTransId="{31E08C73-087E-4033-99F7-D4DFD918DA93}" sibTransId="{F8B3F9F5-DF71-4ADB-9A2A-4039DDBCED93}"/>
    <dgm:cxn modelId="{D4D1CCDE-6FAE-4416-8956-749FB7074C25}" type="presOf" srcId="{F7E80AFC-0EF3-4C07-AE75-EAEE1ABBED28}" destId="{0D5847C3-3087-4C03-B445-CC7AFAE0CE31}" srcOrd="1" destOrd="0" presId="urn:microsoft.com/office/officeart/2016/7/layout/LinearBlockProcessNumbered"/>
    <dgm:cxn modelId="{792E2AE2-321D-48DB-8DF9-F981B6EE074C}" srcId="{896386FC-B30C-417C-B120-A7C3565126FC}" destId="{F7E80AFC-0EF3-4C07-AE75-EAEE1ABBED28}" srcOrd="2" destOrd="0" parTransId="{8A03C228-37F2-475E-9F32-E93F050FBC26}" sibTransId="{E23DAC8C-8A08-4FF1-88B0-3F8E03DF292D}"/>
    <dgm:cxn modelId="{8C287BE3-A788-4E3C-8E01-170C68152F56}" type="presOf" srcId="{F8B3F9F5-DF71-4ADB-9A2A-4039DDBCED93}" destId="{F077EA94-AE54-463C-969A-7066E21D05AC}" srcOrd="0" destOrd="0" presId="urn:microsoft.com/office/officeart/2016/7/layout/LinearBlockProcessNumbered"/>
    <dgm:cxn modelId="{6A756FED-67FE-44AC-8B56-B7511F2B29C2}" type="presOf" srcId="{1D39FEFE-073D-45F2-BD7A-8C06E4B00CB2}" destId="{ADA1F881-1422-4324-B284-23D0903CCDEC}" srcOrd="1" destOrd="0" presId="urn:microsoft.com/office/officeart/2016/7/layout/LinearBlockProcessNumbered"/>
    <dgm:cxn modelId="{31344646-CD17-43D2-AAD5-38CADEBAAD0D}" type="presParOf" srcId="{9B0FFA46-FB7D-4FC0-B694-B9707E8198AE}" destId="{5FD1EB6E-7C36-4CA9-B08C-E3D9414B47F6}" srcOrd="0" destOrd="0" presId="urn:microsoft.com/office/officeart/2016/7/layout/LinearBlockProcessNumbered"/>
    <dgm:cxn modelId="{D626C621-9BA0-4D07-BC95-C1733B6DCBE7}" type="presParOf" srcId="{5FD1EB6E-7C36-4CA9-B08C-E3D9414B47F6}" destId="{CCEDBB55-8EB7-46CE-9CAB-4806BEBFBEAD}" srcOrd="0" destOrd="0" presId="urn:microsoft.com/office/officeart/2016/7/layout/LinearBlockProcessNumbered"/>
    <dgm:cxn modelId="{24DEE5BC-4552-43FA-B491-6E335D02BD69}" type="presParOf" srcId="{5FD1EB6E-7C36-4CA9-B08C-E3D9414B47F6}" destId="{F077EA94-AE54-463C-969A-7066E21D05AC}" srcOrd="1" destOrd="0" presId="urn:microsoft.com/office/officeart/2016/7/layout/LinearBlockProcessNumbered"/>
    <dgm:cxn modelId="{7030A948-65FC-4319-B2C6-6AB94E126086}" type="presParOf" srcId="{5FD1EB6E-7C36-4CA9-B08C-E3D9414B47F6}" destId="{9AF2783E-620D-40C5-B641-7C403915353D}" srcOrd="2" destOrd="0" presId="urn:microsoft.com/office/officeart/2016/7/layout/LinearBlockProcessNumbered"/>
    <dgm:cxn modelId="{DDCBE012-B606-4F12-8F10-FA3EA902EE37}" type="presParOf" srcId="{9B0FFA46-FB7D-4FC0-B694-B9707E8198AE}" destId="{111DF6D1-98D2-4777-B7EA-8DCD7EABE091}" srcOrd="1" destOrd="0" presId="urn:microsoft.com/office/officeart/2016/7/layout/LinearBlockProcessNumbered"/>
    <dgm:cxn modelId="{1608392B-9CDB-4E19-B4D6-EFF16DBB5FAC}" type="presParOf" srcId="{9B0FFA46-FB7D-4FC0-B694-B9707E8198AE}" destId="{D8546511-C0AB-4553-8C5F-75035E8352CC}" srcOrd="2" destOrd="0" presId="urn:microsoft.com/office/officeart/2016/7/layout/LinearBlockProcessNumbered"/>
    <dgm:cxn modelId="{D28E2CBA-EA75-4F6B-89E1-B5EA1902D586}" type="presParOf" srcId="{D8546511-C0AB-4553-8C5F-75035E8352CC}" destId="{E16815EE-6B57-42C3-A29D-AFC2E064AB45}" srcOrd="0" destOrd="0" presId="urn:microsoft.com/office/officeart/2016/7/layout/LinearBlockProcessNumbered"/>
    <dgm:cxn modelId="{A4837A93-F1F8-4D52-A924-48AB5CCD2F80}" type="presParOf" srcId="{D8546511-C0AB-4553-8C5F-75035E8352CC}" destId="{347AA5DC-C525-4FEC-878A-2E748FBCB6F4}" srcOrd="1" destOrd="0" presId="urn:microsoft.com/office/officeart/2016/7/layout/LinearBlockProcessNumbered"/>
    <dgm:cxn modelId="{D79C472C-D229-430B-ADA4-724407941BDB}" type="presParOf" srcId="{D8546511-C0AB-4553-8C5F-75035E8352CC}" destId="{AC93EC1D-FE84-4396-96E7-E4738F8E4180}" srcOrd="2" destOrd="0" presId="urn:microsoft.com/office/officeart/2016/7/layout/LinearBlockProcessNumbered"/>
    <dgm:cxn modelId="{2DFE66B1-8A35-4463-BC57-B52AE66B9231}" type="presParOf" srcId="{9B0FFA46-FB7D-4FC0-B694-B9707E8198AE}" destId="{567D73B4-316E-425A-A624-276D5D264F82}" srcOrd="3" destOrd="0" presId="urn:microsoft.com/office/officeart/2016/7/layout/LinearBlockProcessNumbered"/>
    <dgm:cxn modelId="{643C51BF-78F5-4F2A-833A-F9489EDCEB80}" type="presParOf" srcId="{9B0FFA46-FB7D-4FC0-B694-B9707E8198AE}" destId="{722C1055-5F7C-4D15-B7E6-A9B5CEB38370}" srcOrd="4" destOrd="0" presId="urn:microsoft.com/office/officeart/2016/7/layout/LinearBlockProcessNumbered"/>
    <dgm:cxn modelId="{6A0321F6-7427-4275-9078-048C0863B443}" type="presParOf" srcId="{722C1055-5F7C-4D15-B7E6-A9B5CEB38370}" destId="{D2ED47F1-285C-448D-BAB9-22C9C686449F}" srcOrd="0" destOrd="0" presId="urn:microsoft.com/office/officeart/2016/7/layout/LinearBlockProcessNumbered"/>
    <dgm:cxn modelId="{15B52D1D-0706-41A5-B357-C59CCDAEE758}" type="presParOf" srcId="{722C1055-5F7C-4D15-B7E6-A9B5CEB38370}" destId="{FCDB5698-E956-4435-959C-5AB9734256CA}" srcOrd="1" destOrd="0" presId="urn:microsoft.com/office/officeart/2016/7/layout/LinearBlockProcessNumbered"/>
    <dgm:cxn modelId="{9EE6D664-B4DE-4B60-B447-90B7D6AA5201}" type="presParOf" srcId="{722C1055-5F7C-4D15-B7E6-A9B5CEB38370}" destId="{0D5847C3-3087-4C03-B445-CC7AFAE0CE31}" srcOrd="2" destOrd="0" presId="urn:microsoft.com/office/officeart/2016/7/layout/LinearBlockProcessNumbered"/>
    <dgm:cxn modelId="{BDC640E6-6C65-4A45-8DDD-746B0352BB53}" type="presParOf" srcId="{9B0FFA46-FB7D-4FC0-B694-B9707E8198AE}" destId="{BAA7B0E4-1579-40C0-B812-1D8776D499B6}" srcOrd="5" destOrd="0" presId="urn:microsoft.com/office/officeart/2016/7/layout/LinearBlockProcessNumbered"/>
    <dgm:cxn modelId="{A11F0DBD-1C39-4794-BE36-36CAE56B2F77}" type="presParOf" srcId="{9B0FFA46-FB7D-4FC0-B694-B9707E8198AE}" destId="{42122877-5099-4344-A549-86B212E51D6D}" srcOrd="6" destOrd="0" presId="urn:microsoft.com/office/officeart/2016/7/layout/LinearBlockProcessNumbered"/>
    <dgm:cxn modelId="{C5327635-70D3-4163-A39C-B4392CC8C8B1}" type="presParOf" srcId="{42122877-5099-4344-A549-86B212E51D6D}" destId="{69A93896-D178-4C48-953C-1B38EC0A82E7}" srcOrd="0" destOrd="0" presId="urn:microsoft.com/office/officeart/2016/7/layout/LinearBlockProcessNumbered"/>
    <dgm:cxn modelId="{510F8E39-9CB2-4BD4-B384-D2B98C2A6329}" type="presParOf" srcId="{42122877-5099-4344-A549-86B212E51D6D}" destId="{87AECE48-7C76-4F2D-B04D-E019C9852F0C}" srcOrd="1" destOrd="0" presId="urn:microsoft.com/office/officeart/2016/7/layout/LinearBlockProcessNumbered"/>
    <dgm:cxn modelId="{DC6F29F9-4980-44F1-85D5-164B92E541BC}" type="presParOf" srcId="{42122877-5099-4344-A549-86B212E51D6D}" destId="{ADA1F881-1422-4324-B284-23D0903CCDEC}" srcOrd="2" destOrd="0" presId="urn:microsoft.com/office/officeart/2016/7/layout/LinearBlockProcessNumbere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D11BC1-A86E-4CE8-971F-0382FBEF0817}"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GB"/>
        </a:p>
      </dgm:t>
    </dgm:pt>
    <dgm:pt modelId="{470A687C-D0F5-42F8-97D5-73EA19A17F7F}">
      <dgm:prSet phldrT="[Text]" custT="1"/>
      <dgm:spPr>
        <a:solidFill>
          <a:srgbClr val="4C8590"/>
        </a:solidFill>
      </dgm:spPr>
      <dgm:t>
        <a:bodyPr/>
        <a:lstStyle/>
        <a:p>
          <a:r>
            <a:rPr lang="en-GB" sz="2000" b="1" dirty="0">
              <a:latin typeface="Calibri" panose="020F0502020204030204" pitchFamily="34" charset="0"/>
              <a:ea typeface="Calibri" panose="020F0502020204030204" pitchFamily="34" charset="0"/>
              <a:cs typeface="Calibri" panose="020F0502020204030204" pitchFamily="34" charset="0"/>
            </a:rPr>
            <a:t>Executive Dysfunction</a:t>
          </a:r>
        </a:p>
      </dgm:t>
    </dgm:pt>
    <dgm:pt modelId="{BC520C66-B45C-4069-BE72-F755D1BA9136}" type="parTrans" cxnId="{C795569E-5C7C-4931-8922-B264AD8AB877}">
      <dgm:prSet/>
      <dgm:spPr/>
      <dgm:t>
        <a:bodyPr/>
        <a:lstStyle/>
        <a:p>
          <a:endParaRPr lang="en-GB"/>
        </a:p>
      </dgm:t>
    </dgm:pt>
    <dgm:pt modelId="{882AC659-0AC2-492D-B94B-D744D6711227}" type="sibTrans" cxnId="{C795569E-5C7C-4931-8922-B264AD8AB877}">
      <dgm:prSet/>
      <dgm:spPr/>
      <dgm:t>
        <a:bodyPr/>
        <a:lstStyle/>
        <a:p>
          <a:endParaRPr lang="en-GB"/>
        </a:p>
      </dgm:t>
    </dgm:pt>
    <dgm:pt modelId="{56A0E729-BE2A-48B9-86FF-DCBF4EE52227}">
      <dgm:prSet phldrT="[Text]" custT="1"/>
      <dgm:spPr>
        <a:solidFill>
          <a:srgbClr val="4C8590"/>
        </a:solidFill>
      </dgm:spPr>
      <dgm:t>
        <a:bodyPr/>
        <a:lstStyle/>
        <a:p>
          <a:r>
            <a:rPr lang="en-GB" sz="2000" b="1">
              <a:latin typeface="Calibri" panose="020F0502020204030204" pitchFamily="34" charset="0"/>
              <a:ea typeface="Calibri" panose="020F0502020204030204" pitchFamily="34" charset="0"/>
              <a:cs typeface="Calibri" panose="020F0502020204030204" pitchFamily="34" charset="0"/>
            </a:rPr>
            <a:t>Sensory Sensitivites</a:t>
          </a:r>
        </a:p>
      </dgm:t>
    </dgm:pt>
    <dgm:pt modelId="{A3417926-1BF2-4F9F-9804-372760E0B54D}" type="parTrans" cxnId="{12BA0BE2-3924-4BA7-B821-7CE23E0FD607}">
      <dgm:prSet/>
      <dgm:spPr/>
      <dgm:t>
        <a:bodyPr/>
        <a:lstStyle/>
        <a:p>
          <a:endParaRPr lang="en-GB"/>
        </a:p>
      </dgm:t>
    </dgm:pt>
    <dgm:pt modelId="{EA8DFFAD-63BE-496F-B230-5967BECC57D5}" type="sibTrans" cxnId="{12BA0BE2-3924-4BA7-B821-7CE23E0FD607}">
      <dgm:prSet/>
      <dgm:spPr/>
      <dgm:t>
        <a:bodyPr/>
        <a:lstStyle/>
        <a:p>
          <a:endParaRPr lang="en-GB"/>
        </a:p>
      </dgm:t>
    </dgm:pt>
    <dgm:pt modelId="{227D8553-A43D-4D0E-A2E0-84622C92FA7C}">
      <dgm:prSet phldrT="[Text]" custT="1"/>
      <dgm:spPr>
        <a:solidFill>
          <a:srgbClr val="4C8590"/>
        </a:solidFill>
      </dgm:spPr>
      <dgm:t>
        <a:bodyPr/>
        <a:lstStyle/>
        <a:p>
          <a:r>
            <a:rPr lang="en-GB" sz="2000" b="1">
              <a:latin typeface="Calibri" panose="020F0502020204030204" pitchFamily="34" charset="0"/>
              <a:ea typeface="Calibri" panose="020F0502020204030204" pitchFamily="34" charset="0"/>
              <a:cs typeface="Calibri" panose="020F0502020204030204" pitchFamily="34" charset="0"/>
            </a:rPr>
            <a:t>Social Challenges</a:t>
          </a:r>
        </a:p>
      </dgm:t>
    </dgm:pt>
    <dgm:pt modelId="{169E3C88-955F-4492-AD6F-D9CD14AF7378}" type="parTrans" cxnId="{466388C2-F6B3-42E1-909D-CAA5CD7A9A32}">
      <dgm:prSet/>
      <dgm:spPr/>
      <dgm:t>
        <a:bodyPr/>
        <a:lstStyle/>
        <a:p>
          <a:endParaRPr lang="en-GB"/>
        </a:p>
      </dgm:t>
    </dgm:pt>
    <dgm:pt modelId="{2BE8B020-2243-4AD4-A476-F16E1F8C12F2}" type="sibTrans" cxnId="{466388C2-F6B3-42E1-909D-CAA5CD7A9A32}">
      <dgm:prSet/>
      <dgm:spPr/>
      <dgm:t>
        <a:bodyPr/>
        <a:lstStyle/>
        <a:p>
          <a:endParaRPr lang="en-GB"/>
        </a:p>
      </dgm:t>
    </dgm:pt>
    <dgm:pt modelId="{0D9F0C41-C3C7-4133-B643-656EFAA79940}">
      <dgm:prSet phldrT="[Text]" custT="1"/>
      <dgm:spPr>
        <a:solidFill>
          <a:srgbClr val="4C8590"/>
        </a:solidFill>
      </dgm:spPr>
      <dgm:t>
        <a:bodyPr/>
        <a:lstStyle/>
        <a:p>
          <a:r>
            <a:rPr lang="en-GB" sz="2000" b="1" dirty="0">
              <a:latin typeface="Calibri" panose="020F0502020204030204" pitchFamily="34" charset="0"/>
              <a:ea typeface="Calibri" panose="020F0502020204030204" pitchFamily="34" charset="0"/>
              <a:cs typeface="Calibri" panose="020F0502020204030204" pitchFamily="34" charset="0"/>
            </a:rPr>
            <a:t>Emotional Regulation Issues</a:t>
          </a:r>
        </a:p>
      </dgm:t>
    </dgm:pt>
    <dgm:pt modelId="{C4318913-FD60-49F7-AD7C-4F56C9DA0B29}" type="parTrans" cxnId="{67B3F0B3-7F1A-4986-BFBA-1B211CF38CA2}">
      <dgm:prSet/>
      <dgm:spPr/>
      <dgm:t>
        <a:bodyPr/>
        <a:lstStyle/>
        <a:p>
          <a:endParaRPr lang="en-GB"/>
        </a:p>
      </dgm:t>
    </dgm:pt>
    <dgm:pt modelId="{B2B5EC6E-8D5F-423B-BBEC-F79A90FB47CB}" type="sibTrans" cxnId="{67B3F0B3-7F1A-4986-BFBA-1B211CF38CA2}">
      <dgm:prSet/>
      <dgm:spPr/>
      <dgm:t>
        <a:bodyPr/>
        <a:lstStyle/>
        <a:p>
          <a:endParaRPr lang="en-GB"/>
        </a:p>
      </dgm:t>
    </dgm:pt>
    <dgm:pt modelId="{EBDFE155-AFFB-484A-9556-2BD43D60EA3D}">
      <dgm:prSet phldrT="[Text]"/>
      <dgm:spPr/>
      <dgm:t>
        <a:bodyPr/>
        <a:lstStyle/>
        <a:p>
          <a:r>
            <a:rPr lang="en-GB" dirty="0"/>
            <a:t>AuDHD</a:t>
          </a:r>
        </a:p>
      </dgm:t>
    </dgm:pt>
    <dgm:pt modelId="{2DD4DF83-7801-4D62-8CCF-59EC19B0CDBE}" type="sibTrans" cxnId="{8991CA73-6EE8-4196-B387-09126001CF14}">
      <dgm:prSet/>
      <dgm:spPr/>
      <dgm:t>
        <a:bodyPr/>
        <a:lstStyle/>
        <a:p>
          <a:endParaRPr lang="en-GB"/>
        </a:p>
      </dgm:t>
    </dgm:pt>
    <dgm:pt modelId="{372F6B7F-73B3-4D6D-9AF6-CD15EAECC48F}" type="parTrans" cxnId="{8991CA73-6EE8-4196-B387-09126001CF14}">
      <dgm:prSet/>
      <dgm:spPr/>
      <dgm:t>
        <a:bodyPr/>
        <a:lstStyle/>
        <a:p>
          <a:endParaRPr lang="en-GB"/>
        </a:p>
      </dgm:t>
    </dgm:pt>
    <dgm:pt modelId="{52A8E782-932E-469A-A33A-40140548B12E}">
      <dgm:prSet/>
      <dgm:spPr/>
    </dgm:pt>
    <dgm:pt modelId="{8F85B02D-0760-4402-8795-02ECFB754C79}" type="parTrans" cxnId="{B4867871-4008-481A-8EBE-7A04FD812E51}">
      <dgm:prSet/>
      <dgm:spPr/>
      <dgm:t>
        <a:bodyPr/>
        <a:lstStyle/>
        <a:p>
          <a:endParaRPr lang="en-GB"/>
        </a:p>
      </dgm:t>
    </dgm:pt>
    <dgm:pt modelId="{BE20F132-4E6B-485D-98A6-75AC4462E47B}" type="sibTrans" cxnId="{B4867871-4008-481A-8EBE-7A04FD812E51}">
      <dgm:prSet/>
      <dgm:spPr/>
      <dgm:t>
        <a:bodyPr/>
        <a:lstStyle/>
        <a:p>
          <a:endParaRPr lang="en-GB"/>
        </a:p>
      </dgm:t>
    </dgm:pt>
    <dgm:pt modelId="{268B0107-2394-44BD-8ACA-B85A48F7B82E}">
      <dgm:prSet/>
      <dgm:spPr/>
    </dgm:pt>
    <dgm:pt modelId="{1B5A7CC2-CBCF-47F4-BBF6-512F811BF8EB}" type="parTrans" cxnId="{74A81B27-4953-4225-91D7-BD10349E347E}">
      <dgm:prSet/>
      <dgm:spPr/>
      <dgm:t>
        <a:bodyPr/>
        <a:lstStyle/>
        <a:p>
          <a:endParaRPr lang="en-GB"/>
        </a:p>
      </dgm:t>
    </dgm:pt>
    <dgm:pt modelId="{78CF3550-C838-49A2-9952-BB4278DFF5BA}" type="sibTrans" cxnId="{74A81B27-4953-4225-91D7-BD10349E347E}">
      <dgm:prSet/>
      <dgm:spPr/>
      <dgm:t>
        <a:bodyPr/>
        <a:lstStyle/>
        <a:p>
          <a:endParaRPr lang="en-GB"/>
        </a:p>
      </dgm:t>
    </dgm:pt>
    <dgm:pt modelId="{25BC079F-7209-47B4-A5BC-3EC81A34CDB6}">
      <dgm:prSet/>
      <dgm:spPr/>
    </dgm:pt>
    <dgm:pt modelId="{4F01753B-B86E-4952-8045-C047174C7E56}" type="parTrans" cxnId="{1986D3BC-6CAE-40AF-A426-65EA5D10FF45}">
      <dgm:prSet/>
      <dgm:spPr/>
      <dgm:t>
        <a:bodyPr/>
        <a:lstStyle/>
        <a:p>
          <a:endParaRPr lang="en-GB"/>
        </a:p>
      </dgm:t>
    </dgm:pt>
    <dgm:pt modelId="{6796093C-8463-4533-AE2B-7C1F41BA3CDB}" type="sibTrans" cxnId="{1986D3BC-6CAE-40AF-A426-65EA5D10FF45}">
      <dgm:prSet/>
      <dgm:spPr/>
      <dgm:t>
        <a:bodyPr/>
        <a:lstStyle/>
        <a:p>
          <a:endParaRPr lang="en-GB"/>
        </a:p>
      </dgm:t>
    </dgm:pt>
    <dgm:pt modelId="{05B1BD7A-502A-4D83-90BF-4FF8BCE169E9}">
      <dgm:prSet/>
      <dgm:spPr/>
      <dgm:t>
        <a:bodyPr/>
        <a:lstStyle/>
        <a:p>
          <a:pPr>
            <a:buNone/>
          </a:pPr>
          <a:endParaRPr lang="en-GB"/>
        </a:p>
      </dgm:t>
    </dgm:pt>
    <dgm:pt modelId="{63B1B36C-A782-4DDD-A76D-4E373052C520}" type="parTrans" cxnId="{1ADB98F6-3A36-4367-BF6B-FA71B4EEB074}">
      <dgm:prSet/>
      <dgm:spPr/>
      <dgm:t>
        <a:bodyPr/>
        <a:lstStyle/>
        <a:p>
          <a:endParaRPr lang="en-GB"/>
        </a:p>
      </dgm:t>
    </dgm:pt>
    <dgm:pt modelId="{B7978472-FFED-445E-B634-6BD87653726B}" type="sibTrans" cxnId="{1ADB98F6-3A36-4367-BF6B-FA71B4EEB074}">
      <dgm:prSet/>
      <dgm:spPr/>
      <dgm:t>
        <a:bodyPr/>
        <a:lstStyle/>
        <a:p>
          <a:endParaRPr lang="en-GB"/>
        </a:p>
      </dgm:t>
    </dgm:pt>
    <dgm:pt modelId="{7DA8C952-D20F-431A-A0A9-F723DCB1DAD6}">
      <dgm:prSet/>
      <dgm:spPr/>
    </dgm:pt>
    <dgm:pt modelId="{B442B3BB-6D16-47F5-B95C-2B672070F0B6}" type="parTrans" cxnId="{AE69CEB8-0500-4923-9395-BFCEE923E5EE}">
      <dgm:prSet/>
      <dgm:spPr/>
      <dgm:t>
        <a:bodyPr/>
        <a:lstStyle/>
        <a:p>
          <a:endParaRPr lang="en-GB"/>
        </a:p>
      </dgm:t>
    </dgm:pt>
    <dgm:pt modelId="{A0C1E9A3-0590-4476-99B0-04666B528071}" type="sibTrans" cxnId="{AE69CEB8-0500-4923-9395-BFCEE923E5EE}">
      <dgm:prSet/>
      <dgm:spPr/>
      <dgm:t>
        <a:bodyPr/>
        <a:lstStyle/>
        <a:p>
          <a:endParaRPr lang="en-GB"/>
        </a:p>
      </dgm:t>
    </dgm:pt>
    <dgm:pt modelId="{8B42F078-9403-4232-B738-C6E0AD37FC33}">
      <dgm:prSet/>
      <dgm:spPr/>
      <dgm:t>
        <a:bodyPr/>
        <a:lstStyle/>
        <a:p>
          <a:pPr>
            <a:buNone/>
          </a:pPr>
          <a:endParaRPr lang="en-GB"/>
        </a:p>
      </dgm:t>
    </dgm:pt>
    <dgm:pt modelId="{40BE9EB4-C37B-4F3D-BA9F-5576F4E428A3}" type="parTrans" cxnId="{AEAC2C1D-CB4F-497C-AB73-A57E29CF529B}">
      <dgm:prSet/>
      <dgm:spPr/>
      <dgm:t>
        <a:bodyPr/>
        <a:lstStyle/>
        <a:p>
          <a:endParaRPr lang="en-GB"/>
        </a:p>
      </dgm:t>
    </dgm:pt>
    <dgm:pt modelId="{52202A1D-8A21-481C-AE60-E91D0D7261E0}" type="sibTrans" cxnId="{AEAC2C1D-CB4F-497C-AB73-A57E29CF529B}">
      <dgm:prSet/>
      <dgm:spPr/>
      <dgm:t>
        <a:bodyPr/>
        <a:lstStyle/>
        <a:p>
          <a:endParaRPr lang="en-GB"/>
        </a:p>
      </dgm:t>
    </dgm:pt>
    <dgm:pt modelId="{61415986-F77C-47B5-B80B-24F4BC90DCF3}">
      <dgm:prSet/>
      <dgm:spPr/>
    </dgm:pt>
    <dgm:pt modelId="{FFDA44AE-A84B-433B-9C16-0A570B0AD65A}" type="parTrans" cxnId="{84EDF7EB-E96B-4DBD-92D3-1AF0D1FDB0FC}">
      <dgm:prSet/>
      <dgm:spPr/>
      <dgm:t>
        <a:bodyPr/>
        <a:lstStyle/>
        <a:p>
          <a:endParaRPr lang="en-GB"/>
        </a:p>
      </dgm:t>
    </dgm:pt>
    <dgm:pt modelId="{F47E8A42-5FA7-4473-8B3D-5B6CB737DB80}" type="sibTrans" cxnId="{84EDF7EB-E96B-4DBD-92D3-1AF0D1FDB0FC}">
      <dgm:prSet/>
      <dgm:spPr/>
      <dgm:t>
        <a:bodyPr/>
        <a:lstStyle/>
        <a:p>
          <a:endParaRPr lang="en-GB"/>
        </a:p>
      </dgm:t>
    </dgm:pt>
    <dgm:pt modelId="{B462CC83-48C1-4FFA-8198-3162676C1D50}">
      <dgm:prSet/>
      <dgm:spPr/>
      <dgm:t>
        <a:bodyPr/>
        <a:lstStyle/>
        <a:p>
          <a:pPr>
            <a:buNone/>
          </a:pPr>
          <a:endParaRPr lang="en-GB"/>
        </a:p>
      </dgm:t>
    </dgm:pt>
    <dgm:pt modelId="{6A7866BF-8D58-4AC2-ABC2-7A5B0821FF1E}" type="parTrans" cxnId="{B8612EC4-4344-43C9-9643-F71CAEF7C0AD}">
      <dgm:prSet/>
      <dgm:spPr/>
      <dgm:t>
        <a:bodyPr/>
        <a:lstStyle/>
        <a:p>
          <a:endParaRPr lang="en-GB"/>
        </a:p>
      </dgm:t>
    </dgm:pt>
    <dgm:pt modelId="{C29A4D0C-A1F8-4E99-A11A-C0F09B8750D9}" type="sibTrans" cxnId="{B8612EC4-4344-43C9-9643-F71CAEF7C0AD}">
      <dgm:prSet/>
      <dgm:spPr/>
      <dgm:t>
        <a:bodyPr/>
        <a:lstStyle/>
        <a:p>
          <a:endParaRPr lang="en-GB"/>
        </a:p>
      </dgm:t>
    </dgm:pt>
    <dgm:pt modelId="{A3FA339E-2CCE-40A4-BB24-7EDABFC247ED}">
      <dgm:prSet/>
      <dgm:spPr/>
    </dgm:pt>
    <dgm:pt modelId="{1C5D662D-79E6-4C0F-B579-193D38326068}" type="parTrans" cxnId="{2AC6EDDC-A98A-4E8A-8F28-4B96AFF83B52}">
      <dgm:prSet/>
      <dgm:spPr/>
      <dgm:t>
        <a:bodyPr/>
        <a:lstStyle/>
        <a:p>
          <a:endParaRPr lang="en-GB"/>
        </a:p>
      </dgm:t>
    </dgm:pt>
    <dgm:pt modelId="{C45F6A06-2347-4862-8985-0C9DE56B4002}" type="sibTrans" cxnId="{2AC6EDDC-A98A-4E8A-8F28-4B96AFF83B52}">
      <dgm:prSet/>
      <dgm:spPr/>
      <dgm:t>
        <a:bodyPr/>
        <a:lstStyle/>
        <a:p>
          <a:endParaRPr lang="en-GB"/>
        </a:p>
      </dgm:t>
    </dgm:pt>
    <dgm:pt modelId="{D3507DE7-67A7-45DB-82C8-06CB503A616F}">
      <dgm:prSet/>
      <dgm:spPr/>
      <dgm:t>
        <a:bodyPr/>
        <a:lstStyle/>
        <a:p>
          <a:pPr>
            <a:buNone/>
          </a:pPr>
          <a:endParaRPr lang="en-GB"/>
        </a:p>
      </dgm:t>
    </dgm:pt>
    <dgm:pt modelId="{255B0938-F319-4F41-BB30-2E9E50EE2249}" type="parTrans" cxnId="{572C605B-8D8A-4D6A-A90B-EF855A381D7A}">
      <dgm:prSet/>
      <dgm:spPr/>
      <dgm:t>
        <a:bodyPr/>
        <a:lstStyle/>
        <a:p>
          <a:endParaRPr lang="en-GB"/>
        </a:p>
      </dgm:t>
    </dgm:pt>
    <dgm:pt modelId="{FF7E7F8F-05C6-4F8C-A23E-FF2F9A682EB4}" type="sibTrans" cxnId="{572C605B-8D8A-4D6A-A90B-EF855A381D7A}">
      <dgm:prSet/>
      <dgm:spPr/>
      <dgm:t>
        <a:bodyPr/>
        <a:lstStyle/>
        <a:p>
          <a:endParaRPr lang="en-GB"/>
        </a:p>
      </dgm:t>
    </dgm:pt>
    <dgm:pt modelId="{AD5CE878-AB94-456F-AA02-04FDF45F3EFF}">
      <dgm:prSet/>
      <dgm:spPr/>
    </dgm:pt>
    <dgm:pt modelId="{0499ADC9-2CA3-4426-94C9-CB49998C9111}" type="parTrans" cxnId="{E99C7B17-72D6-4856-A33E-4DCEBCD54E79}">
      <dgm:prSet/>
      <dgm:spPr/>
      <dgm:t>
        <a:bodyPr/>
        <a:lstStyle/>
        <a:p>
          <a:endParaRPr lang="en-GB"/>
        </a:p>
      </dgm:t>
    </dgm:pt>
    <dgm:pt modelId="{C3FF9AC0-E8BD-4DF5-8FB7-5455D306D5D6}" type="sibTrans" cxnId="{E99C7B17-72D6-4856-A33E-4DCEBCD54E79}">
      <dgm:prSet/>
      <dgm:spPr/>
      <dgm:t>
        <a:bodyPr/>
        <a:lstStyle/>
        <a:p>
          <a:endParaRPr lang="en-GB"/>
        </a:p>
      </dgm:t>
    </dgm:pt>
    <dgm:pt modelId="{A749A8D1-F49F-4C45-9C1A-419354B4CCDB}">
      <dgm:prSet/>
      <dgm:spPr/>
      <dgm:t>
        <a:bodyPr/>
        <a:lstStyle/>
        <a:p>
          <a:pPr>
            <a:buNone/>
          </a:pPr>
          <a:endParaRPr lang="en-GB"/>
        </a:p>
      </dgm:t>
    </dgm:pt>
    <dgm:pt modelId="{A280BF57-3A12-47F6-B131-9B48E34D5843}" type="parTrans" cxnId="{91BAD6EA-988F-4D6B-B3E7-A38EFF454BEC}">
      <dgm:prSet/>
      <dgm:spPr/>
      <dgm:t>
        <a:bodyPr/>
        <a:lstStyle/>
        <a:p>
          <a:endParaRPr lang="en-GB"/>
        </a:p>
      </dgm:t>
    </dgm:pt>
    <dgm:pt modelId="{BF206C0B-3CE9-4A1F-9E31-496DF847CD33}" type="sibTrans" cxnId="{91BAD6EA-988F-4D6B-B3E7-A38EFF454BEC}">
      <dgm:prSet/>
      <dgm:spPr/>
      <dgm:t>
        <a:bodyPr/>
        <a:lstStyle/>
        <a:p>
          <a:endParaRPr lang="en-GB"/>
        </a:p>
      </dgm:t>
    </dgm:pt>
    <dgm:pt modelId="{873FF267-F940-4309-BA61-12DBCDBD86E1}" type="pres">
      <dgm:prSet presAssocID="{09D11BC1-A86E-4CE8-971F-0382FBEF0817}" presName="cycle" presStyleCnt="0">
        <dgm:presLayoutVars>
          <dgm:chMax val="1"/>
          <dgm:dir/>
          <dgm:animLvl val="ctr"/>
          <dgm:resizeHandles val="exact"/>
        </dgm:presLayoutVars>
      </dgm:prSet>
      <dgm:spPr/>
    </dgm:pt>
    <dgm:pt modelId="{A41B93EA-633C-46E2-BB95-7FB1B1BC05E8}" type="pres">
      <dgm:prSet presAssocID="{EBDFE155-AFFB-484A-9556-2BD43D60EA3D}" presName="centerShape" presStyleLbl="node0" presStyleIdx="0" presStyleCnt="1"/>
      <dgm:spPr/>
    </dgm:pt>
    <dgm:pt modelId="{223371FF-27B5-44C3-9A47-AE39B8F88B11}" type="pres">
      <dgm:prSet presAssocID="{BC520C66-B45C-4069-BE72-F755D1BA9136}" presName="Name9" presStyleLbl="parChTrans1D2" presStyleIdx="0" presStyleCnt="4"/>
      <dgm:spPr/>
    </dgm:pt>
    <dgm:pt modelId="{0A566495-3366-4C6A-9C02-84C836B4289A}" type="pres">
      <dgm:prSet presAssocID="{BC520C66-B45C-4069-BE72-F755D1BA9136}" presName="connTx" presStyleLbl="parChTrans1D2" presStyleIdx="0" presStyleCnt="4"/>
      <dgm:spPr/>
    </dgm:pt>
    <dgm:pt modelId="{323CE6B2-5213-46B4-BB96-11D9CDF072E0}" type="pres">
      <dgm:prSet presAssocID="{470A687C-D0F5-42F8-97D5-73EA19A17F7F}" presName="node" presStyleLbl="node1" presStyleIdx="0" presStyleCnt="4" custScaleX="152372">
        <dgm:presLayoutVars>
          <dgm:bulletEnabled val="1"/>
        </dgm:presLayoutVars>
      </dgm:prSet>
      <dgm:spPr/>
    </dgm:pt>
    <dgm:pt modelId="{F2AB70CF-538F-42CA-B606-7784EE18A0F6}" type="pres">
      <dgm:prSet presAssocID="{A3417926-1BF2-4F9F-9804-372760E0B54D}" presName="Name9" presStyleLbl="parChTrans1D2" presStyleIdx="1" presStyleCnt="4"/>
      <dgm:spPr/>
    </dgm:pt>
    <dgm:pt modelId="{2B481D54-1D39-4DDC-A29B-2B1CBCAA8130}" type="pres">
      <dgm:prSet presAssocID="{A3417926-1BF2-4F9F-9804-372760E0B54D}" presName="connTx" presStyleLbl="parChTrans1D2" presStyleIdx="1" presStyleCnt="4"/>
      <dgm:spPr/>
    </dgm:pt>
    <dgm:pt modelId="{FAAC21EB-FD0E-40A0-8AA4-1A15FED7F9FF}" type="pres">
      <dgm:prSet presAssocID="{56A0E729-BE2A-48B9-86FF-DCBF4EE52227}" presName="node" presStyleLbl="node1" presStyleIdx="1" presStyleCnt="4" custScaleX="152372">
        <dgm:presLayoutVars>
          <dgm:bulletEnabled val="1"/>
        </dgm:presLayoutVars>
      </dgm:prSet>
      <dgm:spPr/>
    </dgm:pt>
    <dgm:pt modelId="{7798922B-AE48-4145-9E98-8F413154BF48}" type="pres">
      <dgm:prSet presAssocID="{169E3C88-955F-4492-AD6F-D9CD14AF7378}" presName="Name9" presStyleLbl="parChTrans1D2" presStyleIdx="2" presStyleCnt="4"/>
      <dgm:spPr/>
    </dgm:pt>
    <dgm:pt modelId="{D5DC93C2-C26D-495D-BC6F-3F86947B6355}" type="pres">
      <dgm:prSet presAssocID="{169E3C88-955F-4492-AD6F-D9CD14AF7378}" presName="connTx" presStyleLbl="parChTrans1D2" presStyleIdx="2" presStyleCnt="4"/>
      <dgm:spPr/>
    </dgm:pt>
    <dgm:pt modelId="{BAD72797-DB3C-4F05-9E5B-2BD482027842}" type="pres">
      <dgm:prSet presAssocID="{227D8553-A43D-4D0E-A2E0-84622C92FA7C}" presName="node" presStyleLbl="node1" presStyleIdx="2" presStyleCnt="4" custScaleX="152372">
        <dgm:presLayoutVars>
          <dgm:bulletEnabled val="1"/>
        </dgm:presLayoutVars>
      </dgm:prSet>
      <dgm:spPr/>
    </dgm:pt>
    <dgm:pt modelId="{D5BCE439-F9E3-4BD9-A1E3-970AB2AA20B1}" type="pres">
      <dgm:prSet presAssocID="{C4318913-FD60-49F7-AD7C-4F56C9DA0B29}" presName="Name9" presStyleLbl="parChTrans1D2" presStyleIdx="3" presStyleCnt="4"/>
      <dgm:spPr/>
    </dgm:pt>
    <dgm:pt modelId="{721D85B4-403A-4075-A749-58340885EE4A}" type="pres">
      <dgm:prSet presAssocID="{C4318913-FD60-49F7-AD7C-4F56C9DA0B29}" presName="connTx" presStyleLbl="parChTrans1D2" presStyleIdx="3" presStyleCnt="4"/>
      <dgm:spPr/>
    </dgm:pt>
    <dgm:pt modelId="{773DA290-C09C-49B1-B1B2-0B1F2B2710E8}" type="pres">
      <dgm:prSet presAssocID="{0D9F0C41-C3C7-4133-B643-656EFAA79940}" presName="node" presStyleLbl="node1" presStyleIdx="3" presStyleCnt="4" custScaleX="152372">
        <dgm:presLayoutVars>
          <dgm:bulletEnabled val="1"/>
        </dgm:presLayoutVars>
      </dgm:prSet>
      <dgm:spPr/>
    </dgm:pt>
  </dgm:ptLst>
  <dgm:cxnLst>
    <dgm:cxn modelId="{36F3430B-7944-4126-AB3A-1E22925E7582}" type="presOf" srcId="{470A687C-D0F5-42F8-97D5-73EA19A17F7F}" destId="{323CE6B2-5213-46B4-BB96-11D9CDF072E0}" srcOrd="0" destOrd="0" presId="urn:microsoft.com/office/officeart/2005/8/layout/radial1"/>
    <dgm:cxn modelId="{E99C7B17-72D6-4856-A33E-4DCEBCD54E79}" srcId="{09D11BC1-A86E-4CE8-971F-0382FBEF0817}" destId="{AD5CE878-AB94-456F-AA02-04FDF45F3EFF}" srcOrd="11" destOrd="0" parTransId="{0499ADC9-2CA3-4426-94C9-CB49998C9111}" sibTransId="{C3FF9AC0-E8BD-4DF5-8FB7-5455D306D5D6}"/>
    <dgm:cxn modelId="{AEAC2C1D-CB4F-497C-AB73-A57E29CF529B}" srcId="{09D11BC1-A86E-4CE8-971F-0382FBEF0817}" destId="{8B42F078-9403-4232-B738-C6E0AD37FC33}" srcOrd="6" destOrd="0" parTransId="{40BE9EB4-C37B-4F3D-BA9F-5576F4E428A3}" sibTransId="{52202A1D-8A21-481C-AE60-E91D0D7261E0}"/>
    <dgm:cxn modelId="{70F4FE23-2AE6-42FE-8E02-E56FDE02A14A}" type="presOf" srcId="{227D8553-A43D-4D0E-A2E0-84622C92FA7C}" destId="{BAD72797-DB3C-4F05-9E5B-2BD482027842}" srcOrd="0" destOrd="0" presId="urn:microsoft.com/office/officeart/2005/8/layout/radial1"/>
    <dgm:cxn modelId="{A4EAC325-C0D5-4F63-977D-843A868BC003}" type="presOf" srcId="{09D11BC1-A86E-4CE8-971F-0382FBEF0817}" destId="{873FF267-F940-4309-BA61-12DBCDBD86E1}" srcOrd="0" destOrd="0" presId="urn:microsoft.com/office/officeart/2005/8/layout/radial1"/>
    <dgm:cxn modelId="{74A81B27-4953-4225-91D7-BD10349E347E}" srcId="{09D11BC1-A86E-4CE8-971F-0382FBEF0817}" destId="{268B0107-2394-44BD-8ACA-B85A48F7B82E}" srcOrd="2" destOrd="0" parTransId="{1B5A7CC2-CBCF-47F4-BBF6-512F811BF8EB}" sibTransId="{78CF3550-C838-49A2-9952-BB4278DFF5BA}"/>
    <dgm:cxn modelId="{01838731-0E82-4486-86EF-51ED7FAFEA25}" type="presOf" srcId="{56A0E729-BE2A-48B9-86FF-DCBF4EE52227}" destId="{FAAC21EB-FD0E-40A0-8AA4-1A15FED7F9FF}" srcOrd="0" destOrd="0" presId="urn:microsoft.com/office/officeart/2005/8/layout/radial1"/>
    <dgm:cxn modelId="{572C605B-8D8A-4D6A-A90B-EF855A381D7A}" srcId="{09D11BC1-A86E-4CE8-971F-0382FBEF0817}" destId="{D3507DE7-67A7-45DB-82C8-06CB503A616F}" srcOrd="10" destOrd="0" parTransId="{255B0938-F319-4F41-BB30-2E9E50EE2249}" sibTransId="{FF7E7F8F-05C6-4F8C-A23E-FF2F9A682EB4}"/>
    <dgm:cxn modelId="{5171CB5B-6A78-4693-9D9A-0B104E086394}" type="presOf" srcId="{A3417926-1BF2-4F9F-9804-372760E0B54D}" destId="{F2AB70CF-538F-42CA-B606-7784EE18A0F6}" srcOrd="0" destOrd="0" presId="urn:microsoft.com/office/officeart/2005/8/layout/radial1"/>
    <dgm:cxn modelId="{B4867871-4008-481A-8EBE-7A04FD812E51}" srcId="{09D11BC1-A86E-4CE8-971F-0382FBEF0817}" destId="{52A8E782-932E-469A-A33A-40140548B12E}" srcOrd="1" destOrd="0" parTransId="{8F85B02D-0760-4402-8795-02ECFB754C79}" sibTransId="{BE20F132-4E6B-485D-98A6-75AC4462E47B}"/>
    <dgm:cxn modelId="{8991CA73-6EE8-4196-B387-09126001CF14}" srcId="{09D11BC1-A86E-4CE8-971F-0382FBEF0817}" destId="{EBDFE155-AFFB-484A-9556-2BD43D60EA3D}" srcOrd="0" destOrd="0" parTransId="{372F6B7F-73B3-4D6D-9AF6-CD15EAECC48F}" sibTransId="{2DD4DF83-7801-4D62-8CCF-59EC19B0CDBE}"/>
    <dgm:cxn modelId="{16A3C854-776E-4FF3-8590-76FDA689C9FF}" type="presOf" srcId="{C4318913-FD60-49F7-AD7C-4F56C9DA0B29}" destId="{721D85B4-403A-4075-A749-58340885EE4A}" srcOrd="1" destOrd="0" presId="urn:microsoft.com/office/officeart/2005/8/layout/radial1"/>
    <dgm:cxn modelId="{BF625655-5860-4834-9707-E8FB93888BD5}" type="presOf" srcId="{169E3C88-955F-4492-AD6F-D9CD14AF7378}" destId="{D5DC93C2-C26D-495D-BC6F-3F86947B6355}" srcOrd="1" destOrd="0" presId="urn:microsoft.com/office/officeart/2005/8/layout/radial1"/>
    <dgm:cxn modelId="{145EB375-8F15-49B8-8918-944B4DC2611F}" type="presOf" srcId="{C4318913-FD60-49F7-AD7C-4F56C9DA0B29}" destId="{D5BCE439-F9E3-4BD9-A1E3-970AB2AA20B1}" srcOrd="0" destOrd="0" presId="urn:microsoft.com/office/officeart/2005/8/layout/radial1"/>
    <dgm:cxn modelId="{FBF5DA7A-44FF-425D-962E-951EB14C243A}" type="presOf" srcId="{EBDFE155-AFFB-484A-9556-2BD43D60EA3D}" destId="{A41B93EA-633C-46E2-BB95-7FB1B1BC05E8}" srcOrd="0" destOrd="0" presId="urn:microsoft.com/office/officeart/2005/8/layout/radial1"/>
    <dgm:cxn modelId="{A9EE178E-0CC1-4E63-A5E5-D577F3378A5A}" type="presOf" srcId="{0D9F0C41-C3C7-4133-B643-656EFAA79940}" destId="{773DA290-C09C-49B1-B1B2-0B1F2B2710E8}" srcOrd="0" destOrd="0" presId="urn:microsoft.com/office/officeart/2005/8/layout/radial1"/>
    <dgm:cxn modelId="{C795569E-5C7C-4931-8922-B264AD8AB877}" srcId="{EBDFE155-AFFB-484A-9556-2BD43D60EA3D}" destId="{470A687C-D0F5-42F8-97D5-73EA19A17F7F}" srcOrd="0" destOrd="0" parTransId="{BC520C66-B45C-4069-BE72-F755D1BA9136}" sibTransId="{882AC659-0AC2-492D-B94B-D744D6711227}"/>
    <dgm:cxn modelId="{9F512EA6-8575-4E9E-AB51-2146878C6BE6}" type="presOf" srcId="{169E3C88-955F-4492-AD6F-D9CD14AF7378}" destId="{7798922B-AE48-4145-9E98-8F413154BF48}" srcOrd="0" destOrd="0" presId="urn:microsoft.com/office/officeart/2005/8/layout/radial1"/>
    <dgm:cxn modelId="{67B3F0B3-7F1A-4986-BFBA-1B211CF38CA2}" srcId="{EBDFE155-AFFB-484A-9556-2BD43D60EA3D}" destId="{0D9F0C41-C3C7-4133-B643-656EFAA79940}" srcOrd="3" destOrd="0" parTransId="{C4318913-FD60-49F7-AD7C-4F56C9DA0B29}" sibTransId="{B2B5EC6E-8D5F-423B-BBEC-F79A90FB47CB}"/>
    <dgm:cxn modelId="{AE69CEB8-0500-4923-9395-BFCEE923E5EE}" srcId="{09D11BC1-A86E-4CE8-971F-0382FBEF0817}" destId="{7DA8C952-D20F-431A-A0A9-F723DCB1DAD6}" srcOrd="5" destOrd="0" parTransId="{B442B3BB-6D16-47F5-B95C-2B672070F0B6}" sibTransId="{A0C1E9A3-0590-4476-99B0-04666B528071}"/>
    <dgm:cxn modelId="{1986D3BC-6CAE-40AF-A426-65EA5D10FF45}" srcId="{09D11BC1-A86E-4CE8-971F-0382FBEF0817}" destId="{25BC079F-7209-47B4-A5BC-3EC81A34CDB6}" srcOrd="3" destOrd="0" parTransId="{4F01753B-B86E-4952-8045-C047174C7E56}" sibTransId="{6796093C-8463-4533-AE2B-7C1F41BA3CDB}"/>
    <dgm:cxn modelId="{466388C2-F6B3-42E1-909D-CAA5CD7A9A32}" srcId="{EBDFE155-AFFB-484A-9556-2BD43D60EA3D}" destId="{227D8553-A43D-4D0E-A2E0-84622C92FA7C}" srcOrd="2" destOrd="0" parTransId="{169E3C88-955F-4492-AD6F-D9CD14AF7378}" sibTransId="{2BE8B020-2243-4AD4-A476-F16E1F8C12F2}"/>
    <dgm:cxn modelId="{B8612EC4-4344-43C9-9643-F71CAEF7C0AD}" srcId="{09D11BC1-A86E-4CE8-971F-0382FBEF0817}" destId="{B462CC83-48C1-4FFA-8198-3162676C1D50}" srcOrd="8" destOrd="0" parTransId="{6A7866BF-8D58-4AC2-ABC2-7A5B0821FF1E}" sibTransId="{C29A4D0C-A1F8-4E99-A11A-C0F09B8750D9}"/>
    <dgm:cxn modelId="{3F9D15CB-20A7-489A-A26B-CB7F6F1E6BC3}" type="presOf" srcId="{BC520C66-B45C-4069-BE72-F755D1BA9136}" destId="{0A566495-3366-4C6A-9C02-84C836B4289A}" srcOrd="1" destOrd="0" presId="urn:microsoft.com/office/officeart/2005/8/layout/radial1"/>
    <dgm:cxn modelId="{5A0F4AD8-0674-4107-AB00-BE8988EBB8C5}" type="presOf" srcId="{A3417926-1BF2-4F9F-9804-372760E0B54D}" destId="{2B481D54-1D39-4DDC-A29B-2B1CBCAA8130}" srcOrd="1" destOrd="0" presId="urn:microsoft.com/office/officeart/2005/8/layout/radial1"/>
    <dgm:cxn modelId="{2AC6EDDC-A98A-4E8A-8F28-4B96AFF83B52}" srcId="{09D11BC1-A86E-4CE8-971F-0382FBEF0817}" destId="{A3FA339E-2CCE-40A4-BB24-7EDABFC247ED}" srcOrd="9" destOrd="0" parTransId="{1C5D662D-79E6-4C0F-B579-193D38326068}" sibTransId="{C45F6A06-2347-4862-8985-0C9DE56B4002}"/>
    <dgm:cxn modelId="{12BA0BE2-3924-4BA7-B821-7CE23E0FD607}" srcId="{EBDFE155-AFFB-484A-9556-2BD43D60EA3D}" destId="{56A0E729-BE2A-48B9-86FF-DCBF4EE52227}" srcOrd="1" destOrd="0" parTransId="{A3417926-1BF2-4F9F-9804-372760E0B54D}" sibTransId="{EA8DFFAD-63BE-496F-B230-5967BECC57D5}"/>
    <dgm:cxn modelId="{91BAD6EA-988F-4D6B-B3E7-A38EFF454BEC}" srcId="{09D11BC1-A86E-4CE8-971F-0382FBEF0817}" destId="{A749A8D1-F49F-4C45-9C1A-419354B4CCDB}" srcOrd="12" destOrd="0" parTransId="{A280BF57-3A12-47F6-B131-9B48E34D5843}" sibTransId="{BF206C0B-3CE9-4A1F-9E31-496DF847CD33}"/>
    <dgm:cxn modelId="{84EDF7EB-E96B-4DBD-92D3-1AF0D1FDB0FC}" srcId="{09D11BC1-A86E-4CE8-971F-0382FBEF0817}" destId="{61415986-F77C-47B5-B80B-24F4BC90DCF3}" srcOrd="7" destOrd="0" parTransId="{FFDA44AE-A84B-433B-9C16-0A570B0AD65A}" sibTransId="{F47E8A42-5FA7-4473-8B3D-5B6CB737DB80}"/>
    <dgm:cxn modelId="{1ADB98F6-3A36-4367-BF6B-FA71B4EEB074}" srcId="{09D11BC1-A86E-4CE8-971F-0382FBEF0817}" destId="{05B1BD7A-502A-4D83-90BF-4FF8BCE169E9}" srcOrd="4" destOrd="0" parTransId="{63B1B36C-A782-4DDD-A76D-4E373052C520}" sibTransId="{B7978472-FFED-445E-B634-6BD87653726B}"/>
    <dgm:cxn modelId="{272C1AFB-7528-460D-8CCB-6F13EA79BBCB}" type="presOf" srcId="{BC520C66-B45C-4069-BE72-F755D1BA9136}" destId="{223371FF-27B5-44C3-9A47-AE39B8F88B11}" srcOrd="0" destOrd="0" presId="urn:microsoft.com/office/officeart/2005/8/layout/radial1"/>
    <dgm:cxn modelId="{493CF641-2AD4-4974-B791-17E56FFA2348}" type="presParOf" srcId="{873FF267-F940-4309-BA61-12DBCDBD86E1}" destId="{A41B93EA-633C-46E2-BB95-7FB1B1BC05E8}" srcOrd="0" destOrd="0" presId="urn:microsoft.com/office/officeart/2005/8/layout/radial1"/>
    <dgm:cxn modelId="{73FACEDB-5554-48A9-90F4-6C92B7062594}" type="presParOf" srcId="{873FF267-F940-4309-BA61-12DBCDBD86E1}" destId="{223371FF-27B5-44C3-9A47-AE39B8F88B11}" srcOrd="1" destOrd="0" presId="urn:microsoft.com/office/officeart/2005/8/layout/radial1"/>
    <dgm:cxn modelId="{E62BE4F9-9E96-48F3-A642-AE269753C972}" type="presParOf" srcId="{223371FF-27B5-44C3-9A47-AE39B8F88B11}" destId="{0A566495-3366-4C6A-9C02-84C836B4289A}" srcOrd="0" destOrd="0" presId="urn:microsoft.com/office/officeart/2005/8/layout/radial1"/>
    <dgm:cxn modelId="{C99F19F0-1CA5-41D0-9B3F-18715F505E40}" type="presParOf" srcId="{873FF267-F940-4309-BA61-12DBCDBD86E1}" destId="{323CE6B2-5213-46B4-BB96-11D9CDF072E0}" srcOrd="2" destOrd="0" presId="urn:microsoft.com/office/officeart/2005/8/layout/radial1"/>
    <dgm:cxn modelId="{0B0D7B12-0769-4FA9-82A7-C0DA184ADD21}" type="presParOf" srcId="{873FF267-F940-4309-BA61-12DBCDBD86E1}" destId="{F2AB70CF-538F-42CA-B606-7784EE18A0F6}" srcOrd="3" destOrd="0" presId="urn:microsoft.com/office/officeart/2005/8/layout/radial1"/>
    <dgm:cxn modelId="{9E811BF9-2458-480F-8917-872DBBC48821}" type="presParOf" srcId="{F2AB70CF-538F-42CA-B606-7784EE18A0F6}" destId="{2B481D54-1D39-4DDC-A29B-2B1CBCAA8130}" srcOrd="0" destOrd="0" presId="urn:microsoft.com/office/officeart/2005/8/layout/radial1"/>
    <dgm:cxn modelId="{DCA2F99D-7C82-4EC7-92DC-3AD9B16FA4F0}" type="presParOf" srcId="{873FF267-F940-4309-BA61-12DBCDBD86E1}" destId="{FAAC21EB-FD0E-40A0-8AA4-1A15FED7F9FF}" srcOrd="4" destOrd="0" presId="urn:microsoft.com/office/officeart/2005/8/layout/radial1"/>
    <dgm:cxn modelId="{9F36E42F-AA46-45E0-8A38-B8452A02FA26}" type="presParOf" srcId="{873FF267-F940-4309-BA61-12DBCDBD86E1}" destId="{7798922B-AE48-4145-9E98-8F413154BF48}" srcOrd="5" destOrd="0" presId="urn:microsoft.com/office/officeart/2005/8/layout/radial1"/>
    <dgm:cxn modelId="{C709D314-275B-43C8-A680-4361DC8FC377}" type="presParOf" srcId="{7798922B-AE48-4145-9E98-8F413154BF48}" destId="{D5DC93C2-C26D-495D-BC6F-3F86947B6355}" srcOrd="0" destOrd="0" presId="urn:microsoft.com/office/officeart/2005/8/layout/radial1"/>
    <dgm:cxn modelId="{DE7D81E2-BED0-47FD-9087-411A8ED32885}" type="presParOf" srcId="{873FF267-F940-4309-BA61-12DBCDBD86E1}" destId="{BAD72797-DB3C-4F05-9E5B-2BD482027842}" srcOrd="6" destOrd="0" presId="urn:microsoft.com/office/officeart/2005/8/layout/radial1"/>
    <dgm:cxn modelId="{180AB564-05E2-4986-A408-CA87EF622FC4}" type="presParOf" srcId="{873FF267-F940-4309-BA61-12DBCDBD86E1}" destId="{D5BCE439-F9E3-4BD9-A1E3-970AB2AA20B1}" srcOrd="7" destOrd="0" presId="urn:microsoft.com/office/officeart/2005/8/layout/radial1"/>
    <dgm:cxn modelId="{31478436-C344-416F-B8CC-95413E2BCC27}" type="presParOf" srcId="{D5BCE439-F9E3-4BD9-A1E3-970AB2AA20B1}" destId="{721D85B4-403A-4075-A749-58340885EE4A}" srcOrd="0" destOrd="0" presId="urn:microsoft.com/office/officeart/2005/8/layout/radial1"/>
    <dgm:cxn modelId="{CE1F6EED-E5B0-4811-A1AB-A850ED3E8D69}" type="presParOf" srcId="{873FF267-F940-4309-BA61-12DBCDBD86E1}" destId="{773DA290-C09C-49B1-B1B2-0B1F2B2710E8}" srcOrd="8" destOrd="0" presId="urn:microsoft.com/office/officeart/2005/8/layout/radial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700455A-E445-4F29-A106-46BE18C6F19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1A7B88CA-2AD0-4A7E-948D-AAF32C89957F}">
      <dgm:prSet>
        <dgm:style>
          <a:lnRef idx="2">
            <a:schemeClr val="accent2"/>
          </a:lnRef>
          <a:fillRef idx="1">
            <a:schemeClr val="lt1"/>
          </a:fillRef>
          <a:effectRef idx="0">
            <a:schemeClr val="accent2"/>
          </a:effectRef>
          <a:fontRef idx="minor">
            <a:schemeClr val="dk1"/>
          </a:fontRef>
        </dgm:style>
      </dgm:prSet>
      <dgm:spPr/>
      <dgm:t>
        <a:bodyPr/>
        <a:lstStyle/>
        <a:p>
          <a:r>
            <a:rPr lang="en-GB" dirty="0">
              <a:latin typeface="Calibri" panose="020F0502020204030204" pitchFamily="34" charset="0"/>
              <a:ea typeface="Calibri" panose="020F0502020204030204" pitchFamily="34" charset="0"/>
              <a:cs typeface="Calibri" panose="020F0502020204030204" pitchFamily="34" charset="0"/>
            </a:rPr>
            <a:t>Excitement and social inclusion relating to positive early gambling experiences </a:t>
          </a:r>
          <a:endParaRPr lang="en-US" dirty="0">
            <a:latin typeface="Calibri" panose="020F0502020204030204" pitchFamily="34" charset="0"/>
            <a:ea typeface="Calibri" panose="020F0502020204030204" pitchFamily="34" charset="0"/>
            <a:cs typeface="Calibri" panose="020F0502020204030204" pitchFamily="34" charset="0"/>
          </a:endParaRPr>
        </a:p>
      </dgm:t>
    </dgm:pt>
    <dgm:pt modelId="{5B2A4F74-BB9D-4C74-8D16-F2B34FD50E8B}" type="parTrans" cxnId="{11428252-DD95-4587-88D6-6983A95357B6}">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E29BB140-F604-4E97-B150-6D578AA7B3BC}" type="sibTrans" cxnId="{11428252-DD95-4587-88D6-6983A95357B6}">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89E7C758-BD6A-4218-867B-95DF994725AF}">
      <dgm:prSet>
        <dgm:style>
          <a:lnRef idx="2">
            <a:schemeClr val="accent3"/>
          </a:lnRef>
          <a:fillRef idx="1">
            <a:schemeClr val="lt1"/>
          </a:fillRef>
          <a:effectRef idx="0">
            <a:schemeClr val="accent3"/>
          </a:effectRef>
          <a:fontRef idx="minor">
            <a:schemeClr val="dk1"/>
          </a:fontRef>
        </dgm:style>
      </dgm:prSet>
      <dgm:spPr/>
      <dgm:t>
        <a:bodyPr/>
        <a:lstStyle/>
        <a:p>
          <a:r>
            <a:rPr lang="en-GB" dirty="0">
              <a:latin typeface="Calibri" panose="020F0502020204030204" pitchFamily="34" charset="0"/>
              <a:ea typeface="Calibri" panose="020F0502020204030204" pitchFamily="34" charset="0"/>
              <a:cs typeface="Calibri" panose="020F0502020204030204" pitchFamily="34" charset="0"/>
            </a:rPr>
            <a:t>Offered positive, inclusive social experiences</a:t>
          </a:r>
        </a:p>
      </dgm:t>
    </dgm:pt>
    <dgm:pt modelId="{7D749129-284A-47A9-8ED4-DDA29FF62BC7}" type="parTrans" cxnId="{3D34DA60-1F29-476C-9B27-A3D981EBC510}">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11C927E3-986F-42F3-BBAB-B67BC5D7B6F2}" type="sibTrans" cxnId="{3D34DA60-1F29-476C-9B27-A3D981EBC510}">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2C175AB5-E0A8-4850-B945-1135A108D0E0}">
      <dgm:prSet>
        <dgm:style>
          <a:lnRef idx="2">
            <a:schemeClr val="accent5"/>
          </a:lnRef>
          <a:fillRef idx="1">
            <a:schemeClr val="lt1"/>
          </a:fillRef>
          <a:effectRef idx="0">
            <a:schemeClr val="accent5"/>
          </a:effectRef>
          <a:fontRef idx="minor">
            <a:schemeClr val="dk1"/>
          </a:fontRef>
        </dgm:style>
      </dgm:prSet>
      <dgm:spPr>
        <a:ln>
          <a:solidFill>
            <a:srgbClr val="C73D4D"/>
          </a:solidFill>
        </a:ln>
      </dgm:spPr>
      <dgm:t>
        <a:bodyPr/>
        <a:lstStyle/>
        <a:p>
          <a:r>
            <a:rPr lang="en-GB" dirty="0">
              <a:latin typeface="Calibri" panose="020F0502020204030204" pitchFamily="34" charset="0"/>
              <a:ea typeface="Calibri" panose="020F0502020204030204" pitchFamily="34" charset="0"/>
              <a:cs typeface="Calibri" panose="020F0502020204030204" pitchFamily="34" charset="0"/>
            </a:rPr>
            <a:t>Opportunity to socialise</a:t>
          </a:r>
        </a:p>
      </dgm:t>
    </dgm:pt>
    <dgm:pt modelId="{17CE53AA-407B-4843-BA93-732DC948DA1D}" type="parTrans" cxnId="{002830CC-E438-40A5-BB93-FF28E47ACB7A}">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FFD468F4-302E-4081-9EE5-F864ED50C802}" type="sibTrans" cxnId="{002830CC-E438-40A5-BB93-FF28E47ACB7A}">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8468272F-4E7F-456F-A5CA-E073CF30BD17}">
      <dgm:prSet>
        <dgm:style>
          <a:lnRef idx="2">
            <a:schemeClr val="accent4"/>
          </a:lnRef>
          <a:fillRef idx="1">
            <a:schemeClr val="lt1"/>
          </a:fillRef>
          <a:effectRef idx="0">
            <a:schemeClr val="accent4"/>
          </a:effectRef>
          <a:fontRef idx="minor">
            <a:schemeClr val="dk1"/>
          </a:fontRef>
        </dgm:style>
      </dgm:prSet>
      <dgm:spPr/>
      <dgm:t>
        <a:bodyPr/>
        <a:lstStyle/>
        <a:p>
          <a:r>
            <a:rPr lang="en-GB" dirty="0">
              <a:latin typeface="Calibri" panose="020F0502020204030204" pitchFamily="34" charset="0"/>
              <a:ea typeface="Calibri" panose="020F0502020204030204" pitchFamily="34" charset="0"/>
              <a:cs typeface="Calibri" panose="020F0502020204030204" pitchFamily="34" charset="0"/>
            </a:rPr>
            <a:t>Seeking thrill, excitement and stimulation</a:t>
          </a:r>
        </a:p>
      </dgm:t>
    </dgm:pt>
    <dgm:pt modelId="{4DE0244B-E539-4A5C-941D-D690DCE34E4E}" type="parTrans" cxnId="{A4176EF6-B463-425E-8DEC-111D1C9BD22D}">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EEC96852-6D4F-40A3-90AE-444F99315420}" type="sibTrans" cxnId="{A4176EF6-B463-425E-8DEC-111D1C9BD22D}">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960F6F15-B78A-4C69-9282-D18ADAA7F719}">
      <dgm:prSet>
        <dgm:style>
          <a:lnRef idx="2">
            <a:schemeClr val="accent5"/>
          </a:lnRef>
          <a:fillRef idx="1">
            <a:schemeClr val="lt1"/>
          </a:fillRef>
          <a:effectRef idx="0">
            <a:schemeClr val="accent5"/>
          </a:effectRef>
          <a:fontRef idx="minor">
            <a:schemeClr val="dk1"/>
          </a:fontRef>
        </dgm:style>
      </dgm:prSet>
      <dgm:spPr>
        <a:ln>
          <a:solidFill>
            <a:srgbClr val="C73D4D"/>
          </a:solidFill>
        </a:ln>
      </dgm:spPr>
      <dgm:t>
        <a:bodyPr/>
        <a:lstStyle/>
        <a:p>
          <a:r>
            <a:rPr lang="en-GB" dirty="0">
              <a:latin typeface="Calibri" panose="020F0502020204030204" pitchFamily="34" charset="0"/>
              <a:ea typeface="Calibri" panose="020F0502020204030204" pitchFamily="34" charset="0"/>
              <a:cs typeface="Calibri" panose="020F0502020204030204" pitchFamily="34" charset="0"/>
            </a:rPr>
            <a:t>The convenience of online platforms</a:t>
          </a:r>
        </a:p>
      </dgm:t>
    </dgm:pt>
    <dgm:pt modelId="{825E6A4A-258E-4579-B578-9D49DF026BBB}" type="parTrans" cxnId="{D5FECD11-4417-4DA8-897E-BFBF08D19713}">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6E9696C8-A7D7-4073-81BC-3CD9FF003F5E}" type="sibTrans" cxnId="{D5FECD11-4417-4DA8-897E-BFBF08D19713}">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76537840-7DC4-4CD4-93BC-3480CB2F6BD2}">
      <dgm:prSet>
        <dgm:style>
          <a:lnRef idx="2">
            <a:schemeClr val="accent4"/>
          </a:lnRef>
          <a:fillRef idx="1">
            <a:schemeClr val="lt1"/>
          </a:fillRef>
          <a:effectRef idx="0">
            <a:schemeClr val="accent4"/>
          </a:effectRef>
          <a:fontRef idx="minor">
            <a:schemeClr val="dk1"/>
          </a:fontRef>
        </dgm:style>
      </dgm:prSet>
      <dgm:spPr/>
      <dgm:t>
        <a:bodyPr/>
        <a:lstStyle/>
        <a:p>
          <a:r>
            <a:rPr lang="en-GB" dirty="0">
              <a:latin typeface="Calibri" panose="020F0502020204030204" pitchFamily="34" charset="0"/>
              <a:ea typeface="Calibri" panose="020F0502020204030204" pitchFamily="34" charset="0"/>
              <a:cs typeface="Calibri" panose="020F0502020204030204" pitchFamily="34" charset="0"/>
            </a:rPr>
            <a:t>Coping mechanism</a:t>
          </a:r>
        </a:p>
      </dgm:t>
    </dgm:pt>
    <dgm:pt modelId="{49DAE834-56CF-4824-8E39-3CF42956E64D}" type="parTrans" cxnId="{59B31B67-6DA1-418B-9419-F67F83F6AEE4}">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2801CE96-1FBB-45FD-B81E-68210D66DDBF}" type="sibTrans" cxnId="{59B31B67-6DA1-418B-9419-F67F83F6AEE4}">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555D3B2D-DB69-4000-822E-4959F0AB254F}">
      <dgm:prSet>
        <dgm:style>
          <a:lnRef idx="2">
            <a:schemeClr val="accent2"/>
          </a:lnRef>
          <a:fillRef idx="1">
            <a:schemeClr val="lt1"/>
          </a:fillRef>
          <a:effectRef idx="0">
            <a:schemeClr val="accent2"/>
          </a:effectRef>
          <a:fontRef idx="minor">
            <a:schemeClr val="dk1"/>
          </a:fontRef>
        </dgm:style>
      </dgm:prSet>
      <dgm:spPr/>
      <dgm:t>
        <a:bodyPr/>
        <a:lstStyle/>
        <a:p>
          <a:r>
            <a:rPr lang="en-GB" dirty="0">
              <a:latin typeface="Calibri" panose="020F0502020204030204" pitchFamily="34" charset="0"/>
              <a:ea typeface="Calibri" panose="020F0502020204030204" pitchFamily="34" charset="0"/>
              <a:cs typeface="Calibri" panose="020F0502020204030204" pitchFamily="34" charset="0"/>
            </a:rPr>
            <a:t>An escape from bullying, temporary relief from stress and anxiety</a:t>
          </a:r>
        </a:p>
      </dgm:t>
    </dgm:pt>
    <dgm:pt modelId="{541ADD14-7DE6-4862-8A87-2FF0BC201D7A}" type="parTrans" cxnId="{95342A90-7F47-4083-8192-E66BF49DAB16}">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D411D47F-EC35-4078-87DA-25FAC03248B3}" type="sibTrans" cxnId="{95342A90-7F47-4083-8192-E66BF49DAB16}">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A9AA6DC3-7333-4AFE-8261-A5137C7345F2}">
      <dgm:prSet>
        <dgm:style>
          <a:lnRef idx="2">
            <a:schemeClr val="accent3"/>
          </a:lnRef>
          <a:fillRef idx="1">
            <a:schemeClr val="lt1"/>
          </a:fillRef>
          <a:effectRef idx="0">
            <a:schemeClr val="accent3"/>
          </a:effectRef>
          <a:fontRef idx="minor">
            <a:schemeClr val="dk1"/>
          </a:fontRef>
        </dgm:style>
      </dgm:prSet>
      <dgm:spPr/>
      <dgm:t>
        <a:bodyPr/>
        <a:lstStyle/>
        <a:p>
          <a:r>
            <a:rPr lang="en-GB" dirty="0">
              <a:latin typeface="Calibri" panose="020F0502020204030204" pitchFamily="34" charset="0"/>
              <a:ea typeface="Calibri" panose="020F0502020204030204" pitchFamily="34" charset="0"/>
              <a:cs typeface="Calibri" panose="020F0502020204030204" pitchFamily="34" charset="0"/>
            </a:rPr>
            <a:t>To manage emotional or sensory overstimulation</a:t>
          </a:r>
        </a:p>
      </dgm:t>
    </dgm:pt>
    <dgm:pt modelId="{302E29E1-EC3C-4ABB-9F28-C159B6BC389F}" type="parTrans" cxnId="{CD85DA47-8C2E-430A-BD5E-2FC3DDFD97D5}">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1886A538-B208-4E14-B11B-58A2AC8A993A}" type="sibTrans" cxnId="{CD85DA47-8C2E-430A-BD5E-2FC3DDFD97D5}">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B02202BE-4CA0-4BB1-AEDB-370F00B39871}">
      <dgm:prSet>
        <dgm:style>
          <a:lnRef idx="2">
            <a:schemeClr val="accent4"/>
          </a:lnRef>
          <a:fillRef idx="1">
            <a:schemeClr val="lt1"/>
          </a:fillRef>
          <a:effectRef idx="0">
            <a:schemeClr val="accent4"/>
          </a:effectRef>
          <a:fontRef idx="minor">
            <a:schemeClr val="dk1"/>
          </a:fontRef>
        </dgm:style>
      </dgm:prSet>
      <dgm:spPr/>
      <dgm:t>
        <a:bodyPr/>
        <a:lstStyle/>
        <a:p>
          <a:r>
            <a:rPr lang="en-GB" dirty="0">
              <a:latin typeface="Calibri" panose="020F0502020204030204" pitchFamily="34" charset="0"/>
              <a:ea typeface="Calibri" panose="020F0502020204030204" pitchFamily="34" charset="0"/>
              <a:cs typeface="Calibri" panose="020F0502020204030204" pitchFamily="34" charset="0"/>
            </a:rPr>
            <a:t>A distraction and relief from overwhelming emotions</a:t>
          </a:r>
        </a:p>
      </dgm:t>
    </dgm:pt>
    <dgm:pt modelId="{A4AB663F-C4CD-47C0-809F-31926A197366}" type="parTrans" cxnId="{7A3860EF-58F6-44D4-80DA-1B1DB78CD247}">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C742137C-C558-47B2-A2CF-487A203FD8C1}" type="sibTrans" cxnId="{7A3860EF-58F6-44D4-80DA-1B1DB78CD247}">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59761DC7-E59A-40FE-B69D-2BE3300CF780}">
      <dgm:prSet>
        <dgm:style>
          <a:lnRef idx="2">
            <a:schemeClr val="accent2"/>
          </a:lnRef>
          <a:fillRef idx="1">
            <a:schemeClr val="lt1"/>
          </a:fillRef>
          <a:effectRef idx="0">
            <a:schemeClr val="accent2"/>
          </a:effectRef>
          <a:fontRef idx="minor">
            <a:schemeClr val="dk1"/>
          </a:fontRef>
        </dgm:style>
      </dgm:prSet>
      <dgm:spPr/>
      <dgm:t>
        <a:bodyPr/>
        <a:lstStyle/>
        <a:p>
          <a:r>
            <a:rPr lang="en-GB" dirty="0">
              <a:latin typeface="Calibri" panose="020F0502020204030204" pitchFamily="34" charset="0"/>
              <a:ea typeface="Calibri" panose="020F0502020204030204" pitchFamily="34" charset="0"/>
              <a:cs typeface="Calibri" panose="020F0502020204030204" pitchFamily="34" charset="0"/>
            </a:rPr>
            <a:t>To manage feelings of loneliness and boredom</a:t>
          </a:r>
        </a:p>
      </dgm:t>
    </dgm:pt>
    <dgm:pt modelId="{56CDFD06-CC4E-4429-A6D4-22152C55A322}" type="parTrans" cxnId="{CD4C57A5-4225-45BB-99AB-D9530B84BE51}">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1169745E-22B0-4484-B027-9BFC95B1C884}" type="sibTrans" cxnId="{CD4C57A5-4225-45BB-99AB-D9530B84BE51}">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D4B1ABC9-4D2C-4594-87A3-622FB9EC875E}">
      <dgm:prSet>
        <dgm:style>
          <a:lnRef idx="2">
            <a:schemeClr val="accent3"/>
          </a:lnRef>
          <a:fillRef idx="1">
            <a:schemeClr val="lt1"/>
          </a:fillRef>
          <a:effectRef idx="0">
            <a:schemeClr val="accent3"/>
          </a:effectRef>
          <a:fontRef idx="minor">
            <a:schemeClr val="dk1"/>
          </a:fontRef>
        </dgm:style>
      </dgm:prSet>
      <dgm:spPr/>
      <dgm:t>
        <a:bodyPr/>
        <a:lstStyle/>
        <a:p>
          <a:r>
            <a:rPr lang="en-GB" dirty="0">
              <a:latin typeface="Calibri" panose="020F0502020204030204" pitchFamily="34" charset="0"/>
              <a:ea typeface="Calibri" panose="020F0502020204030204" pitchFamily="34" charset="0"/>
              <a:cs typeface="Calibri" panose="020F0502020204030204" pitchFamily="34" charset="0"/>
            </a:rPr>
            <a:t>Fill the gap left by limited social connections</a:t>
          </a:r>
        </a:p>
      </dgm:t>
    </dgm:pt>
    <dgm:pt modelId="{17F03C6D-22A4-428C-8111-20BA2611E954}" type="parTrans" cxnId="{47F3B624-A788-4221-8EAD-7D700F89EE84}">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5CC42A27-4AB1-44D3-A442-C997A922391C}" type="sibTrans" cxnId="{47F3B624-A788-4221-8EAD-7D700F89EE84}">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C773B42B-3EC5-4B3F-8B86-DB2F07BACDFF}">
      <dgm:prSet>
        <dgm:style>
          <a:lnRef idx="2">
            <a:schemeClr val="accent5"/>
          </a:lnRef>
          <a:fillRef idx="1">
            <a:schemeClr val="lt1"/>
          </a:fillRef>
          <a:effectRef idx="0">
            <a:schemeClr val="accent5"/>
          </a:effectRef>
          <a:fontRef idx="minor">
            <a:schemeClr val="dk1"/>
          </a:fontRef>
        </dgm:style>
      </dgm:prSet>
      <dgm:spPr>
        <a:ln>
          <a:solidFill>
            <a:srgbClr val="C73D4D"/>
          </a:solidFill>
        </a:ln>
      </dgm:spPr>
      <dgm:t>
        <a:bodyPr/>
        <a:lstStyle/>
        <a:p>
          <a:r>
            <a:rPr lang="en-GB" dirty="0">
              <a:latin typeface="Calibri" panose="020F0502020204030204" pitchFamily="34" charset="0"/>
              <a:ea typeface="Calibri" panose="020F0502020204030204" pitchFamily="34" charset="0"/>
              <a:cs typeface="Calibri" panose="020F0502020204030204" pitchFamily="34" charset="0"/>
            </a:rPr>
            <a:t>Poor mental health and sleep issues</a:t>
          </a:r>
        </a:p>
      </dgm:t>
    </dgm:pt>
    <dgm:pt modelId="{AE3DF7B0-6063-410E-B2ED-C6C2E0687AE6}" type="parTrans" cxnId="{A789631F-6B7E-4875-A240-4725D0552256}">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66C9176A-EC49-4C62-9A1C-E5020CFBD472}" type="sibTrans" cxnId="{A789631F-6B7E-4875-A240-4725D0552256}">
      <dgm:prSet/>
      <dgm:spPr/>
      <dgm:t>
        <a:bodyPr/>
        <a:lstStyle/>
        <a:p>
          <a:endParaRPr lang="en-US">
            <a:latin typeface="Calibri" panose="020F0502020204030204" pitchFamily="34" charset="0"/>
            <a:ea typeface="Calibri" panose="020F0502020204030204" pitchFamily="34" charset="0"/>
            <a:cs typeface="Calibri" panose="020F0502020204030204" pitchFamily="34" charset="0"/>
          </a:endParaRPr>
        </a:p>
      </dgm:t>
    </dgm:pt>
    <dgm:pt modelId="{13440614-1848-4AEC-B943-4FC882068488}" type="pres">
      <dgm:prSet presAssocID="{2700455A-E445-4F29-A106-46BE18C6F193}" presName="diagram" presStyleCnt="0">
        <dgm:presLayoutVars>
          <dgm:dir/>
          <dgm:resizeHandles val="exact"/>
        </dgm:presLayoutVars>
      </dgm:prSet>
      <dgm:spPr/>
    </dgm:pt>
    <dgm:pt modelId="{6E530540-E1BA-49E7-80BB-BEA3941ABFE8}" type="pres">
      <dgm:prSet presAssocID="{1A7B88CA-2AD0-4A7E-948D-AAF32C89957F}" presName="node" presStyleLbl="node1" presStyleIdx="0" presStyleCnt="12">
        <dgm:presLayoutVars>
          <dgm:bulletEnabled val="1"/>
        </dgm:presLayoutVars>
      </dgm:prSet>
      <dgm:spPr/>
    </dgm:pt>
    <dgm:pt modelId="{89090DB5-53C8-48F3-AA42-D54D7C6B3AD6}" type="pres">
      <dgm:prSet presAssocID="{E29BB140-F604-4E97-B150-6D578AA7B3BC}" presName="sibTrans" presStyleCnt="0"/>
      <dgm:spPr/>
    </dgm:pt>
    <dgm:pt modelId="{189A3F8D-3AEA-4A46-B402-1A7B3C01A1AA}" type="pres">
      <dgm:prSet presAssocID="{89E7C758-BD6A-4218-867B-95DF994725AF}" presName="node" presStyleLbl="node1" presStyleIdx="1" presStyleCnt="12">
        <dgm:presLayoutVars>
          <dgm:bulletEnabled val="1"/>
        </dgm:presLayoutVars>
      </dgm:prSet>
      <dgm:spPr/>
    </dgm:pt>
    <dgm:pt modelId="{E7B33FA4-DB12-4AC9-8F5C-4FE60E202B17}" type="pres">
      <dgm:prSet presAssocID="{11C927E3-986F-42F3-BBAB-B67BC5D7B6F2}" presName="sibTrans" presStyleCnt="0"/>
      <dgm:spPr/>
    </dgm:pt>
    <dgm:pt modelId="{AB813563-345D-4CAF-B216-BEF57F22FA68}" type="pres">
      <dgm:prSet presAssocID="{2C175AB5-E0A8-4850-B945-1135A108D0E0}" presName="node" presStyleLbl="node1" presStyleIdx="2" presStyleCnt="12">
        <dgm:presLayoutVars>
          <dgm:bulletEnabled val="1"/>
        </dgm:presLayoutVars>
      </dgm:prSet>
      <dgm:spPr/>
    </dgm:pt>
    <dgm:pt modelId="{3D804D84-5E18-44D7-BFF7-002EDFADF644}" type="pres">
      <dgm:prSet presAssocID="{FFD468F4-302E-4081-9EE5-F864ED50C802}" presName="sibTrans" presStyleCnt="0"/>
      <dgm:spPr/>
    </dgm:pt>
    <dgm:pt modelId="{AF3360FD-5A9E-4AE6-BC0E-6D4D60C8B234}" type="pres">
      <dgm:prSet presAssocID="{8468272F-4E7F-456F-A5CA-E073CF30BD17}" presName="node" presStyleLbl="node1" presStyleIdx="3" presStyleCnt="12">
        <dgm:presLayoutVars>
          <dgm:bulletEnabled val="1"/>
        </dgm:presLayoutVars>
      </dgm:prSet>
      <dgm:spPr/>
    </dgm:pt>
    <dgm:pt modelId="{29957E0B-59D3-46C2-A535-21881D0AD1C4}" type="pres">
      <dgm:prSet presAssocID="{EEC96852-6D4F-40A3-90AE-444F99315420}" presName="sibTrans" presStyleCnt="0"/>
      <dgm:spPr/>
    </dgm:pt>
    <dgm:pt modelId="{6EF8AF6F-DE32-4208-B5A0-6CC1C1131BAE}" type="pres">
      <dgm:prSet presAssocID="{960F6F15-B78A-4C69-9282-D18ADAA7F719}" presName="node" presStyleLbl="node1" presStyleIdx="4" presStyleCnt="12">
        <dgm:presLayoutVars>
          <dgm:bulletEnabled val="1"/>
        </dgm:presLayoutVars>
      </dgm:prSet>
      <dgm:spPr/>
    </dgm:pt>
    <dgm:pt modelId="{152A7F5B-0D17-4E79-9704-9C2699291158}" type="pres">
      <dgm:prSet presAssocID="{6E9696C8-A7D7-4073-81BC-3CD9FF003F5E}" presName="sibTrans" presStyleCnt="0"/>
      <dgm:spPr/>
    </dgm:pt>
    <dgm:pt modelId="{B9933487-4E1D-42E5-8C43-94E6CA3937D9}" type="pres">
      <dgm:prSet presAssocID="{76537840-7DC4-4CD4-93BC-3480CB2F6BD2}" presName="node" presStyleLbl="node1" presStyleIdx="5" presStyleCnt="12">
        <dgm:presLayoutVars>
          <dgm:bulletEnabled val="1"/>
        </dgm:presLayoutVars>
      </dgm:prSet>
      <dgm:spPr/>
    </dgm:pt>
    <dgm:pt modelId="{B27F2EB8-1AD3-43A6-9939-6B6B9166158B}" type="pres">
      <dgm:prSet presAssocID="{2801CE96-1FBB-45FD-B81E-68210D66DDBF}" presName="sibTrans" presStyleCnt="0"/>
      <dgm:spPr/>
    </dgm:pt>
    <dgm:pt modelId="{253A3258-6C2B-4CDA-ACE3-49C718A6A8D3}" type="pres">
      <dgm:prSet presAssocID="{555D3B2D-DB69-4000-822E-4959F0AB254F}" presName="node" presStyleLbl="node1" presStyleIdx="6" presStyleCnt="12">
        <dgm:presLayoutVars>
          <dgm:bulletEnabled val="1"/>
        </dgm:presLayoutVars>
      </dgm:prSet>
      <dgm:spPr/>
    </dgm:pt>
    <dgm:pt modelId="{4152A2F5-C90F-4E0D-AF6E-AE82AA0897C6}" type="pres">
      <dgm:prSet presAssocID="{D411D47F-EC35-4078-87DA-25FAC03248B3}" presName="sibTrans" presStyleCnt="0"/>
      <dgm:spPr/>
    </dgm:pt>
    <dgm:pt modelId="{8057EB0D-182C-4821-AF05-488247FB3E8E}" type="pres">
      <dgm:prSet presAssocID="{A9AA6DC3-7333-4AFE-8261-A5137C7345F2}" presName="node" presStyleLbl="node1" presStyleIdx="7" presStyleCnt="12">
        <dgm:presLayoutVars>
          <dgm:bulletEnabled val="1"/>
        </dgm:presLayoutVars>
      </dgm:prSet>
      <dgm:spPr/>
    </dgm:pt>
    <dgm:pt modelId="{0CEC9979-4BC8-429E-B368-102337BC4456}" type="pres">
      <dgm:prSet presAssocID="{1886A538-B208-4E14-B11B-58A2AC8A993A}" presName="sibTrans" presStyleCnt="0"/>
      <dgm:spPr/>
    </dgm:pt>
    <dgm:pt modelId="{26C512E5-B439-41A3-87E2-135BABB27A98}" type="pres">
      <dgm:prSet presAssocID="{B02202BE-4CA0-4BB1-AEDB-370F00B39871}" presName="node" presStyleLbl="node1" presStyleIdx="8" presStyleCnt="12">
        <dgm:presLayoutVars>
          <dgm:bulletEnabled val="1"/>
        </dgm:presLayoutVars>
      </dgm:prSet>
      <dgm:spPr/>
    </dgm:pt>
    <dgm:pt modelId="{35638200-A9EC-476E-8D28-D9D52136BC0C}" type="pres">
      <dgm:prSet presAssocID="{C742137C-C558-47B2-A2CF-487A203FD8C1}" presName="sibTrans" presStyleCnt="0"/>
      <dgm:spPr/>
    </dgm:pt>
    <dgm:pt modelId="{6157B751-3014-4DB3-BBAE-703621968F87}" type="pres">
      <dgm:prSet presAssocID="{59761DC7-E59A-40FE-B69D-2BE3300CF780}" presName="node" presStyleLbl="node1" presStyleIdx="9" presStyleCnt="12">
        <dgm:presLayoutVars>
          <dgm:bulletEnabled val="1"/>
        </dgm:presLayoutVars>
      </dgm:prSet>
      <dgm:spPr/>
    </dgm:pt>
    <dgm:pt modelId="{BCF3F407-D72D-4BF3-B9CC-0C806E782DFE}" type="pres">
      <dgm:prSet presAssocID="{1169745E-22B0-4484-B027-9BFC95B1C884}" presName="sibTrans" presStyleCnt="0"/>
      <dgm:spPr/>
    </dgm:pt>
    <dgm:pt modelId="{B0CB7580-FC64-48FD-AEA1-1ED56EA2E068}" type="pres">
      <dgm:prSet presAssocID="{D4B1ABC9-4D2C-4594-87A3-622FB9EC875E}" presName="node" presStyleLbl="node1" presStyleIdx="10" presStyleCnt="12">
        <dgm:presLayoutVars>
          <dgm:bulletEnabled val="1"/>
        </dgm:presLayoutVars>
      </dgm:prSet>
      <dgm:spPr/>
    </dgm:pt>
    <dgm:pt modelId="{9ADFDC17-5624-4DD0-8BF3-F27ACACCAA40}" type="pres">
      <dgm:prSet presAssocID="{5CC42A27-4AB1-44D3-A442-C997A922391C}" presName="sibTrans" presStyleCnt="0"/>
      <dgm:spPr/>
    </dgm:pt>
    <dgm:pt modelId="{35635DA6-6972-4BD0-8B44-71A52D0EF8BD}" type="pres">
      <dgm:prSet presAssocID="{C773B42B-3EC5-4B3F-8B86-DB2F07BACDFF}" presName="node" presStyleLbl="node1" presStyleIdx="11" presStyleCnt="12">
        <dgm:presLayoutVars>
          <dgm:bulletEnabled val="1"/>
        </dgm:presLayoutVars>
      </dgm:prSet>
      <dgm:spPr/>
    </dgm:pt>
  </dgm:ptLst>
  <dgm:cxnLst>
    <dgm:cxn modelId="{F28B230D-20CB-46DA-BC97-11B0E335D0F9}" type="presOf" srcId="{76537840-7DC4-4CD4-93BC-3480CB2F6BD2}" destId="{B9933487-4E1D-42E5-8C43-94E6CA3937D9}" srcOrd="0" destOrd="0" presId="urn:microsoft.com/office/officeart/2005/8/layout/default"/>
    <dgm:cxn modelId="{D5FECD11-4417-4DA8-897E-BFBF08D19713}" srcId="{2700455A-E445-4F29-A106-46BE18C6F193}" destId="{960F6F15-B78A-4C69-9282-D18ADAA7F719}" srcOrd="4" destOrd="0" parTransId="{825E6A4A-258E-4579-B578-9D49DF026BBB}" sibTransId="{6E9696C8-A7D7-4073-81BC-3CD9FF003F5E}"/>
    <dgm:cxn modelId="{9C2A6B17-CB12-400A-82B2-E57C7341ADEA}" type="presOf" srcId="{2C175AB5-E0A8-4850-B945-1135A108D0E0}" destId="{AB813563-345D-4CAF-B216-BEF57F22FA68}" srcOrd="0" destOrd="0" presId="urn:microsoft.com/office/officeart/2005/8/layout/default"/>
    <dgm:cxn modelId="{A43D151A-F685-4CD8-B992-23C9E816F158}" type="presOf" srcId="{D4B1ABC9-4D2C-4594-87A3-622FB9EC875E}" destId="{B0CB7580-FC64-48FD-AEA1-1ED56EA2E068}" srcOrd="0" destOrd="0" presId="urn:microsoft.com/office/officeart/2005/8/layout/default"/>
    <dgm:cxn modelId="{A789631F-6B7E-4875-A240-4725D0552256}" srcId="{2700455A-E445-4F29-A106-46BE18C6F193}" destId="{C773B42B-3EC5-4B3F-8B86-DB2F07BACDFF}" srcOrd="11" destOrd="0" parTransId="{AE3DF7B0-6063-410E-B2ED-C6C2E0687AE6}" sibTransId="{66C9176A-EC49-4C62-9A1C-E5020CFBD472}"/>
    <dgm:cxn modelId="{47F3B624-A788-4221-8EAD-7D700F89EE84}" srcId="{2700455A-E445-4F29-A106-46BE18C6F193}" destId="{D4B1ABC9-4D2C-4594-87A3-622FB9EC875E}" srcOrd="10" destOrd="0" parTransId="{17F03C6D-22A4-428C-8111-20BA2611E954}" sibTransId="{5CC42A27-4AB1-44D3-A442-C997A922391C}"/>
    <dgm:cxn modelId="{8B911E2B-EE46-4A2F-B33F-ADB1B0AA8CA8}" type="presOf" srcId="{960F6F15-B78A-4C69-9282-D18ADAA7F719}" destId="{6EF8AF6F-DE32-4208-B5A0-6CC1C1131BAE}" srcOrd="0" destOrd="0" presId="urn:microsoft.com/office/officeart/2005/8/layout/default"/>
    <dgm:cxn modelId="{3D34DA60-1F29-476C-9B27-A3D981EBC510}" srcId="{2700455A-E445-4F29-A106-46BE18C6F193}" destId="{89E7C758-BD6A-4218-867B-95DF994725AF}" srcOrd="1" destOrd="0" parTransId="{7D749129-284A-47A9-8ED4-DDA29FF62BC7}" sibTransId="{11C927E3-986F-42F3-BBAB-B67BC5D7B6F2}"/>
    <dgm:cxn modelId="{A3B59D62-A0C6-4275-AAD5-CF48E6E180F1}" type="presOf" srcId="{555D3B2D-DB69-4000-822E-4959F0AB254F}" destId="{253A3258-6C2B-4CDA-ACE3-49C718A6A8D3}" srcOrd="0" destOrd="0" presId="urn:microsoft.com/office/officeart/2005/8/layout/default"/>
    <dgm:cxn modelId="{DB47A142-0428-4BE4-B5A5-E10EC3C3E5EA}" type="presOf" srcId="{89E7C758-BD6A-4218-867B-95DF994725AF}" destId="{189A3F8D-3AEA-4A46-B402-1A7B3C01A1AA}" srcOrd="0" destOrd="0" presId="urn:microsoft.com/office/officeart/2005/8/layout/default"/>
    <dgm:cxn modelId="{DCC5B445-B746-4307-BDF2-230AD9D88766}" type="presOf" srcId="{8468272F-4E7F-456F-A5CA-E073CF30BD17}" destId="{AF3360FD-5A9E-4AE6-BC0E-6D4D60C8B234}" srcOrd="0" destOrd="0" presId="urn:microsoft.com/office/officeart/2005/8/layout/default"/>
    <dgm:cxn modelId="{59B31B67-6DA1-418B-9419-F67F83F6AEE4}" srcId="{2700455A-E445-4F29-A106-46BE18C6F193}" destId="{76537840-7DC4-4CD4-93BC-3480CB2F6BD2}" srcOrd="5" destOrd="0" parTransId="{49DAE834-56CF-4824-8E39-3CF42956E64D}" sibTransId="{2801CE96-1FBB-45FD-B81E-68210D66DDBF}"/>
    <dgm:cxn modelId="{CD85DA47-8C2E-430A-BD5E-2FC3DDFD97D5}" srcId="{2700455A-E445-4F29-A106-46BE18C6F193}" destId="{A9AA6DC3-7333-4AFE-8261-A5137C7345F2}" srcOrd="7" destOrd="0" parTransId="{302E29E1-EC3C-4ABB-9F28-C159B6BC389F}" sibTransId="{1886A538-B208-4E14-B11B-58A2AC8A993A}"/>
    <dgm:cxn modelId="{11428252-DD95-4587-88D6-6983A95357B6}" srcId="{2700455A-E445-4F29-A106-46BE18C6F193}" destId="{1A7B88CA-2AD0-4A7E-948D-AAF32C89957F}" srcOrd="0" destOrd="0" parTransId="{5B2A4F74-BB9D-4C74-8D16-F2B34FD50E8B}" sibTransId="{E29BB140-F604-4E97-B150-6D578AA7B3BC}"/>
    <dgm:cxn modelId="{DCC10856-791A-44C6-829E-2F51959A4078}" type="presOf" srcId="{1A7B88CA-2AD0-4A7E-948D-AAF32C89957F}" destId="{6E530540-E1BA-49E7-80BB-BEA3941ABFE8}" srcOrd="0" destOrd="0" presId="urn:microsoft.com/office/officeart/2005/8/layout/default"/>
    <dgm:cxn modelId="{0C951B7F-9BB9-4F88-8F38-99748699147E}" type="presOf" srcId="{2700455A-E445-4F29-A106-46BE18C6F193}" destId="{13440614-1848-4AEC-B943-4FC882068488}" srcOrd="0" destOrd="0" presId="urn:microsoft.com/office/officeart/2005/8/layout/default"/>
    <dgm:cxn modelId="{95342A90-7F47-4083-8192-E66BF49DAB16}" srcId="{2700455A-E445-4F29-A106-46BE18C6F193}" destId="{555D3B2D-DB69-4000-822E-4959F0AB254F}" srcOrd="6" destOrd="0" parTransId="{541ADD14-7DE6-4862-8A87-2FF0BC201D7A}" sibTransId="{D411D47F-EC35-4078-87DA-25FAC03248B3}"/>
    <dgm:cxn modelId="{CD4C57A5-4225-45BB-99AB-D9530B84BE51}" srcId="{2700455A-E445-4F29-A106-46BE18C6F193}" destId="{59761DC7-E59A-40FE-B69D-2BE3300CF780}" srcOrd="9" destOrd="0" parTransId="{56CDFD06-CC4E-4429-A6D4-22152C55A322}" sibTransId="{1169745E-22B0-4484-B027-9BFC95B1C884}"/>
    <dgm:cxn modelId="{E0A04FA7-E1A8-4DDF-9FD8-AC06331000C3}" type="presOf" srcId="{A9AA6DC3-7333-4AFE-8261-A5137C7345F2}" destId="{8057EB0D-182C-4821-AF05-488247FB3E8E}" srcOrd="0" destOrd="0" presId="urn:microsoft.com/office/officeart/2005/8/layout/default"/>
    <dgm:cxn modelId="{586CC8B1-746B-47D5-8B6E-B468B41E3105}" type="presOf" srcId="{C773B42B-3EC5-4B3F-8B86-DB2F07BACDFF}" destId="{35635DA6-6972-4BD0-8B44-71A52D0EF8BD}" srcOrd="0" destOrd="0" presId="urn:microsoft.com/office/officeart/2005/8/layout/default"/>
    <dgm:cxn modelId="{B8F351C4-9BB6-4635-B1C2-F9C250DED207}" type="presOf" srcId="{B02202BE-4CA0-4BB1-AEDB-370F00B39871}" destId="{26C512E5-B439-41A3-87E2-135BABB27A98}" srcOrd="0" destOrd="0" presId="urn:microsoft.com/office/officeart/2005/8/layout/default"/>
    <dgm:cxn modelId="{002830CC-E438-40A5-BB93-FF28E47ACB7A}" srcId="{2700455A-E445-4F29-A106-46BE18C6F193}" destId="{2C175AB5-E0A8-4850-B945-1135A108D0E0}" srcOrd="2" destOrd="0" parTransId="{17CE53AA-407B-4843-BA93-732DC948DA1D}" sibTransId="{FFD468F4-302E-4081-9EE5-F864ED50C802}"/>
    <dgm:cxn modelId="{B7CE95E8-BA5D-4242-88C9-47EEFCBE309A}" type="presOf" srcId="{59761DC7-E59A-40FE-B69D-2BE3300CF780}" destId="{6157B751-3014-4DB3-BBAE-703621968F87}" srcOrd="0" destOrd="0" presId="urn:microsoft.com/office/officeart/2005/8/layout/default"/>
    <dgm:cxn modelId="{7A3860EF-58F6-44D4-80DA-1B1DB78CD247}" srcId="{2700455A-E445-4F29-A106-46BE18C6F193}" destId="{B02202BE-4CA0-4BB1-AEDB-370F00B39871}" srcOrd="8" destOrd="0" parTransId="{A4AB663F-C4CD-47C0-809F-31926A197366}" sibTransId="{C742137C-C558-47B2-A2CF-487A203FD8C1}"/>
    <dgm:cxn modelId="{A4176EF6-B463-425E-8DEC-111D1C9BD22D}" srcId="{2700455A-E445-4F29-A106-46BE18C6F193}" destId="{8468272F-4E7F-456F-A5CA-E073CF30BD17}" srcOrd="3" destOrd="0" parTransId="{4DE0244B-E539-4A5C-941D-D690DCE34E4E}" sibTransId="{EEC96852-6D4F-40A3-90AE-444F99315420}"/>
    <dgm:cxn modelId="{8423C750-F6FD-4C02-AAFA-D8EEA6F3936F}" type="presParOf" srcId="{13440614-1848-4AEC-B943-4FC882068488}" destId="{6E530540-E1BA-49E7-80BB-BEA3941ABFE8}" srcOrd="0" destOrd="0" presId="urn:microsoft.com/office/officeart/2005/8/layout/default"/>
    <dgm:cxn modelId="{4F56FD5C-7BB7-4645-9367-2376A5A997E0}" type="presParOf" srcId="{13440614-1848-4AEC-B943-4FC882068488}" destId="{89090DB5-53C8-48F3-AA42-D54D7C6B3AD6}" srcOrd="1" destOrd="0" presId="urn:microsoft.com/office/officeart/2005/8/layout/default"/>
    <dgm:cxn modelId="{C1F3836D-340F-4A4B-82C6-0641F56EB854}" type="presParOf" srcId="{13440614-1848-4AEC-B943-4FC882068488}" destId="{189A3F8D-3AEA-4A46-B402-1A7B3C01A1AA}" srcOrd="2" destOrd="0" presId="urn:microsoft.com/office/officeart/2005/8/layout/default"/>
    <dgm:cxn modelId="{E93689FB-698A-4A3A-88FB-0AB1BD5E3896}" type="presParOf" srcId="{13440614-1848-4AEC-B943-4FC882068488}" destId="{E7B33FA4-DB12-4AC9-8F5C-4FE60E202B17}" srcOrd="3" destOrd="0" presId="urn:microsoft.com/office/officeart/2005/8/layout/default"/>
    <dgm:cxn modelId="{EE97F607-9D82-47E0-8492-8A58713987C2}" type="presParOf" srcId="{13440614-1848-4AEC-B943-4FC882068488}" destId="{AB813563-345D-4CAF-B216-BEF57F22FA68}" srcOrd="4" destOrd="0" presId="urn:microsoft.com/office/officeart/2005/8/layout/default"/>
    <dgm:cxn modelId="{A3C46844-4750-4AAF-9E9E-8A1BD42D2532}" type="presParOf" srcId="{13440614-1848-4AEC-B943-4FC882068488}" destId="{3D804D84-5E18-44D7-BFF7-002EDFADF644}" srcOrd="5" destOrd="0" presId="urn:microsoft.com/office/officeart/2005/8/layout/default"/>
    <dgm:cxn modelId="{C908C86C-B5D7-480F-A1A2-54710812F094}" type="presParOf" srcId="{13440614-1848-4AEC-B943-4FC882068488}" destId="{AF3360FD-5A9E-4AE6-BC0E-6D4D60C8B234}" srcOrd="6" destOrd="0" presId="urn:microsoft.com/office/officeart/2005/8/layout/default"/>
    <dgm:cxn modelId="{5154D137-0AC6-4642-95E4-879ADAF031A2}" type="presParOf" srcId="{13440614-1848-4AEC-B943-4FC882068488}" destId="{29957E0B-59D3-46C2-A535-21881D0AD1C4}" srcOrd="7" destOrd="0" presId="urn:microsoft.com/office/officeart/2005/8/layout/default"/>
    <dgm:cxn modelId="{4E9AB3D9-5183-4118-8B95-F2EE5190DE37}" type="presParOf" srcId="{13440614-1848-4AEC-B943-4FC882068488}" destId="{6EF8AF6F-DE32-4208-B5A0-6CC1C1131BAE}" srcOrd="8" destOrd="0" presId="urn:microsoft.com/office/officeart/2005/8/layout/default"/>
    <dgm:cxn modelId="{683D5CC1-076B-4A71-8A97-E6ACC2036872}" type="presParOf" srcId="{13440614-1848-4AEC-B943-4FC882068488}" destId="{152A7F5B-0D17-4E79-9704-9C2699291158}" srcOrd="9" destOrd="0" presId="urn:microsoft.com/office/officeart/2005/8/layout/default"/>
    <dgm:cxn modelId="{25735F9D-232E-4E01-B901-8C23B6515040}" type="presParOf" srcId="{13440614-1848-4AEC-B943-4FC882068488}" destId="{B9933487-4E1D-42E5-8C43-94E6CA3937D9}" srcOrd="10" destOrd="0" presId="urn:microsoft.com/office/officeart/2005/8/layout/default"/>
    <dgm:cxn modelId="{0A91A251-96B1-4C68-9BD8-4FD7781FECB3}" type="presParOf" srcId="{13440614-1848-4AEC-B943-4FC882068488}" destId="{B27F2EB8-1AD3-43A6-9939-6B6B9166158B}" srcOrd="11" destOrd="0" presId="urn:microsoft.com/office/officeart/2005/8/layout/default"/>
    <dgm:cxn modelId="{6CFE3835-44C1-4370-8F5F-D5D2DE5236BE}" type="presParOf" srcId="{13440614-1848-4AEC-B943-4FC882068488}" destId="{253A3258-6C2B-4CDA-ACE3-49C718A6A8D3}" srcOrd="12" destOrd="0" presId="urn:microsoft.com/office/officeart/2005/8/layout/default"/>
    <dgm:cxn modelId="{749885B1-3024-4728-8BD1-2D7E4C0834A6}" type="presParOf" srcId="{13440614-1848-4AEC-B943-4FC882068488}" destId="{4152A2F5-C90F-4E0D-AF6E-AE82AA0897C6}" srcOrd="13" destOrd="0" presId="urn:microsoft.com/office/officeart/2005/8/layout/default"/>
    <dgm:cxn modelId="{28B2CBFC-1FB3-4E7B-9CE0-DB714B8C41DE}" type="presParOf" srcId="{13440614-1848-4AEC-B943-4FC882068488}" destId="{8057EB0D-182C-4821-AF05-488247FB3E8E}" srcOrd="14" destOrd="0" presId="urn:microsoft.com/office/officeart/2005/8/layout/default"/>
    <dgm:cxn modelId="{E7D4B209-AE4D-42EA-9585-25C57AEF6E44}" type="presParOf" srcId="{13440614-1848-4AEC-B943-4FC882068488}" destId="{0CEC9979-4BC8-429E-B368-102337BC4456}" srcOrd="15" destOrd="0" presId="urn:microsoft.com/office/officeart/2005/8/layout/default"/>
    <dgm:cxn modelId="{22C010D6-FB8D-46F7-8988-4C535C0D6C58}" type="presParOf" srcId="{13440614-1848-4AEC-B943-4FC882068488}" destId="{26C512E5-B439-41A3-87E2-135BABB27A98}" srcOrd="16" destOrd="0" presId="urn:microsoft.com/office/officeart/2005/8/layout/default"/>
    <dgm:cxn modelId="{40845E4B-E6EB-45A2-BAAF-C034B0A016A8}" type="presParOf" srcId="{13440614-1848-4AEC-B943-4FC882068488}" destId="{35638200-A9EC-476E-8D28-D9D52136BC0C}" srcOrd="17" destOrd="0" presId="urn:microsoft.com/office/officeart/2005/8/layout/default"/>
    <dgm:cxn modelId="{4A5CC02E-361F-4F62-A61A-97512D54A4F6}" type="presParOf" srcId="{13440614-1848-4AEC-B943-4FC882068488}" destId="{6157B751-3014-4DB3-BBAE-703621968F87}" srcOrd="18" destOrd="0" presId="urn:microsoft.com/office/officeart/2005/8/layout/default"/>
    <dgm:cxn modelId="{B176360B-54E0-4B34-8D6D-3F57D8EAF9A3}" type="presParOf" srcId="{13440614-1848-4AEC-B943-4FC882068488}" destId="{BCF3F407-D72D-4BF3-B9CC-0C806E782DFE}" srcOrd="19" destOrd="0" presId="urn:microsoft.com/office/officeart/2005/8/layout/default"/>
    <dgm:cxn modelId="{7D9CE14F-EFC5-47DC-B7D6-FAEEAD343609}" type="presParOf" srcId="{13440614-1848-4AEC-B943-4FC882068488}" destId="{B0CB7580-FC64-48FD-AEA1-1ED56EA2E068}" srcOrd="20" destOrd="0" presId="urn:microsoft.com/office/officeart/2005/8/layout/default"/>
    <dgm:cxn modelId="{A2CA19D5-0D35-4DBD-AC3D-73005B7FCBF9}" type="presParOf" srcId="{13440614-1848-4AEC-B943-4FC882068488}" destId="{9ADFDC17-5624-4DD0-8BF3-F27ACACCAA40}" srcOrd="21" destOrd="0" presId="urn:microsoft.com/office/officeart/2005/8/layout/default"/>
    <dgm:cxn modelId="{39909C7D-7939-425D-B522-A9967DAFB009}" type="presParOf" srcId="{13440614-1848-4AEC-B943-4FC882068488}" destId="{35635DA6-6972-4BD0-8B44-71A52D0EF8BD}" srcOrd="22" destOrd="0" presId="urn:microsoft.com/office/officeart/2005/8/layout/defaul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DBB55-8EB7-46CE-9CAB-4806BEBFBEAD}">
      <dsp:nvSpPr>
        <dsp:cNvPr id="0" name=""/>
        <dsp:cNvSpPr/>
      </dsp:nvSpPr>
      <dsp:spPr>
        <a:xfrm>
          <a:off x="6" y="0"/>
          <a:ext cx="2479997" cy="4351324"/>
        </a:xfrm>
        <a:prstGeom prst="rect">
          <a:avLst/>
        </a:prstGeom>
        <a:solidFill>
          <a:schemeClr val="accent2">
            <a:hueOff val="0"/>
            <a:satOff val="0"/>
            <a:lumOff val="0"/>
            <a:alphaOff val="0"/>
          </a:schemeClr>
        </a:solidFill>
        <a:ln w="1905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969" tIns="0" rIns="244969" bIns="330200" numCol="1" spcCol="1270" anchor="t" anchorCtr="0">
          <a:noAutofit/>
        </a:bodyPr>
        <a:lstStyle/>
        <a:p>
          <a:pPr marL="0" lvl="0" indent="0" algn="l" defTabSz="622300">
            <a:lnSpc>
              <a:spcPct val="90000"/>
            </a:lnSpc>
            <a:spcBef>
              <a:spcPct val="0"/>
            </a:spcBef>
            <a:spcAft>
              <a:spcPct val="35000"/>
            </a:spcAft>
            <a:buNone/>
          </a:pPr>
          <a:endParaRPr lang="en-US" sz="1400" kern="1200" dirty="0">
            <a:latin typeface="Calibri" panose="020F0502020204030204" pitchFamily="34" charset="0"/>
            <a:ea typeface="Calibri" panose="020F0502020204030204" pitchFamily="34" charset="0"/>
            <a:cs typeface="Calibri" panose="020F0502020204030204" pitchFamily="34" charset="0"/>
          </a:endParaRPr>
        </a:p>
      </dsp:txBody>
      <dsp:txXfrm>
        <a:off x="6" y="1740529"/>
        <a:ext cx="2479997" cy="2610794"/>
      </dsp:txXfrm>
    </dsp:sp>
    <dsp:sp modelId="{F077EA94-AE54-463C-969A-7066E21D05AC}">
      <dsp:nvSpPr>
        <dsp:cNvPr id="0" name=""/>
        <dsp:cNvSpPr/>
      </dsp:nvSpPr>
      <dsp:spPr>
        <a:xfrm>
          <a:off x="6" y="7256"/>
          <a:ext cx="2479997" cy="1048110"/>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44969" tIns="165100" rIns="244969" bIns="165100" numCol="1" spcCol="1270" anchor="ctr" anchorCtr="0">
          <a:noAutofit/>
        </a:bodyPr>
        <a:lstStyle/>
        <a:p>
          <a:pPr marL="0" lvl="0" indent="0" algn="l" defTabSz="2266950">
            <a:lnSpc>
              <a:spcPct val="90000"/>
            </a:lnSpc>
            <a:spcBef>
              <a:spcPct val="0"/>
            </a:spcBef>
            <a:spcAft>
              <a:spcPct val="35000"/>
            </a:spcAft>
            <a:buNone/>
          </a:pPr>
          <a:r>
            <a:rPr lang="en-US" sz="5100" kern="1200"/>
            <a:t>01</a:t>
          </a:r>
          <a:endParaRPr lang="en-US" sz="5100" kern="1200" dirty="0"/>
        </a:p>
      </dsp:txBody>
      <dsp:txXfrm>
        <a:off x="6" y="7256"/>
        <a:ext cx="2479997" cy="1048110"/>
      </dsp:txXfrm>
    </dsp:sp>
    <dsp:sp modelId="{E16815EE-6B57-42C3-A29D-AFC2E064AB45}">
      <dsp:nvSpPr>
        <dsp:cNvPr id="0" name=""/>
        <dsp:cNvSpPr/>
      </dsp:nvSpPr>
      <dsp:spPr>
        <a:xfrm>
          <a:off x="2678602" y="6"/>
          <a:ext cx="2479997" cy="4351324"/>
        </a:xfrm>
        <a:prstGeom prst="rect">
          <a:avLst/>
        </a:prstGeom>
        <a:solidFill>
          <a:srgbClr val="00B050"/>
        </a:solidFill>
        <a:ln w="1905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969" tIns="0" rIns="244969" bIns="330200" numCol="1" spcCol="1270" anchor="t" anchorCtr="0">
          <a:noAutofit/>
        </a:bodyPr>
        <a:lstStyle/>
        <a:p>
          <a:pPr marL="0" lvl="0" indent="0" algn="l" defTabSz="533400">
            <a:lnSpc>
              <a:spcPct val="90000"/>
            </a:lnSpc>
            <a:spcBef>
              <a:spcPct val="0"/>
            </a:spcBef>
            <a:spcAft>
              <a:spcPct val="35000"/>
            </a:spcAft>
            <a:buNone/>
          </a:pPr>
          <a:endParaRPr lang="en-US" sz="1200" kern="1200" dirty="0">
            <a:latin typeface="Calibri" panose="020F0502020204030204" pitchFamily="34" charset="0"/>
            <a:ea typeface="Calibri" panose="020F0502020204030204" pitchFamily="34" charset="0"/>
            <a:cs typeface="Calibri" panose="020F0502020204030204" pitchFamily="34" charset="0"/>
          </a:endParaRPr>
        </a:p>
      </dsp:txBody>
      <dsp:txXfrm>
        <a:off x="2678602" y="1740536"/>
        <a:ext cx="2479997" cy="2610794"/>
      </dsp:txXfrm>
    </dsp:sp>
    <dsp:sp modelId="{347AA5DC-C525-4FEC-878A-2E748FBCB6F4}">
      <dsp:nvSpPr>
        <dsp:cNvPr id="0" name=""/>
        <dsp:cNvSpPr/>
      </dsp:nvSpPr>
      <dsp:spPr>
        <a:xfrm>
          <a:off x="2630465" y="0"/>
          <a:ext cx="2479997" cy="1047598"/>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44969" tIns="165100" rIns="244969" bIns="165100" numCol="1" spcCol="1270" anchor="ctr" anchorCtr="0">
          <a:noAutofit/>
        </a:bodyPr>
        <a:lstStyle/>
        <a:p>
          <a:pPr marL="0" lvl="0" indent="0" algn="l" defTabSz="2266950">
            <a:lnSpc>
              <a:spcPct val="90000"/>
            </a:lnSpc>
            <a:spcBef>
              <a:spcPct val="0"/>
            </a:spcBef>
            <a:spcAft>
              <a:spcPct val="35000"/>
            </a:spcAft>
            <a:buNone/>
          </a:pPr>
          <a:r>
            <a:rPr lang="en-US" sz="5100" kern="1200"/>
            <a:t>02</a:t>
          </a:r>
          <a:endParaRPr lang="en-US" sz="5100" kern="1200" dirty="0"/>
        </a:p>
      </dsp:txBody>
      <dsp:txXfrm>
        <a:off x="2630465" y="0"/>
        <a:ext cx="2479997" cy="1047598"/>
      </dsp:txXfrm>
    </dsp:sp>
    <dsp:sp modelId="{D2ED47F1-285C-448D-BAB9-22C9C686449F}">
      <dsp:nvSpPr>
        <dsp:cNvPr id="0" name=""/>
        <dsp:cNvSpPr/>
      </dsp:nvSpPr>
      <dsp:spPr>
        <a:xfrm>
          <a:off x="5341822" y="0"/>
          <a:ext cx="2479997" cy="4351324"/>
        </a:xfrm>
        <a:prstGeom prst="rect">
          <a:avLst/>
        </a:prstGeom>
        <a:solidFill>
          <a:schemeClr val="accent4">
            <a:hueOff val="0"/>
            <a:satOff val="0"/>
            <a:lumOff val="0"/>
            <a:alphaOff val="0"/>
          </a:schemeClr>
        </a:solidFill>
        <a:ln w="1905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969" tIns="0" rIns="244969" bIns="330200" numCol="1" spcCol="1270" anchor="t" anchorCtr="0">
          <a:noAutofit/>
        </a:bodyPr>
        <a:lstStyle/>
        <a:p>
          <a:pPr marL="0" lvl="0" indent="0" algn="l" defTabSz="1155700">
            <a:lnSpc>
              <a:spcPct val="90000"/>
            </a:lnSpc>
            <a:spcBef>
              <a:spcPct val="0"/>
            </a:spcBef>
            <a:spcAft>
              <a:spcPct val="35000"/>
            </a:spcAft>
            <a:buNone/>
          </a:pPr>
          <a:endParaRPr lang="en-US" sz="2600" kern="1200" dirty="0"/>
        </a:p>
      </dsp:txBody>
      <dsp:txXfrm>
        <a:off x="5341822" y="1740529"/>
        <a:ext cx="2479997" cy="2610794"/>
      </dsp:txXfrm>
    </dsp:sp>
    <dsp:sp modelId="{FCDB5698-E956-4435-959C-5AB9734256CA}">
      <dsp:nvSpPr>
        <dsp:cNvPr id="0" name=""/>
        <dsp:cNvSpPr/>
      </dsp:nvSpPr>
      <dsp:spPr>
        <a:xfrm>
          <a:off x="5382047" y="20035"/>
          <a:ext cx="2479997" cy="1047598"/>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44969" tIns="165100" rIns="244969" bIns="165100" numCol="1" spcCol="1270" anchor="ctr" anchorCtr="0">
          <a:noAutofit/>
        </a:bodyPr>
        <a:lstStyle/>
        <a:p>
          <a:pPr marL="0" lvl="0" indent="0" algn="l" defTabSz="2266950">
            <a:lnSpc>
              <a:spcPct val="90000"/>
            </a:lnSpc>
            <a:spcBef>
              <a:spcPct val="0"/>
            </a:spcBef>
            <a:spcAft>
              <a:spcPct val="35000"/>
            </a:spcAft>
            <a:buNone/>
          </a:pPr>
          <a:r>
            <a:rPr lang="en-US" sz="5100" kern="1200"/>
            <a:t>03</a:t>
          </a:r>
          <a:endParaRPr lang="en-US" sz="5100" kern="1200" dirty="0"/>
        </a:p>
      </dsp:txBody>
      <dsp:txXfrm>
        <a:off x="5382047" y="20035"/>
        <a:ext cx="2479997" cy="1047598"/>
      </dsp:txXfrm>
    </dsp:sp>
    <dsp:sp modelId="{69A93896-D178-4C48-953C-1B38EC0A82E7}">
      <dsp:nvSpPr>
        <dsp:cNvPr id="0" name=""/>
        <dsp:cNvSpPr/>
      </dsp:nvSpPr>
      <dsp:spPr>
        <a:xfrm>
          <a:off x="8035595" y="0"/>
          <a:ext cx="2479997" cy="4351324"/>
        </a:xfrm>
        <a:prstGeom prst="rect">
          <a:avLst/>
        </a:prstGeom>
        <a:solidFill>
          <a:srgbClr val="C73D4D"/>
        </a:solidFill>
        <a:ln w="1905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4969" tIns="0" rIns="244969" bIns="330200" numCol="1" spcCol="1270" anchor="t" anchorCtr="0">
          <a:noAutofit/>
        </a:bodyPr>
        <a:lstStyle/>
        <a:p>
          <a:pPr marL="0" lvl="0" indent="0" algn="l" defTabSz="800100">
            <a:lnSpc>
              <a:spcPct val="90000"/>
            </a:lnSpc>
            <a:spcBef>
              <a:spcPct val="0"/>
            </a:spcBef>
            <a:spcAft>
              <a:spcPct val="35000"/>
            </a:spcAft>
            <a:buNone/>
          </a:pPr>
          <a:endParaRPr lang="en-US" sz="1800" kern="1200" dirty="0">
            <a:latin typeface="Calibri" panose="020F0502020204030204" pitchFamily="34" charset="0"/>
            <a:ea typeface="Calibri" panose="020F0502020204030204" pitchFamily="34" charset="0"/>
            <a:cs typeface="Calibri" panose="020F0502020204030204" pitchFamily="34" charset="0"/>
          </a:endParaRPr>
        </a:p>
      </dsp:txBody>
      <dsp:txXfrm>
        <a:off x="8035595" y="1740529"/>
        <a:ext cx="2479997" cy="2610794"/>
      </dsp:txXfrm>
    </dsp:sp>
    <dsp:sp modelId="{87AECE48-7C76-4F2D-B04D-E019C9852F0C}">
      <dsp:nvSpPr>
        <dsp:cNvPr id="0" name=""/>
        <dsp:cNvSpPr/>
      </dsp:nvSpPr>
      <dsp:spPr>
        <a:xfrm>
          <a:off x="8035595" y="32558"/>
          <a:ext cx="2479997" cy="1047598"/>
        </a:xfrm>
        <a:prstGeom prst="rect">
          <a:avLst/>
        </a:prstGeom>
        <a:noFill/>
        <a:ln w="1905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44969" tIns="165100" rIns="244969" bIns="165100" numCol="1" spcCol="1270" anchor="ctr" anchorCtr="0">
          <a:noAutofit/>
        </a:bodyPr>
        <a:lstStyle/>
        <a:p>
          <a:pPr marL="0" lvl="0" indent="0" algn="l" defTabSz="2266950">
            <a:lnSpc>
              <a:spcPct val="90000"/>
            </a:lnSpc>
            <a:spcBef>
              <a:spcPct val="0"/>
            </a:spcBef>
            <a:spcAft>
              <a:spcPct val="35000"/>
            </a:spcAft>
            <a:buNone/>
          </a:pPr>
          <a:r>
            <a:rPr lang="en-US" sz="5100" kern="1200" dirty="0"/>
            <a:t>04</a:t>
          </a:r>
        </a:p>
      </dsp:txBody>
      <dsp:txXfrm>
        <a:off x="8035595" y="32558"/>
        <a:ext cx="2479997" cy="10475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1B93EA-633C-46E2-BB95-7FB1B1BC05E8}">
      <dsp:nvSpPr>
        <dsp:cNvPr id="0" name=""/>
        <dsp:cNvSpPr/>
      </dsp:nvSpPr>
      <dsp:spPr>
        <a:xfrm>
          <a:off x="3872325" y="1825657"/>
          <a:ext cx="1386902" cy="138690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GB" sz="2300" kern="1200" dirty="0"/>
            <a:t>AuDHD</a:t>
          </a:r>
        </a:p>
      </dsp:txBody>
      <dsp:txXfrm>
        <a:off x="4075432" y="2028764"/>
        <a:ext cx="980688" cy="980688"/>
      </dsp:txXfrm>
    </dsp:sp>
    <dsp:sp modelId="{223371FF-27B5-44C3-9A47-AE39B8F88B11}">
      <dsp:nvSpPr>
        <dsp:cNvPr id="0" name=""/>
        <dsp:cNvSpPr/>
      </dsp:nvSpPr>
      <dsp:spPr>
        <a:xfrm rot="16200000">
          <a:off x="4356453" y="1602664"/>
          <a:ext cx="418647" cy="27338"/>
        </a:xfrm>
        <a:custGeom>
          <a:avLst/>
          <a:gdLst/>
          <a:ahLst/>
          <a:cxnLst/>
          <a:rect l="0" t="0" r="0" b="0"/>
          <a:pathLst>
            <a:path>
              <a:moveTo>
                <a:pt x="0" y="13669"/>
              </a:moveTo>
              <a:lnTo>
                <a:pt x="418647" y="13669"/>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555310" y="1605867"/>
        <a:ext cx="20932" cy="20932"/>
      </dsp:txXfrm>
    </dsp:sp>
    <dsp:sp modelId="{323CE6B2-5213-46B4-BB96-11D9CDF072E0}">
      <dsp:nvSpPr>
        <dsp:cNvPr id="0" name=""/>
        <dsp:cNvSpPr/>
      </dsp:nvSpPr>
      <dsp:spPr>
        <a:xfrm>
          <a:off x="3509151" y="20107"/>
          <a:ext cx="2113251" cy="1386902"/>
        </a:xfrm>
        <a:prstGeom prst="ellipse">
          <a:avLst/>
        </a:prstGeom>
        <a:solidFill>
          <a:srgbClr val="4C859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Calibri" panose="020F0502020204030204" pitchFamily="34" charset="0"/>
              <a:ea typeface="Calibri" panose="020F0502020204030204" pitchFamily="34" charset="0"/>
              <a:cs typeface="Calibri" panose="020F0502020204030204" pitchFamily="34" charset="0"/>
            </a:rPr>
            <a:t>Executive Dysfunction</a:t>
          </a:r>
        </a:p>
      </dsp:txBody>
      <dsp:txXfrm>
        <a:off x="3818629" y="223214"/>
        <a:ext cx="1494295" cy="980688"/>
      </dsp:txXfrm>
    </dsp:sp>
    <dsp:sp modelId="{F2AB70CF-538F-42CA-B606-7784EE18A0F6}">
      <dsp:nvSpPr>
        <dsp:cNvPr id="0" name=""/>
        <dsp:cNvSpPr/>
      </dsp:nvSpPr>
      <dsp:spPr>
        <a:xfrm>
          <a:off x="5259228" y="2505439"/>
          <a:ext cx="55472" cy="27338"/>
        </a:xfrm>
        <a:custGeom>
          <a:avLst/>
          <a:gdLst/>
          <a:ahLst/>
          <a:cxnLst/>
          <a:rect l="0" t="0" r="0" b="0"/>
          <a:pathLst>
            <a:path>
              <a:moveTo>
                <a:pt x="0" y="13669"/>
              </a:moveTo>
              <a:lnTo>
                <a:pt x="55472" y="13669"/>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5285577" y="2517721"/>
        <a:ext cx="2773" cy="2773"/>
      </dsp:txXfrm>
    </dsp:sp>
    <dsp:sp modelId="{FAAC21EB-FD0E-40A0-8AA4-1A15FED7F9FF}">
      <dsp:nvSpPr>
        <dsp:cNvPr id="0" name=""/>
        <dsp:cNvSpPr/>
      </dsp:nvSpPr>
      <dsp:spPr>
        <a:xfrm>
          <a:off x="5314701" y="1825657"/>
          <a:ext cx="2113251" cy="1386902"/>
        </a:xfrm>
        <a:prstGeom prst="ellipse">
          <a:avLst/>
        </a:prstGeom>
        <a:solidFill>
          <a:srgbClr val="4C859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a:latin typeface="Calibri" panose="020F0502020204030204" pitchFamily="34" charset="0"/>
              <a:ea typeface="Calibri" panose="020F0502020204030204" pitchFamily="34" charset="0"/>
              <a:cs typeface="Calibri" panose="020F0502020204030204" pitchFamily="34" charset="0"/>
            </a:rPr>
            <a:t>Sensory Sensitivites</a:t>
          </a:r>
        </a:p>
      </dsp:txBody>
      <dsp:txXfrm>
        <a:off x="5624179" y="2028764"/>
        <a:ext cx="1494295" cy="980688"/>
      </dsp:txXfrm>
    </dsp:sp>
    <dsp:sp modelId="{7798922B-AE48-4145-9E98-8F413154BF48}">
      <dsp:nvSpPr>
        <dsp:cNvPr id="0" name=""/>
        <dsp:cNvSpPr/>
      </dsp:nvSpPr>
      <dsp:spPr>
        <a:xfrm rot="5400000">
          <a:off x="4356453" y="3408214"/>
          <a:ext cx="418647" cy="27338"/>
        </a:xfrm>
        <a:custGeom>
          <a:avLst/>
          <a:gdLst/>
          <a:ahLst/>
          <a:cxnLst/>
          <a:rect l="0" t="0" r="0" b="0"/>
          <a:pathLst>
            <a:path>
              <a:moveTo>
                <a:pt x="0" y="13669"/>
              </a:moveTo>
              <a:lnTo>
                <a:pt x="418647" y="13669"/>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555310" y="3411417"/>
        <a:ext cx="20932" cy="20932"/>
      </dsp:txXfrm>
    </dsp:sp>
    <dsp:sp modelId="{BAD72797-DB3C-4F05-9E5B-2BD482027842}">
      <dsp:nvSpPr>
        <dsp:cNvPr id="0" name=""/>
        <dsp:cNvSpPr/>
      </dsp:nvSpPr>
      <dsp:spPr>
        <a:xfrm>
          <a:off x="3509151" y="3631207"/>
          <a:ext cx="2113251" cy="1386902"/>
        </a:xfrm>
        <a:prstGeom prst="ellipse">
          <a:avLst/>
        </a:prstGeom>
        <a:solidFill>
          <a:srgbClr val="4C859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a:latin typeface="Calibri" panose="020F0502020204030204" pitchFamily="34" charset="0"/>
              <a:ea typeface="Calibri" panose="020F0502020204030204" pitchFamily="34" charset="0"/>
              <a:cs typeface="Calibri" panose="020F0502020204030204" pitchFamily="34" charset="0"/>
            </a:rPr>
            <a:t>Social Challenges</a:t>
          </a:r>
        </a:p>
      </dsp:txBody>
      <dsp:txXfrm>
        <a:off x="3818629" y="3834314"/>
        <a:ext cx="1494295" cy="980688"/>
      </dsp:txXfrm>
    </dsp:sp>
    <dsp:sp modelId="{D5BCE439-F9E3-4BD9-A1E3-970AB2AA20B1}">
      <dsp:nvSpPr>
        <dsp:cNvPr id="0" name=""/>
        <dsp:cNvSpPr/>
      </dsp:nvSpPr>
      <dsp:spPr>
        <a:xfrm rot="10800000">
          <a:off x="3816852" y="2505439"/>
          <a:ext cx="55472" cy="27338"/>
        </a:xfrm>
        <a:custGeom>
          <a:avLst/>
          <a:gdLst/>
          <a:ahLst/>
          <a:cxnLst/>
          <a:rect l="0" t="0" r="0" b="0"/>
          <a:pathLst>
            <a:path>
              <a:moveTo>
                <a:pt x="0" y="13669"/>
              </a:moveTo>
              <a:lnTo>
                <a:pt x="55472" y="13669"/>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rot="10800000">
        <a:off x="3843202" y="2517721"/>
        <a:ext cx="2773" cy="2773"/>
      </dsp:txXfrm>
    </dsp:sp>
    <dsp:sp modelId="{773DA290-C09C-49B1-B1B2-0B1F2B2710E8}">
      <dsp:nvSpPr>
        <dsp:cNvPr id="0" name=""/>
        <dsp:cNvSpPr/>
      </dsp:nvSpPr>
      <dsp:spPr>
        <a:xfrm>
          <a:off x="1703601" y="1825657"/>
          <a:ext cx="2113251" cy="1386902"/>
        </a:xfrm>
        <a:prstGeom prst="ellipse">
          <a:avLst/>
        </a:prstGeom>
        <a:solidFill>
          <a:srgbClr val="4C8590"/>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Calibri" panose="020F0502020204030204" pitchFamily="34" charset="0"/>
              <a:ea typeface="Calibri" panose="020F0502020204030204" pitchFamily="34" charset="0"/>
              <a:cs typeface="Calibri" panose="020F0502020204030204" pitchFamily="34" charset="0"/>
            </a:rPr>
            <a:t>Emotional Regulation Issues</a:t>
          </a:r>
        </a:p>
      </dsp:txBody>
      <dsp:txXfrm>
        <a:off x="2013079" y="2028764"/>
        <a:ext cx="1494295" cy="9806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530540-E1BA-49E7-80BB-BEA3941ABFE8}">
      <dsp:nvSpPr>
        <dsp:cNvPr id="0" name=""/>
        <dsp:cNvSpPr/>
      </dsp:nvSpPr>
      <dsp:spPr>
        <a:xfrm>
          <a:off x="582645" y="1178"/>
          <a:ext cx="2174490" cy="1304694"/>
        </a:xfrm>
        <a:prstGeom prst="rect">
          <a:avLst/>
        </a:prstGeom>
        <a:solidFill>
          <a:schemeClr val="lt1"/>
        </a:solidFill>
        <a:ln w="1905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Excitement and social inclusion relating to positive early gambling experiences </a:t>
          </a:r>
          <a:endParaRPr lang="en-US" sz="1800" kern="1200" dirty="0">
            <a:latin typeface="Calibri" panose="020F0502020204030204" pitchFamily="34" charset="0"/>
            <a:ea typeface="Calibri" panose="020F0502020204030204" pitchFamily="34" charset="0"/>
            <a:cs typeface="Calibri" panose="020F0502020204030204" pitchFamily="34" charset="0"/>
          </a:endParaRPr>
        </a:p>
      </dsp:txBody>
      <dsp:txXfrm>
        <a:off x="582645" y="1178"/>
        <a:ext cx="2174490" cy="1304694"/>
      </dsp:txXfrm>
    </dsp:sp>
    <dsp:sp modelId="{189A3F8D-3AEA-4A46-B402-1A7B3C01A1AA}">
      <dsp:nvSpPr>
        <dsp:cNvPr id="0" name=""/>
        <dsp:cNvSpPr/>
      </dsp:nvSpPr>
      <dsp:spPr>
        <a:xfrm>
          <a:off x="2974584" y="1178"/>
          <a:ext cx="2174490" cy="1304694"/>
        </a:xfrm>
        <a:prstGeom prst="rect">
          <a:avLst/>
        </a:prstGeom>
        <a:solidFill>
          <a:schemeClr val="lt1"/>
        </a:solidFill>
        <a:ln w="1905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Offered positive, inclusive social experiences</a:t>
          </a:r>
        </a:p>
      </dsp:txBody>
      <dsp:txXfrm>
        <a:off x="2974584" y="1178"/>
        <a:ext cx="2174490" cy="1304694"/>
      </dsp:txXfrm>
    </dsp:sp>
    <dsp:sp modelId="{AB813563-345D-4CAF-B216-BEF57F22FA68}">
      <dsp:nvSpPr>
        <dsp:cNvPr id="0" name=""/>
        <dsp:cNvSpPr/>
      </dsp:nvSpPr>
      <dsp:spPr>
        <a:xfrm>
          <a:off x="5366524" y="1178"/>
          <a:ext cx="2174490" cy="1304694"/>
        </a:xfrm>
        <a:prstGeom prst="rect">
          <a:avLst/>
        </a:prstGeom>
        <a:solidFill>
          <a:schemeClr val="lt1"/>
        </a:solidFill>
        <a:ln w="19050" cap="flat" cmpd="sng" algn="ctr">
          <a:solidFill>
            <a:srgbClr val="C73D4D"/>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Opportunity to socialise</a:t>
          </a:r>
        </a:p>
      </dsp:txBody>
      <dsp:txXfrm>
        <a:off x="5366524" y="1178"/>
        <a:ext cx="2174490" cy="1304694"/>
      </dsp:txXfrm>
    </dsp:sp>
    <dsp:sp modelId="{AF3360FD-5A9E-4AE6-BC0E-6D4D60C8B234}">
      <dsp:nvSpPr>
        <dsp:cNvPr id="0" name=""/>
        <dsp:cNvSpPr/>
      </dsp:nvSpPr>
      <dsp:spPr>
        <a:xfrm>
          <a:off x="7758464" y="1178"/>
          <a:ext cx="2174490" cy="1304694"/>
        </a:xfrm>
        <a:prstGeom prst="rect">
          <a:avLst/>
        </a:prstGeom>
        <a:solidFill>
          <a:schemeClr val="lt1"/>
        </a:solidFill>
        <a:ln w="19050" cap="flat" cmpd="sng" algn="ctr">
          <a:solidFill>
            <a:schemeClr val="accent4"/>
          </a:solidFill>
          <a:prstDash val="solid"/>
          <a:miter lim="800000"/>
        </a:ln>
        <a:effectLst/>
      </dsp:spPr>
      <dsp:style>
        <a:lnRef idx="2">
          <a:schemeClr val="accent4"/>
        </a:lnRef>
        <a:fillRef idx="1">
          <a:schemeClr val="lt1"/>
        </a:fillRef>
        <a:effectRef idx="0">
          <a:schemeClr val="accent4"/>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Seeking thrill, excitement and stimulation</a:t>
          </a:r>
        </a:p>
      </dsp:txBody>
      <dsp:txXfrm>
        <a:off x="7758464" y="1178"/>
        <a:ext cx="2174490" cy="1304694"/>
      </dsp:txXfrm>
    </dsp:sp>
    <dsp:sp modelId="{6EF8AF6F-DE32-4208-B5A0-6CC1C1131BAE}">
      <dsp:nvSpPr>
        <dsp:cNvPr id="0" name=""/>
        <dsp:cNvSpPr/>
      </dsp:nvSpPr>
      <dsp:spPr>
        <a:xfrm>
          <a:off x="582645" y="1523321"/>
          <a:ext cx="2174490" cy="1304694"/>
        </a:xfrm>
        <a:prstGeom prst="rect">
          <a:avLst/>
        </a:prstGeom>
        <a:solidFill>
          <a:schemeClr val="lt1"/>
        </a:solidFill>
        <a:ln w="19050" cap="flat" cmpd="sng" algn="ctr">
          <a:solidFill>
            <a:srgbClr val="C73D4D"/>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The convenience of online platforms</a:t>
          </a:r>
        </a:p>
      </dsp:txBody>
      <dsp:txXfrm>
        <a:off x="582645" y="1523321"/>
        <a:ext cx="2174490" cy="1304694"/>
      </dsp:txXfrm>
    </dsp:sp>
    <dsp:sp modelId="{B9933487-4E1D-42E5-8C43-94E6CA3937D9}">
      <dsp:nvSpPr>
        <dsp:cNvPr id="0" name=""/>
        <dsp:cNvSpPr/>
      </dsp:nvSpPr>
      <dsp:spPr>
        <a:xfrm>
          <a:off x="2974584" y="1523321"/>
          <a:ext cx="2174490" cy="1304694"/>
        </a:xfrm>
        <a:prstGeom prst="rect">
          <a:avLst/>
        </a:prstGeom>
        <a:solidFill>
          <a:schemeClr val="lt1"/>
        </a:solidFill>
        <a:ln w="19050" cap="flat" cmpd="sng" algn="ctr">
          <a:solidFill>
            <a:schemeClr val="accent4"/>
          </a:solidFill>
          <a:prstDash val="solid"/>
          <a:miter lim="800000"/>
        </a:ln>
        <a:effectLst/>
      </dsp:spPr>
      <dsp:style>
        <a:lnRef idx="2">
          <a:schemeClr val="accent4"/>
        </a:lnRef>
        <a:fillRef idx="1">
          <a:schemeClr val="lt1"/>
        </a:fillRef>
        <a:effectRef idx="0">
          <a:schemeClr val="accent4"/>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Coping mechanism</a:t>
          </a:r>
        </a:p>
      </dsp:txBody>
      <dsp:txXfrm>
        <a:off x="2974584" y="1523321"/>
        <a:ext cx="2174490" cy="1304694"/>
      </dsp:txXfrm>
    </dsp:sp>
    <dsp:sp modelId="{253A3258-6C2B-4CDA-ACE3-49C718A6A8D3}">
      <dsp:nvSpPr>
        <dsp:cNvPr id="0" name=""/>
        <dsp:cNvSpPr/>
      </dsp:nvSpPr>
      <dsp:spPr>
        <a:xfrm>
          <a:off x="5366524" y="1523321"/>
          <a:ext cx="2174490" cy="1304694"/>
        </a:xfrm>
        <a:prstGeom prst="rect">
          <a:avLst/>
        </a:prstGeom>
        <a:solidFill>
          <a:schemeClr val="lt1"/>
        </a:solidFill>
        <a:ln w="1905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An escape from bullying, temporary relief from stress and anxiety</a:t>
          </a:r>
        </a:p>
      </dsp:txBody>
      <dsp:txXfrm>
        <a:off x="5366524" y="1523321"/>
        <a:ext cx="2174490" cy="1304694"/>
      </dsp:txXfrm>
    </dsp:sp>
    <dsp:sp modelId="{8057EB0D-182C-4821-AF05-488247FB3E8E}">
      <dsp:nvSpPr>
        <dsp:cNvPr id="0" name=""/>
        <dsp:cNvSpPr/>
      </dsp:nvSpPr>
      <dsp:spPr>
        <a:xfrm>
          <a:off x="7758464" y="1523321"/>
          <a:ext cx="2174490" cy="1304694"/>
        </a:xfrm>
        <a:prstGeom prst="rect">
          <a:avLst/>
        </a:prstGeom>
        <a:solidFill>
          <a:schemeClr val="lt1"/>
        </a:solidFill>
        <a:ln w="1905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To manage emotional or sensory overstimulation</a:t>
          </a:r>
        </a:p>
      </dsp:txBody>
      <dsp:txXfrm>
        <a:off x="7758464" y="1523321"/>
        <a:ext cx="2174490" cy="1304694"/>
      </dsp:txXfrm>
    </dsp:sp>
    <dsp:sp modelId="{26C512E5-B439-41A3-87E2-135BABB27A98}">
      <dsp:nvSpPr>
        <dsp:cNvPr id="0" name=""/>
        <dsp:cNvSpPr/>
      </dsp:nvSpPr>
      <dsp:spPr>
        <a:xfrm>
          <a:off x="582645" y="3045465"/>
          <a:ext cx="2174490" cy="1304694"/>
        </a:xfrm>
        <a:prstGeom prst="rect">
          <a:avLst/>
        </a:prstGeom>
        <a:solidFill>
          <a:schemeClr val="lt1"/>
        </a:solidFill>
        <a:ln w="19050" cap="flat" cmpd="sng" algn="ctr">
          <a:solidFill>
            <a:schemeClr val="accent4"/>
          </a:solidFill>
          <a:prstDash val="solid"/>
          <a:miter lim="800000"/>
        </a:ln>
        <a:effectLst/>
      </dsp:spPr>
      <dsp:style>
        <a:lnRef idx="2">
          <a:schemeClr val="accent4"/>
        </a:lnRef>
        <a:fillRef idx="1">
          <a:schemeClr val="lt1"/>
        </a:fillRef>
        <a:effectRef idx="0">
          <a:schemeClr val="accent4"/>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A distraction and relief from overwhelming emotions</a:t>
          </a:r>
        </a:p>
      </dsp:txBody>
      <dsp:txXfrm>
        <a:off x="582645" y="3045465"/>
        <a:ext cx="2174490" cy="1304694"/>
      </dsp:txXfrm>
    </dsp:sp>
    <dsp:sp modelId="{6157B751-3014-4DB3-BBAE-703621968F87}">
      <dsp:nvSpPr>
        <dsp:cNvPr id="0" name=""/>
        <dsp:cNvSpPr/>
      </dsp:nvSpPr>
      <dsp:spPr>
        <a:xfrm>
          <a:off x="2974584" y="3045465"/>
          <a:ext cx="2174490" cy="1304694"/>
        </a:xfrm>
        <a:prstGeom prst="rect">
          <a:avLst/>
        </a:prstGeom>
        <a:solidFill>
          <a:schemeClr val="lt1"/>
        </a:solidFill>
        <a:ln w="1905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To manage feelings of loneliness and boredom</a:t>
          </a:r>
        </a:p>
      </dsp:txBody>
      <dsp:txXfrm>
        <a:off x="2974584" y="3045465"/>
        <a:ext cx="2174490" cy="1304694"/>
      </dsp:txXfrm>
    </dsp:sp>
    <dsp:sp modelId="{B0CB7580-FC64-48FD-AEA1-1ED56EA2E068}">
      <dsp:nvSpPr>
        <dsp:cNvPr id="0" name=""/>
        <dsp:cNvSpPr/>
      </dsp:nvSpPr>
      <dsp:spPr>
        <a:xfrm>
          <a:off x="5366524" y="3045465"/>
          <a:ext cx="2174490" cy="1304694"/>
        </a:xfrm>
        <a:prstGeom prst="rect">
          <a:avLst/>
        </a:prstGeom>
        <a:solidFill>
          <a:schemeClr val="lt1"/>
        </a:solidFill>
        <a:ln w="1905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Fill the gap left by limited social connections</a:t>
          </a:r>
        </a:p>
      </dsp:txBody>
      <dsp:txXfrm>
        <a:off x="5366524" y="3045465"/>
        <a:ext cx="2174490" cy="1304694"/>
      </dsp:txXfrm>
    </dsp:sp>
    <dsp:sp modelId="{35635DA6-6972-4BD0-8B44-71A52D0EF8BD}">
      <dsp:nvSpPr>
        <dsp:cNvPr id="0" name=""/>
        <dsp:cNvSpPr/>
      </dsp:nvSpPr>
      <dsp:spPr>
        <a:xfrm>
          <a:off x="7758464" y="3045465"/>
          <a:ext cx="2174490" cy="1304694"/>
        </a:xfrm>
        <a:prstGeom prst="rect">
          <a:avLst/>
        </a:prstGeom>
        <a:solidFill>
          <a:schemeClr val="lt1"/>
        </a:solidFill>
        <a:ln w="19050" cap="flat" cmpd="sng" algn="ctr">
          <a:solidFill>
            <a:srgbClr val="C73D4D"/>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Calibri" panose="020F0502020204030204" pitchFamily="34" charset="0"/>
              <a:ea typeface="Calibri" panose="020F0502020204030204" pitchFamily="34" charset="0"/>
              <a:cs typeface="Calibri" panose="020F0502020204030204" pitchFamily="34" charset="0"/>
            </a:rPr>
            <a:t>Poor mental health and sleep issues</a:t>
          </a:r>
        </a:p>
      </dsp:txBody>
      <dsp:txXfrm>
        <a:off x="7758464" y="3045465"/>
        <a:ext cx="2174490" cy="1304694"/>
      </dsp:txXfrm>
    </dsp:sp>
  </dsp:spTree>
</dsp:drawing>
</file>

<file path=ppt/diagrams/layout1.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8-12T17:35:22.628"/>
    </inkml:context>
    <inkml:brush xml:id="br0">
      <inkml:brushProperty name="width" value="0.1" units="cm"/>
      <inkml:brushProperty name="height" value="0.1" units="cm"/>
    </inkml:brush>
  </inkml:definitions>
  <inkml:trace contextRef="#ctx0" brushRef="#br0">8033 3567 16383 0 0,'0'0'0'0'0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8-12T17:35:22.629"/>
    </inkml:context>
    <inkml:brush xml:id="br0">
      <inkml:brushProperty name="width" value="0.1" units="cm"/>
      <inkml:brushProperty name="height" value="0.1" units="cm"/>
    </inkml:brush>
  </inkml:definitions>
  <inkml:trace contextRef="#ctx0" brushRef="#br0">8033 3567 16383 0 0,'0'0'0'0'0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8-12T17:35:22.630"/>
    </inkml:context>
    <inkml:brush xml:id="br0">
      <inkml:brushProperty name="width" value="0.1" units="cm"/>
      <inkml:brushProperty name="height" value="0.1" units="cm"/>
    </inkml:brush>
  </inkml:definitions>
  <inkml:trace contextRef="#ctx0" brushRef="#br0">8033 3567 16383 0 0,'0'0'0'0'0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8-12T17:35:22.631"/>
    </inkml:context>
    <inkml:brush xml:id="br0">
      <inkml:brushProperty name="width" value="0.1" units="cm"/>
      <inkml:brushProperty name="height" value="0.1" units="cm"/>
    </inkml:brush>
  </inkml:definitions>
  <inkml:trace contextRef="#ctx0" brushRef="#br0">3926 3863 16383 0 0,'0'0'0'0'0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8-12T17:35:22.632"/>
    </inkml:context>
    <inkml:brush xml:id="br0">
      <inkml:brushProperty name="width" value="0.1" units="cm"/>
      <inkml:brushProperty name="height" value="0.1" units="cm"/>
    </inkml:brush>
  </inkml:definitions>
  <inkml:trace contextRef="#ctx0" brushRef="#br0">3863 3736 16383 0 0,'0'0'0'0'0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08-12T17:35:22.675"/>
    </inkml:context>
    <inkml:brush xml:id="br0">
      <inkml:brushProperty name="width" value="0.1" units="cm"/>
      <inkml:brushProperty name="height" value="0.1" units="cm"/>
    </inkml:brush>
  </inkml:definitions>
  <inkml:trace contextRef="#ctx0" brushRef="#br0">8604 7567 16383 0 0,'0'0'0'0'0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US"/>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1C669DBD-0862-4634-830C-1AD2C447678A}" type="datetimeFigureOut">
              <a:t>9/15/2025</a:t>
            </a:fld>
            <a:endParaRPr lang="en-US"/>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US"/>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US"/>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E1DC0D0-75E8-4C64-89C6-84A5E3C646C7}" type="slidenum">
              <a:t>‹#›</a:t>
            </a:fld>
            <a:endParaRPr lang="en-US"/>
          </a:p>
        </p:txBody>
      </p:sp>
    </p:spTree>
    <p:extLst>
      <p:ext uri="{BB962C8B-B14F-4D97-AF65-F5344CB8AC3E}">
        <p14:creationId xmlns:p14="http://schemas.microsoft.com/office/powerpoint/2010/main" val="2997415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BE1DC0D0-75E8-4C64-89C6-84A5E3C646C7}" type="slidenum">
              <a:t>2</a:t>
            </a:fld>
            <a:endParaRPr lang="en-US"/>
          </a:p>
        </p:txBody>
      </p:sp>
    </p:spTree>
    <p:extLst>
      <p:ext uri="{BB962C8B-B14F-4D97-AF65-F5344CB8AC3E}">
        <p14:creationId xmlns:p14="http://schemas.microsoft.com/office/powerpoint/2010/main" val="1161866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1DC0D0-75E8-4C64-89C6-84A5E3C646C7}" type="slidenum">
              <a:rPr lang="en-GB" smtClean="0"/>
              <a:t>37</a:t>
            </a:fld>
            <a:endParaRPr lang="en-GB"/>
          </a:p>
        </p:txBody>
      </p:sp>
    </p:spTree>
    <p:extLst>
      <p:ext uri="{BB962C8B-B14F-4D97-AF65-F5344CB8AC3E}">
        <p14:creationId xmlns:p14="http://schemas.microsoft.com/office/powerpoint/2010/main" val="821623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1DC0D0-75E8-4C64-89C6-84A5E3C646C7}" type="slidenum">
              <a:rPr lang="en-GB" smtClean="0"/>
              <a:t>53</a:t>
            </a:fld>
            <a:endParaRPr lang="en-GB"/>
          </a:p>
        </p:txBody>
      </p:sp>
    </p:spTree>
    <p:extLst>
      <p:ext uri="{BB962C8B-B14F-4D97-AF65-F5344CB8AC3E}">
        <p14:creationId xmlns:p14="http://schemas.microsoft.com/office/powerpoint/2010/main" val="80433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1DC0D0-75E8-4C64-89C6-84A5E3C646C7}" type="slidenum">
              <a:rPr lang="en-GB" smtClean="0"/>
              <a:t>66</a:t>
            </a:fld>
            <a:endParaRPr lang="en-GB"/>
          </a:p>
        </p:txBody>
      </p:sp>
    </p:spTree>
    <p:extLst>
      <p:ext uri="{BB962C8B-B14F-4D97-AF65-F5344CB8AC3E}">
        <p14:creationId xmlns:p14="http://schemas.microsoft.com/office/powerpoint/2010/main" val="795102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1DC0D0-75E8-4C64-89C6-84A5E3C646C7}" type="slidenum">
              <a:rPr lang="en-GB" smtClean="0"/>
              <a:t>67</a:t>
            </a:fld>
            <a:endParaRPr lang="en-GB"/>
          </a:p>
        </p:txBody>
      </p:sp>
    </p:spTree>
    <p:extLst>
      <p:ext uri="{BB962C8B-B14F-4D97-AF65-F5344CB8AC3E}">
        <p14:creationId xmlns:p14="http://schemas.microsoft.com/office/powerpoint/2010/main" val="2817246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BE1DC0D0-75E8-4C64-89C6-84A5E3C646C7}" type="slidenum">
              <a:rPr lang="en-US"/>
              <a:t>5</a:t>
            </a:fld>
            <a:endParaRPr lang="en-US"/>
          </a:p>
        </p:txBody>
      </p:sp>
    </p:spTree>
    <p:extLst>
      <p:ext uri="{BB962C8B-B14F-4D97-AF65-F5344CB8AC3E}">
        <p14:creationId xmlns:p14="http://schemas.microsoft.com/office/powerpoint/2010/main" val="3118834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.jpg?w=576</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1D16B1A3-A99C-4ACC-9212-A93AB2760A8A}" type="slidenum">
              <a:rPr lang="en-US"/>
              <a:t>11</a:t>
            </a:fld>
            <a:endParaRPr lang="en-US"/>
          </a:p>
        </p:txBody>
      </p:sp>
    </p:spTree>
    <p:extLst>
      <p:ext uri="{BB962C8B-B14F-4D97-AF65-F5344CB8AC3E}">
        <p14:creationId xmlns:p14="http://schemas.microsoft.com/office/powerpoint/2010/main" val="1112218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01981" indent="-301981">
              <a:lnSpc>
                <a:spcPct val="110000"/>
              </a:lnSpc>
              <a:spcBef>
                <a:spcPts val="1057"/>
              </a:spcBef>
              <a:buFont typeface="Arial,Sans-Serif"/>
              <a:buChar char="•"/>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1D16B1A3-A99C-4ACC-9212-A93AB2760A8A}" type="slidenum">
              <a:t>12</a:t>
            </a:fld>
            <a:endParaRPr lang="en-US"/>
          </a:p>
        </p:txBody>
      </p:sp>
    </p:spTree>
    <p:extLst>
      <p:ext uri="{BB962C8B-B14F-4D97-AF65-F5344CB8AC3E}">
        <p14:creationId xmlns:p14="http://schemas.microsoft.com/office/powerpoint/2010/main" val="1605994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1DC0D0-75E8-4C64-89C6-84A5E3C646C7}" type="slidenum">
              <a:rPr lang="en-GB" smtClean="0"/>
              <a:t>13</a:t>
            </a:fld>
            <a:endParaRPr lang="en-GB"/>
          </a:p>
        </p:txBody>
      </p:sp>
    </p:spTree>
    <p:extLst>
      <p:ext uri="{BB962C8B-B14F-4D97-AF65-F5344CB8AC3E}">
        <p14:creationId xmlns:p14="http://schemas.microsoft.com/office/powerpoint/2010/main" val="1064756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1188" indent="-181188">
              <a:buFont typeface="Arial"/>
              <a:buChar char="•"/>
            </a:pPr>
            <a:endParaRPr lang="en-US" dirty="0">
              <a:ea typeface="Calibri"/>
              <a:cs typeface="Calibri"/>
            </a:endParaRPr>
          </a:p>
          <a:p>
            <a:pPr>
              <a:lnSpc>
                <a:spcPct val="110000"/>
              </a:lnSpc>
              <a:spcBef>
                <a:spcPts val="1057"/>
              </a:spcBef>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1D16B1A3-A99C-4ACC-9212-A93AB2760A8A}" type="slidenum">
              <a:rPr lang="en-US"/>
              <a:t>15</a:t>
            </a:fld>
            <a:endParaRPr lang="en-US"/>
          </a:p>
        </p:txBody>
      </p:sp>
    </p:spTree>
    <p:extLst>
      <p:ext uri="{BB962C8B-B14F-4D97-AF65-F5344CB8AC3E}">
        <p14:creationId xmlns:p14="http://schemas.microsoft.com/office/powerpoint/2010/main" val="104388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1DC0D0-75E8-4C64-89C6-84A5E3C646C7}" type="slidenum">
              <a:rPr lang="en-GB" smtClean="0"/>
              <a:t>16</a:t>
            </a:fld>
            <a:endParaRPr lang="en-GB"/>
          </a:p>
        </p:txBody>
      </p:sp>
    </p:spTree>
    <p:extLst>
      <p:ext uri="{BB962C8B-B14F-4D97-AF65-F5344CB8AC3E}">
        <p14:creationId xmlns:p14="http://schemas.microsoft.com/office/powerpoint/2010/main" val="737546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1D16B1A3-A99C-4ACC-9212-A93AB2760A8A}" type="slidenum">
              <a:rPr lang="en-US"/>
              <a:t>19</a:t>
            </a:fld>
            <a:endParaRPr lang="en-US"/>
          </a:p>
        </p:txBody>
      </p:sp>
    </p:spTree>
    <p:extLst>
      <p:ext uri="{BB962C8B-B14F-4D97-AF65-F5344CB8AC3E}">
        <p14:creationId xmlns:p14="http://schemas.microsoft.com/office/powerpoint/2010/main" val="3127809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1DC0D0-75E8-4C64-89C6-84A5E3C646C7}" type="slidenum">
              <a:rPr lang="en-GB" smtClean="0"/>
              <a:t>27</a:t>
            </a:fld>
            <a:endParaRPr lang="en-GB"/>
          </a:p>
        </p:txBody>
      </p:sp>
    </p:spTree>
    <p:extLst>
      <p:ext uri="{BB962C8B-B14F-4D97-AF65-F5344CB8AC3E}">
        <p14:creationId xmlns:p14="http://schemas.microsoft.com/office/powerpoint/2010/main" val="4227537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44B2D-78FE-0CB1-9693-52D293E3F93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91CA3309-495A-2D49-8410-E612ACDFFA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36F5D49-6C81-9D44-C30C-CB4D621AAA2F}"/>
              </a:ext>
            </a:extLst>
          </p:cNvPr>
          <p:cNvSpPr>
            <a:spLocks noGrp="1"/>
          </p:cNvSpPr>
          <p:nvPr>
            <p:ph type="dt" sz="half" idx="10"/>
          </p:nvPr>
        </p:nvSpPr>
        <p:spPr/>
        <p:txBody>
          <a:bodyPr/>
          <a:lstStyle/>
          <a:p>
            <a:fld id="{77CA0979-F579-4E9B-A675-1F5ABBFF00DB}" type="datetimeFigureOut">
              <a:rPr lang="en-US" smtClean="0"/>
              <a:t>9/15/2025</a:t>
            </a:fld>
            <a:endParaRPr lang="en-US"/>
          </a:p>
        </p:txBody>
      </p:sp>
      <p:sp>
        <p:nvSpPr>
          <p:cNvPr id="5" name="Footer Placeholder 4">
            <a:extLst>
              <a:ext uri="{FF2B5EF4-FFF2-40B4-BE49-F238E27FC236}">
                <a16:creationId xmlns:a16="http://schemas.microsoft.com/office/drawing/2014/main" id="{D844A71C-E492-470C-ED3F-229EB2A76C80}"/>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C6EB37D2-83D2-E1C3-1B72-629E5697E2E3}"/>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83146960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997B4-62BA-EA48-6179-031F77AA5D9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816569C5-C02B-B244-B5C6-17435A21C9C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CA66494-7CB3-453F-02F0-D1F665C31C0A}"/>
              </a:ext>
            </a:extLst>
          </p:cNvPr>
          <p:cNvSpPr>
            <a:spLocks noGrp="1"/>
          </p:cNvSpPr>
          <p:nvPr>
            <p:ph type="dt" sz="half" idx="10"/>
          </p:nvPr>
        </p:nvSpPr>
        <p:spPr/>
        <p:txBody>
          <a:bodyPr/>
          <a:lstStyle/>
          <a:p>
            <a:fld id="{F7E76D0F-5A12-4D0A-80B0-1A6122B61E7B}" type="datetimeFigureOut">
              <a:rPr lang="en-US" smtClean="0"/>
              <a:t>9/15/2025</a:t>
            </a:fld>
            <a:endParaRPr lang="en-US"/>
          </a:p>
        </p:txBody>
      </p:sp>
      <p:sp>
        <p:nvSpPr>
          <p:cNvPr id="5" name="Footer Placeholder 4">
            <a:extLst>
              <a:ext uri="{FF2B5EF4-FFF2-40B4-BE49-F238E27FC236}">
                <a16:creationId xmlns:a16="http://schemas.microsoft.com/office/drawing/2014/main" id="{6E7E7095-089D-9E30-7808-107903CBB071}"/>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05442E2C-80DD-FBF7-4AE7-359081CE91C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0979617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F06D4C6-B982-8203-1FA0-C73361DE4CCD}"/>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A2650EB7-D0CC-616B-1CE8-3E6E3E51D47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CDFB08B-2A54-FF15-0DD9-0EDB3D4EE260}"/>
              </a:ext>
            </a:extLst>
          </p:cNvPr>
          <p:cNvSpPr>
            <a:spLocks noGrp="1"/>
          </p:cNvSpPr>
          <p:nvPr>
            <p:ph type="dt" sz="half" idx="10"/>
          </p:nvPr>
        </p:nvSpPr>
        <p:spPr/>
        <p:txBody>
          <a:bodyPr/>
          <a:lstStyle/>
          <a:p>
            <a:fld id="{8B9E8C84-89CA-44AB-B0BE-5C91BAF75478}" type="datetimeFigureOut">
              <a:rPr lang="en-US" smtClean="0"/>
              <a:t>9/15/2025</a:t>
            </a:fld>
            <a:endParaRPr lang="en-US"/>
          </a:p>
        </p:txBody>
      </p:sp>
      <p:sp>
        <p:nvSpPr>
          <p:cNvPr id="5" name="Footer Placeholder 4">
            <a:extLst>
              <a:ext uri="{FF2B5EF4-FFF2-40B4-BE49-F238E27FC236}">
                <a16:creationId xmlns:a16="http://schemas.microsoft.com/office/drawing/2014/main" id="{D417A6C1-EB39-BABD-D94C-E53A9527A5C0}"/>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8F507323-37F5-F54E-BDAA-50BDD2215ECC}"/>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095714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49654-46F0-EF74-6702-47D84495199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F68441D-F37D-B622-8250-3599CDC51F5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E93E05A-D7DE-47F1-CDC7-5918D1976FB4}"/>
              </a:ext>
            </a:extLst>
          </p:cNvPr>
          <p:cNvSpPr>
            <a:spLocks noGrp="1"/>
          </p:cNvSpPr>
          <p:nvPr>
            <p:ph type="dt" sz="half" idx="10"/>
          </p:nvPr>
        </p:nvSpPr>
        <p:spPr/>
        <p:txBody>
          <a:bodyPr/>
          <a:lstStyle/>
          <a:p>
            <a:fld id="{73E7156E-175E-4DBA-9D21-B772C320F342}" type="datetimeFigureOut">
              <a:rPr lang="en-US" smtClean="0"/>
              <a:t>9/15/2025</a:t>
            </a:fld>
            <a:endParaRPr lang="en-US"/>
          </a:p>
        </p:txBody>
      </p:sp>
      <p:sp>
        <p:nvSpPr>
          <p:cNvPr id="5" name="Footer Placeholder 4">
            <a:extLst>
              <a:ext uri="{FF2B5EF4-FFF2-40B4-BE49-F238E27FC236}">
                <a16:creationId xmlns:a16="http://schemas.microsoft.com/office/drawing/2014/main" id="{3A5703C4-3A9E-24EB-448F-3C0FF9AC9F17}"/>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1A004AC0-FF6B-04D2-7350-AF94FABB6A8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91467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5FBCF-015A-35CE-ED92-8743F4BFDC1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69082CD6-6ABA-ADBA-EB75-52C17BD3CB4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623A785-1FF3-7F62-94BB-C6EDBAA6C81C}"/>
              </a:ext>
            </a:extLst>
          </p:cNvPr>
          <p:cNvSpPr>
            <a:spLocks noGrp="1"/>
          </p:cNvSpPr>
          <p:nvPr>
            <p:ph type="dt" sz="half" idx="10"/>
          </p:nvPr>
        </p:nvSpPr>
        <p:spPr/>
        <p:txBody>
          <a:bodyPr/>
          <a:lstStyle/>
          <a:p>
            <a:fld id="{04895F6E-3D02-4292-95D1-C62B3126321B}" type="datetimeFigureOut">
              <a:rPr lang="en-US" smtClean="0"/>
              <a:t>9/15/2025</a:t>
            </a:fld>
            <a:endParaRPr lang="en-US"/>
          </a:p>
        </p:txBody>
      </p:sp>
      <p:sp>
        <p:nvSpPr>
          <p:cNvPr id="5" name="Footer Placeholder 4">
            <a:extLst>
              <a:ext uri="{FF2B5EF4-FFF2-40B4-BE49-F238E27FC236}">
                <a16:creationId xmlns:a16="http://schemas.microsoft.com/office/drawing/2014/main" id="{2897B6E2-196E-3D42-510B-3B9AE39A7D32}"/>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42C446A2-4DEA-507A-D08A-CBA9C884153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191078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83803-2D79-8A60-A7F9-D1FF8246B9F7}"/>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818D610-03D1-0232-E867-5F4A77DE4C9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4FBD6DEF-B177-89A3-02A9-E6F844ACEA1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FA3C897-26FB-C150-B98F-EB4B053A04CA}"/>
              </a:ext>
            </a:extLst>
          </p:cNvPr>
          <p:cNvSpPr>
            <a:spLocks noGrp="1"/>
          </p:cNvSpPr>
          <p:nvPr>
            <p:ph type="dt" sz="half" idx="10"/>
          </p:nvPr>
        </p:nvSpPr>
        <p:spPr/>
        <p:txBody>
          <a:bodyPr/>
          <a:lstStyle/>
          <a:p>
            <a:fld id="{EDCB5ACB-D10C-44A8-9570-124370F4CB38}" type="datetimeFigureOut">
              <a:rPr lang="en-US" smtClean="0"/>
              <a:t>9/15/2025</a:t>
            </a:fld>
            <a:endParaRPr lang="en-US"/>
          </a:p>
        </p:txBody>
      </p:sp>
      <p:sp>
        <p:nvSpPr>
          <p:cNvPr id="6" name="Footer Placeholder 5">
            <a:extLst>
              <a:ext uri="{FF2B5EF4-FFF2-40B4-BE49-F238E27FC236}">
                <a16:creationId xmlns:a16="http://schemas.microsoft.com/office/drawing/2014/main" id="{A9981E36-A54D-AA8A-26BB-16E969C524F9}"/>
              </a:ext>
            </a:extLst>
          </p:cNvPr>
          <p:cNvSpPr>
            <a:spLocks noGrp="1"/>
          </p:cNvSpPr>
          <p:nvPr>
            <p:ph type="ftr" sz="quarter" idx="11"/>
          </p:nvPr>
        </p:nvSpPr>
        <p:spPr/>
        <p:txBody>
          <a:bodyPr/>
          <a:lstStyle/>
          <a:p>
            <a:r>
              <a:rPr lang="en-US"/>
              <a:t>
              </a:t>
            </a:r>
          </a:p>
        </p:txBody>
      </p:sp>
      <p:sp>
        <p:nvSpPr>
          <p:cNvPr id="7" name="Slide Number Placeholder 6">
            <a:extLst>
              <a:ext uri="{FF2B5EF4-FFF2-40B4-BE49-F238E27FC236}">
                <a16:creationId xmlns:a16="http://schemas.microsoft.com/office/drawing/2014/main" id="{45381D91-0DBA-42AE-6CBD-911DCA700CF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48866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D118C-28D2-F581-7C5E-30FB0F895ACC}"/>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79D48920-764A-4DC5-7657-3451A62C87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CA31E64-40EB-F191-9823-B41AB1A4EDA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7C98DE94-6F95-DCC3-8B6E-6A09B7B523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D53E55F-64FA-A54A-6E05-6F15AA056B7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76EB0C1-8856-75B7-FB65-9BA46F4DC365}"/>
              </a:ext>
            </a:extLst>
          </p:cNvPr>
          <p:cNvSpPr>
            <a:spLocks noGrp="1"/>
          </p:cNvSpPr>
          <p:nvPr>
            <p:ph type="dt" sz="half" idx="10"/>
          </p:nvPr>
        </p:nvSpPr>
        <p:spPr/>
        <p:txBody>
          <a:bodyPr/>
          <a:lstStyle/>
          <a:p>
            <a:fld id="{AB8D84F4-0E7A-4BDE-98C6-AE68FB974645}" type="datetimeFigureOut">
              <a:rPr lang="en-US" smtClean="0"/>
              <a:t>9/15/2025</a:t>
            </a:fld>
            <a:endParaRPr lang="en-US"/>
          </a:p>
        </p:txBody>
      </p:sp>
      <p:sp>
        <p:nvSpPr>
          <p:cNvPr id="8" name="Footer Placeholder 7">
            <a:extLst>
              <a:ext uri="{FF2B5EF4-FFF2-40B4-BE49-F238E27FC236}">
                <a16:creationId xmlns:a16="http://schemas.microsoft.com/office/drawing/2014/main" id="{31C2A41F-7510-1971-510E-6E09A52974A3}"/>
              </a:ext>
            </a:extLst>
          </p:cNvPr>
          <p:cNvSpPr>
            <a:spLocks noGrp="1"/>
          </p:cNvSpPr>
          <p:nvPr>
            <p:ph type="ftr" sz="quarter" idx="11"/>
          </p:nvPr>
        </p:nvSpPr>
        <p:spPr/>
        <p:txBody>
          <a:bodyPr/>
          <a:lstStyle/>
          <a:p>
            <a:r>
              <a:rPr lang="en-US"/>
              <a:t>
              </a:t>
            </a:r>
          </a:p>
        </p:txBody>
      </p:sp>
      <p:sp>
        <p:nvSpPr>
          <p:cNvPr id="9" name="Slide Number Placeholder 8">
            <a:extLst>
              <a:ext uri="{FF2B5EF4-FFF2-40B4-BE49-F238E27FC236}">
                <a16:creationId xmlns:a16="http://schemas.microsoft.com/office/drawing/2014/main" id="{1BAB3C17-8353-C386-8D15-650A4D7D4E43}"/>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930458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0D41F-5DC3-5A4F-7EFD-149BD11546A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B5CA51FA-8B8B-D899-AAF6-EE15E3F53796}"/>
              </a:ext>
            </a:extLst>
          </p:cNvPr>
          <p:cNvSpPr>
            <a:spLocks noGrp="1"/>
          </p:cNvSpPr>
          <p:nvPr>
            <p:ph type="dt" sz="half" idx="10"/>
          </p:nvPr>
        </p:nvSpPr>
        <p:spPr/>
        <p:txBody>
          <a:bodyPr/>
          <a:lstStyle/>
          <a:p>
            <a:fld id="{CBEFF1D8-9801-4C4B-92F3-66C9A863BD74}" type="datetimeFigureOut">
              <a:rPr lang="en-US" smtClean="0"/>
              <a:t>9/15/2025</a:t>
            </a:fld>
            <a:endParaRPr lang="en-US"/>
          </a:p>
        </p:txBody>
      </p:sp>
      <p:sp>
        <p:nvSpPr>
          <p:cNvPr id="4" name="Footer Placeholder 3">
            <a:extLst>
              <a:ext uri="{FF2B5EF4-FFF2-40B4-BE49-F238E27FC236}">
                <a16:creationId xmlns:a16="http://schemas.microsoft.com/office/drawing/2014/main" id="{967DA13C-C157-51CB-32A6-4CA8F1C6276A}"/>
              </a:ext>
            </a:extLst>
          </p:cNvPr>
          <p:cNvSpPr>
            <a:spLocks noGrp="1"/>
          </p:cNvSpPr>
          <p:nvPr>
            <p:ph type="ftr" sz="quarter" idx="11"/>
          </p:nvPr>
        </p:nvSpPr>
        <p:spPr/>
        <p:txBody>
          <a:bodyPr/>
          <a:lstStyle/>
          <a:p>
            <a:r>
              <a:rPr lang="en-US"/>
              <a:t>
              </a:t>
            </a:r>
          </a:p>
        </p:txBody>
      </p:sp>
      <p:sp>
        <p:nvSpPr>
          <p:cNvPr id="5" name="Slide Number Placeholder 4">
            <a:extLst>
              <a:ext uri="{FF2B5EF4-FFF2-40B4-BE49-F238E27FC236}">
                <a16:creationId xmlns:a16="http://schemas.microsoft.com/office/drawing/2014/main" id="{158846D4-F9FD-94CA-BF35-9BC340351F7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1601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B519E69-7E95-0FF2-9693-A74F55F83F60}"/>
              </a:ext>
            </a:extLst>
          </p:cNvPr>
          <p:cNvSpPr>
            <a:spLocks noGrp="1"/>
          </p:cNvSpPr>
          <p:nvPr>
            <p:ph type="dt" sz="half" idx="10"/>
          </p:nvPr>
        </p:nvSpPr>
        <p:spPr/>
        <p:txBody>
          <a:bodyPr/>
          <a:lstStyle/>
          <a:p>
            <a:fld id="{961FE8FD-B23E-4E1A-83EF-0847EBEA0105}" type="datetimeFigureOut">
              <a:rPr lang="en-US" smtClean="0"/>
              <a:t>9/15/2025</a:t>
            </a:fld>
            <a:endParaRPr lang="en-US"/>
          </a:p>
        </p:txBody>
      </p:sp>
      <p:sp>
        <p:nvSpPr>
          <p:cNvPr id="3" name="Footer Placeholder 2">
            <a:extLst>
              <a:ext uri="{FF2B5EF4-FFF2-40B4-BE49-F238E27FC236}">
                <a16:creationId xmlns:a16="http://schemas.microsoft.com/office/drawing/2014/main" id="{F12FBAF5-A001-4FE8-B54E-D8B2E35B1AB8}"/>
              </a:ext>
            </a:extLst>
          </p:cNvPr>
          <p:cNvSpPr>
            <a:spLocks noGrp="1"/>
          </p:cNvSpPr>
          <p:nvPr>
            <p:ph type="ftr" sz="quarter" idx="11"/>
          </p:nvPr>
        </p:nvSpPr>
        <p:spPr/>
        <p:txBody>
          <a:bodyPr/>
          <a:lstStyle/>
          <a:p>
            <a:r>
              <a:rPr lang="en-US"/>
              <a:t>
              </a:t>
            </a:r>
          </a:p>
        </p:txBody>
      </p:sp>
      <p:sp>
        <p:nvSpPr>
          <p:cNvPr id="4" name="Slide Number Placeholder 3">
            <a:extLst>
              <a:ext uri="{FF2B5EF4-FFF2-40B4-BE49-F238E27FC236}">
                <a16:creationId xmlns:a16="http://schemas.microsoft.com/office/drawing/2014/main" id="{B3429B66-3386-9AB9-C3C4-DD888021E2E4}"/>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250392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11237-A802-3904-905F-8A29888FB1A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D14477D-CFA1-102B-410B-135A653672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7906120A-796B-4EF0-A184-4B7521AE2B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715C02B-D1B9-ED08-87A0-00A57D11FC42}"/>
              </a:ext>
            </a:extLst>
          </p:cNvPr>
          <p:cNvSpPr>
            <a:spLocks noGrp="1"/>
          </p:cNvSpPr>
          <p:nvPr>
            <p:ph type="dt" sz="half" idx="10"/>
          </p:nvPr>
        </p:nvSpPr>
        <p:spPr/>
        <p:txBody>
          <a:bodyPr/>
          <a:lstStyle/>
          <a:p>
            <a:fld id="{8DDF891E-A7C2-465C-AD39-8EDCB0F58E3C}" type="datetimeFigureOut">
              <a:rPr lang="en-US" smtClean="0"/>
              <a:t>9/15/2025</a:t>
            </a:fld>
            <a:endParaRPr lang="en-US"/>
          </a:p>
        </p:txBody>
      </p:sp>
      <p:sp>
        <p:nvSpPr>
          <p:cNvPr id="6" name="Footer Placeholder 5">
            <a:extLst>
              <a:ext uri="{FF2B5EF4-FFF2-40B4-BE49-F238E27FC236}">
                <a16:creationId xmlns:a16="http://schemas.microsoft.com/office/drawing/2014/main" id="{7084369A-F844-EFFD-8B0E-0C74A344D6C1}"/>
              </a:ext>
            </a:extLst>
          </p:cNvPr>
          <p:cNvSpPr>
            <a:spLocks noGrp="1"/>
          </p:cNvSpPr>
          <p:nvPr>
            <p:ph type="ftr" sz="quarter" idx="11"/>
          </p:nvPr>
        </p:nvSpPr>
        <p:spPr/>
        <p:txBody>
          <a:bodyPr/>
          <a:lstStyle/>
          <a:p>
            <a:r>
              <a:rPr lang="en-US"/>
              <a:t>
              </a:t>
            </a:r>
          </a:p>
        </p:txBody>
      </p:sp>
      <p:sp>
        <p:nvSpPr>
          <p:cNvPr id="7" name="Slide Number Placeholder 6">
            <a:extLst>
              <a:ext uri="{FF2B5EF4-FFF2-40B4-BE49-F238E27FC236}">
                <a16:creationId xmlns:a16="http://schemas.microsoft.com/office/drawing/2014/main" id="{0A095876-DE02-C05F-D08C-8EDE496B427F}"/>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27404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667D8-04D7-FFEE-0782-446F27C8A02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1A0A1079-D403-BDB9-2DE0-64C03B1A7B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9B4AF93-9E6D-C038-8A42-BE1DCECB6D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225EFF8-27DE-1E31-68D9-7CAEAF42DD4A}"/>
              </a:ext>
            </a:extLst>
          </p:cNvPr>
          <p:cNvSpPr>
            <a:spLocks noGrp="1"/>
          </p:cNvSpPr>
          <p:nvPr>
            <p:ph type="dt" sz="half" idx="10"/>
          </p:nvPr>
        </p:nvSpPr>
        <p:spPr/>
        <p:txBody>
          <a:bodyPr/>
          <a:lstStyle/>
          <a:p>
            <a:fld id="{F39F93E5-AFB6-485C-8E3C-32F92A07875F}" type="datetimeFigureOut">
              <a:rPr lang="en-US" smtClean="0"/>
              <a:t>9/15/2025</a:t>
            </a:fld>
            <a:endParaRPr lang="en-US"/>
          </a:p>
        </p:txBody>
      </p:sp>
      <p:sp>
        <p:nvSpPr>
          <p:cNvPr id="6" name="Footer Placeholder 5">
            <a:extLst>
              <a:ext uri="{FF2B5EF4-FFF2-40B4-BE49-F238E27FC236}">
                <a16:creationId xmlns:a16="http://schemas.microsoft.com/office/drawing/2014/main" id="{8E82140C-8341-F7BC-D6DE-D2D43A909F6D}"/>
              </a:ext>
            </a:extLst>
          </p:cNvPr>
          <p:cNvSpPr>
            <a:spLocks noGrp="1"/>
          </p:cNvSpPr>
          <p:nvPr>
            <p:ph type="ftr" sz="quarter" idx="11"/>
          </p:nvPr>
        </p:nvSpPr>
        <p:spPr/>
        <p:txBody>
          <a:bodyPr/>
          <a:lstStyle/>
          <a:p>
            <a:r>
              <a:rPr lang="en-US"/>
              <a:t>
              </a:t>
            </a:r>
          </a:p>
        </p:txBody>
      </p:sp>
      <p:sp>
        <p:nvSpPr>
          <p:cNvPr id="7" name="Slide Number Placeholder 6">
            <a:extLst>
              <a:ext uri="{FF2B5EF4-FFF2-40B4-BE49-F238E27FC236}">
                <a16:creationId xmlns:a16="http://schemas.microsoft.com/office/drawing/2014/main" id="{1067DB5A-348F-6990-EAF0-E54CFAC62CA4}"/>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725255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0DD0FB-1EE1-540C-B390-2F916E346B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2971E09C-EBE9-063B-ECDD-57E0D8FE40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E426A19-AD5C-0B8F-5CB2-B91C87EAAA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A332BE1-279E-4118-9FE3-7952B079A510}" type="datetimeFigureOut">
              <a:rPr lang="en-US" smtClean="0"/>
              <a:t>9/15/2025</a:t>
            </a:fld>
            <a:endParaRPr lang="en-US"/>
          </a:p>
        </p:txBody>
      </p:sp>
      <p:sp>
        <p:nvSpPr>
          <p:cNvPr id="5" name="Footer Placeholder 4">
            <a:extLst>
              <a:ext uri="{FF2B5EF4-FFF2-40B4-BE49-F238E27FC236}">
                <a16:creationId xmlns:a16="http://schemas.microsoft.com/office/drawing/2014/main" id="{5A9F5425-A408-F85B-FBDE-E4A0C66A48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US"/>
              <a:t>
              </a:t>
            </a:r>
          </a:p>
        </p:txBody>
      </p:sp>
      <p:sp>
        <p:nvSpPr>
          <p:cNvPr id="6" name="Slide Number Placeholder 5">
            <a:extLst>
              <a:ext uri="{FF2B5EF4-FFF2-40B4-BE49-F238E27FC236}">
                <a16:creationId xmlns:a16="http://schemas.microsoft.com/office/drawing/2014/main" id="{ABD70A1A-1087-C157-4025-730B9066ED2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2488127015"/>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www.youtube.com/watch?v=Lk4qs8jGN4U" TargetMode="External"/><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hyperlink" Target="https://www.beyondautism.org.uk/about-autism/understanding-autism/statistics/" TargetMode="External"/><Relationship Id="rId4" Type="http://schemas.openxmlformats.org/officeDocument/2006/relationships/image" Target="../media/image18.png"/><Relationship Id="rId9" Type="http://schemas.openxmlformats.org/officeDocument/2006/relationships/image" Target="../media/image21.svg"/></Relationships>
</file>

<file path=ppt/slides/_rels/slide2.xml.rels><?xml version="1.0" encoding="UTF-8" standalone="yes"?>
<Relationships xmlns="http://schemas.openxmlformats.org/package/2006/relationships"><Relationship Id="rId8" Type="http://schemas.openxmlformats.org/officeDocument/2006/relationships/customXml" Target="../ink/ink1.xml"/><Relationship Id="rId13" Type="http://schemas.openxmlformats.org/officeDocument/2006/relationships/customXml" Target="../ink/ink5.xml"/><Relationship Id="rId3" Type="http://schemas.openxmlformats.org/officeDocument/2006/relationships/hyperlink" Target="https://www.gambleaware.org/media/ukrkd0x2/gambling-harms-and-neurodivergence_understanding-the-context-and-support-for-neurodivergent-people-in-gambling.pdf" TargetMode="External"/><Relationship Id="rId7" Type="http://schemas.openxmlformats.org/officeDocument/2006/relationships/image" Target="../media/image5.png"/><Relationship Id="rId12" Type="http://schemas.openxmlformats.org/officeDocument/2006/relationships/customXml" Target="../ink/ink4.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customXml" Target="../ink/ink3.xml"/><Relationship Id="rId5" Type="http://schemas.openxmlformats.org/officeDocument/2006/relationships/image" Target="../media/image3.jpeg"/><Relationship Id="rId10" Type="http://schemas.openxmlformats.org/officeDocument/2006/relationships/customXml" Target="../ink/ink2.xml"/><Relationship Id="rId4" Type="http://schemas.openxmlformats.org/officeDocument/2006/relationships/image" Target="../media/image2.png"/><Relationship Id="rId9" Type="http://schemas.openxmlformats.org/officeDocument/2006/relationships/image" Target="../media/image50.png"/><Relationship Id="rId1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customXml" Target="../ink/ink6.xml"/><Relationship Id="rId7" Type="http://schemas.openxmlformats.org/officeDocument/2006/relationships/image" Target="../media/image6.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hyperlink" Target="https://adhduk.co.uk/adhd-incidence/" TargetMode="External"/><Relationship Id="rId5" Type="http://schemas.openxmlformats.org/officeDocument/2006/relationships/hyperlink" Target="https://www.youtube.com/watch?v=0ksdpHog7ag" TargetMode="External"/><Relationship Id="rId4" Type="http://schemas.openxmlformats.org/officeDocument/2006/relationships/image" Target="../media/image50.png"/><Relationship Id="rId9" Type="http://schemas.openxmlformats.org/officeDocument/2006/relationships/image" Target="../media/image21.sv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pubmed.ncbi.nlm.nih.gov/35295773/" TargetMode="Externa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96Gd6R6T8c" TargetMode="External"/><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1.svg"/><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6.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2.svg"/><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40.png"/><Relationship Id="rId4" Type="http://schemas.openxmlformats.org/officeDocument/2006/relationships/image" Target="../media/image50.svg"/></Relationships>
</file>

<file path=ppt/slides/_rels/slide47.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6.png"/></Relationships>
</file>

<file path=ppt/slides/_rels/slide48.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50.svg"/></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50.svg"/></Relationships>
</file>

<file path=ppt/slides/_rels/slide52.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0.png"/></Relationships>
</file>

<file path=ppt/slides/_rels/slide5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56.png"/><Relationship Id="rId7" Type="http://schemas.openxmlformats.org/officeDocument/2006/relationships/image" Target="../media/image50.sv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6.png"/><Relationship Id="rId4" Type="http://schemas.openxmlformats.org/officeDocument/2006/relationships/image" Target="../media/image57.svg"/></Relationships>
</file>

<file path=ppt/slides/_rels/slide5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59.svg"/><Relationship Id="rId4" Type="http://schemas.openxmlformats.org/officeDocument/2006/relationships/image" Target="../media/image58.png"/></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12.svg"/><Relationship Id="rId4" Type="http://schemas.openxmlformats.org/officeDocument/2006/relationships/image" Target="../media/image11.png"/></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2.xml"/><Relationship Id="rId5" Type="http://schemas.openxmlformats.org/officeDocument/2006/relationships/image" Target="../media/image67.svg"/><Relationship Id="rId4" Type="http://schemas.openxmlformats.org/officeDocument/2006/relationships/image" Target="../media/image66.png"/></Relationships>
</file>

<file path=ppt/slides/_rels/slide64.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73.png"/></Relationships>
</file>

<file path=ppt/slides/_rels/slide66.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png"/><Relationship Id="rId7" Type="http://schemas.openxmlformats.org/officeDocument/2006/relationships/image" Target="../media/image7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76.png"/><Relationship Id="rId10" Type="http://schemas.openxmlformats.org/officeDocument/2006/relationships/image" Target="../media/image80.png"/><Relationship Id="rId4" Type="http://schemas.openxmlformats.org/officeDocument/2006/relationships/image" Target="../media/image75.png"/><Relationship Id="rId9" Type="http://schemas.openxmlformats.org/officeDocument/2006/relationships/image" Target="../media/image79.png"/></Relationships>
</file>

<file path=ppt/slides/_rels/slide6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0A73A-A79F-1F20-0427-24F555D358AB}"/>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B0D834E8-5056-1BA1-31CD-FB96ADFA20C0}"/>
              </a:ext>
            </a:extLst>
          </p:cNvPr>
          <p:cNvSpPr>
            <a:spLocks noGrp="1"/>
          </p:cNvSpPr>
          <p:nvPr>
            <p:ph idx="1"/>
          </p:nvPr>
        </p:nvSpPr>
        <p:spPr/>
        <p:txBody>
          <a:bodyPr/>
          <a:lstStyle/>
          <a:p>
            <a:endParaRPr lang="en-GB"/>
          </a:p>
        </p:txBody>
      </p:sp>
      <p:sp>
        <p:nvSpPr>
          <p:cNvPr id="4" name="Date Placeholder 3">
            <a:extLst>
              <a:ext uri="{FF2B5EF4-FFF2-40B4-BE49-F238E27FC236}">
                <a16:creationId xmlns:a16="http://schemas.microsoft.com/office/drawing/2014/main" id="{0CB79023-BDEA-EEE2-7523-D1DBB098B5E0}"/>
              </a:ext>
            </a:extLst>
          </p:cNvPr>
          <p:cNvSpPr>
            <a:spLocks noGrp="1"/>
          </p:cNvSpPr>
          <p:nvPr>
            <p:ph type="dt" sz="half" idx="10"/>
          </p:nvPr>
        </p:nvSpPr>
        <p:spPr/>
        <p:txBody>
          <a:bodyPr/>
          <a:lstStyle/>
          <a:p>
            <a:fld id="{14521477-48F9-46D7-A5A1-20895105A826}" type="datetime1">
              <a:rPr lang="en-US" smtClean="0"/>
              <a:t>9/15/2025</a:t>
            </a:fld>
            <a:endParaRPr lang="en-US"/>
          </a:p>
        </p:txBody>
      </p:sp>
      <p:sp>
        <p:nvSpPr>
          <p:cNvPr id="5" name="Footer Placeholder 4">
            <a:extLst>
              <a:ext uri="{FF2B5EF4-FFF2-40B4-BE49-F238E27FC236}">
                <a16:creationId xmlns:a16="http://schemas.microsoft.com/office/drawing/2014/main" id="{95902502-8FBB-A417-B080-E498977A6224}"/>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CBB1731D-62F4-FACC-2A45-D65C97F5391B}"/>
              </a:ext>
            </a:extLst>
          </p:cNvPr>
          <p:cNvSpPr>
            <a:spLocks noGrp="1"/>
          </p:cNvSpPr>
          <p:nvPr>
            <p:ph type="sldNum" sz="quarter" idx="12"/>
          </p:nvPr>
        </p:nvSpPr>
        <p:spPr/>
        <p:txBody>
          <a:bodyPr/>
          <a:lstStyle/>
          <a:p>
            <a:fld id="{CC057153-B650-4DEB-B370-79DDCFDCE934}" type="slidenum">
              <a:rPr lang="en-US" smtClean="0"/>
              <a:t>1</a:t>
            </a:fld>
            <a:endParaRPr lang="en-US"/>
          </a:p>
        </p:txBody>
      </p:sp>
      <p:pic>
        <p:nvPicPr>
          <p:cNvPr id="7" name="Picture 6" descr="A rainbow colored paint splatter&#10;&#10;AI-generated content may be incorrect.">
            <a:extLst>
              <a:ext uri="{FF2B5EF4-FFF2-40B4-BE49-F238E27FC236}">
                <a16:creationId xmlns:a16="http://schemas.microsoft.com/office/drawing/2014/main" id="{4EE285A3-B573-44EB-86EB-CEED58255463}"/>
              </a:ext>
            </a:extLst>
          </p:cNvPr>
          <p:cNvPicPr>
            <a:picLocks noChangeAspect="1"/>
          </p:cNvPicPr>
          <p:nvPr/>
        </p:nvPicPr>
        <p:blipFill>
          <a:blip r:embed="rId2"/>
          <a:srcRect t="2344" b="22656"/>
          <a:stretch/>
        </p:blipFill>
        <p:spPr>
          <a:xfrm>
            <a:off x="23" y="0"/>
            <a:ext cx="12191977" cy="6858022"/>
          </a:xfrm>
          <a:prstGeom prst="rect">
            <a:avLst/>
          </a:prstGeom>
        </p:spPr>
      </p:pic>
      <p:sp>
        <p:nvSpPr>
          <p:cNvPr id="9" name="TextBox 8">
            <a:extLst>
              <a:ext uri="{FF2B5EF4-FFF2-40B4-BE49-F238E27FC236}">
                <a16:creationId xmlns:a16="http://schemas.microsoft.com/office/drawing/2014/main" id="{F7D00E42-A371-AD98-42A7-A130B16C0020}"/>
              </a:ext>
            </a:extLst>
          </p:cNvPr>
          <p:cNvSpPr txBox="1"/>
          <p:nvPr/>
        </p:nvSpPr>
        <p:spPr>
          <a:xfrm>
            <a:off x="3675999" y="1690688"/>
            <a:ext cx="6934223" cy="4524315"/>
          </a:xfrm>
          <a:prstGeom prst="rect">
            <a:avLst/>
          </a:prstGeom>
          <a:solidFill>
            <a:schemeClr val="bg1"/>
          </a:solidFill>
        </p:spPr>
        <p:txBody>
          <a:bodyPr wrap="square">
            <a:spAutoFit/>
          </a:bodyPr>
          <a:lstStyle/>
          <a:p>
            <a:pPr algn="ctr"/>
            <a:r>
              <a:rPr lang="en-US" sz="7200" b="1" dirty="0">
                <a:latin typeface="Calibri"/>
                <a:ea typeface="Calibri"/>
                <a:cs typeface="Calibri"/>
              </a:rPr>
              <a:t>Neurodivergence and Gambling Harms </a:t>
            </a:r>
          </a:p>
          <a:p>
            <a:pPr algn="ctr"/>
            <a:r>
              <a:rPr lang="en-US" sz="7200" b="1" dirty="0">
                <a:latin typeface="Calibri"/>
                <a:ea typeface="Calibri"/>
                <a:cs typeface="Calibri"/>
              </a:rPr>
              <a:t>Training</a:t>
            </a:r>
            <a:endParaRPr lang="en-GB" sz="7200" dirty="0"/>
          </a:p>
        </p:txBody>
      </p:sp>
    </p:spTree>
    <p:extLst>
      <p:ext uri="{BB962C8B-B14F-4D97-AF65-F5344CB8AC3E}">
        <p14:creationId xmlns:p14="http://schemas.microsoft.com/office/powerpoint/2010/main" val="1349133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42CD1B3-8170-6D39-7B5E-7210EF1565C5}"/>
              </a:ext>
            </a:extLst>
          </p:cNvPr>
          <p:cNvSpPr>
            <a:spLocks noGrp="1"/>
          </p:cNvSpPr>
          <p:nvPr>
            <p:ph type="ftr" sz="quarter" idx="11"/>
          </p:nvPr>
        </p:nvSpPr>
        <p:spPr/>
        <p:txBody>
          <a:bodyPr/>
          <a:lstStyle/>
          <a:p>
            <a:r>
              <a:rPr lang="en-US"/>
              <a:t>
              </a:t>
            </a:r>
          </a:p>
        </p:txBody>
      </p:sp>
      <p:sp>
        <p:nvSpPr>
          <p:cNvPr id="13" name="TextBox 12">
            <a:extLst>
              <a:ext uri="{FF2B5EF4-FFF2-40B4-BE49-F238E27FC236}">
                <a16:creationId xmlns:a16="http://schemas.microsoft.com/office/drawing/2014/main" id="{8E8697BF-EFFA-6CDC-EDA2-4B9ACD6E0FB0}"/>
              </a:ext>
            </a:extLst>
          </p:cNvPr>
          <p:cNvSpPr txBox="1"/>
          <p:nvPr/>
        </p:nvSpPr>
        <p:spPr>
          <a:xfrm>
            <a:off x="411797" y="447404"/>
            <a:ext cx="6524325" cy="5693866"/>
          </a:xfrm>
          <a:prstGeom prst="rect">
            <a:avLst/>
          </a:prstGeom>
          <a:noFill/>
        </p:spPr>
        <p:txBody>
          <a:bodyPr wrap="square" rtlCol="0">
            <a:spAutoFit/>
          </a:bodyPr>
          <a:lstStyle/>
          <a:p>
            <a:r>
              <a:rPr lang="en-GB" sz="4400" b="1" dirty="0">
                <a:solidFill>
                  <a:srgbClr val="4C8590"/>
                </a:solidFill>
                <a:latin typeface="Calibri" panose="020F0502020204030204" pitchFamily="34" charset="0"/>
                <a:ea typeface="Calibri" panose="020F0502020204030204" pitchFamily="34" charset="0"/>
                <a:cs typeface="Calibri" panose="020F0502020204030204" pitchFamily="34" charset="0"/>
              </a:rPr>
              <a:t>		Discussion</a:t>
            </a:r>
          </a:p>
          <a:p>
            <a:endParaRPr lang="en-GB" sz="2800" dirty="0">
              <a:latin typeface="Calibri" panose="020F0502020204030204" pitchFamily="34" charset="0"/>
              <a:ea typeface="Calibri" panose="020F0502020204030204" pitchFamily="34" charset="0"/>
              <a:cs typeface="Calibri" panose="020F0502020204030204" pitchFamily="34" charset="0"/>
            </a:endParaRPr>
          </a:p>
          <a:p>
            <a:endParaRPr lang="en-GB" sz="2800" dirty="0">
              <a:latin typeface="Calibri" panose="020F0502020204030204" pitchFamily="34" charset="0"/>
              <a:ea typeface="Calibri" panose="020F0502020204030204" pitchFamily="34" charset="0"/>
              <a:cs typeface="Calibri" panose="020F0502020204030204" pitchFamily="34" charset="0"/>
            </a:endParaRPr>
          </a:p>
          <a:p>
            <a:r>
              <a:rPr lang="en-GB" sz="4400" dirty="0">
                <a:latin typeface="Calibri" panose="020F0502020204030204" pitchFamily="34" charset="0"/>
                <a:ea typeface="Calibri" panose="020F0502020204030204" pitchFamily="34" charset="0"/>
                <a:cs typeface="Calibri" panose="020F0502020204030204" pitchFamily="34" charset="0"/>
              </a:rPr>
              <a:t>In pairs discuss your thoughts on:</a:t>
            </a:r>
          </a:p>
          <a:p>
            <a:endParaRPr lang="en-GB" sz="1200" dirty="0">
              <a:latin typeface="Calibri" panose="020F0502020204030204" pitchFamily="34" charset="0"/>
              <a:ea typeface="Calibri" panose="020F0502020204030204" pitchFamily="34" charset="0"/>
              <a:cs typeface="Calibri" panose="020F0502020204030204" pitchFamily="34" charset="0"/>
            </a:endParaRPr>
          </a:p>
          <a:p>
            <a:pPr marL="571500" indent="-571500">
              <a:spcBef>
                <a:spcPts val="2400"/>
              </a:spcBef>
              <a:buClr>
                <a:srgbClr val="F28B2D"/>
              </a:buClr>
              <a:buFont typeface="Arial" panose="020B0604020202020204" pitchFamily="34" charset="0"/>
              <a:buChar char="•"/>
            </a:pPr>
            <a:r>
              <a:rPr lang="en-GB" sz="4000" dirty="0">
                <a:latin typeface="Calibri" panose="020F0502020204030204" pitchFamily="34" charset="0"/>
                <a:ea typeface="Calibri" panose="020F0502020204030204" pitchFamily="34" charset="0"/>
                <a:cs typeface="Calibri" panose="020F0502020204030204" pitchFamily="34" charset="0"/>
              </a:rPr>
              <a:t>What is Neurodivergent?</a:t>
            </a:r>
          </a:p>
          <a:p>
            <a:pPr marL="571500" indent="-571500">
              <a:spcBef>
                <a:spcPts val="2400"/>
              </a:spcBef>
              <a:buClr>
                <a:srgbClr val="F28B2D"/>
              </a:buClr>
              <a:buFont typeface="Arial" panose="020B0604020202020204" pitchFamily="34" charset="0"/>
              <a:buChar char="•"/>
            </a:pPr>
            <a:r>
              <a:rPr lang="en-GB" sz="4000" dirty="0">
                <a:latin typeface="Calibri" panose="020F0502020204030204" pitchFamily="34" charset="0"/>
                <a:ea typeface="Calibri" panose="020F0502020204030204" pitchFamily="34" charset="0"/>
                <a:cs typeface="Calibri" panose="020F0502020204030204" pitchFamily="34" charset="0"/>
              </a:rPr>
              <a:t>What is Neurotypical?</a:t>
            </a:r>
            <a:endParaRPr lang="en-GB" sz="4000" dirty="0">
              <a:latin typeface="Arial" panose="020B0604020202020204" pitchFamily="34" charset="0"/>
              <a:cs typeface="Arial" panose="020B0604020202020204" pitchFamily="34" charset="0"/>
            </a:endParaRPr>
          </a:p>
          <a:p>
            <a:endParaRPr lang="en-GB" sz="4400" dirty="0">
              <a:latin typeface="Arial" panose="020B0604020202020204" pitchFamily="34" charset="0"/>
              <a:cs typeface="Arial" panose="020B0604020202020204" pitchFamily="34" charset="0"/>
            </a:endParaRPr>
          </a:p>
        </p:txBody>
      </p:sp>
      <p:pic>
        <p:nvPicPr>
          <p:cNvPr id="14" name="Graphic 1" descr="Two speech bubbles">
            <a:extLst>
              <a:ext uri="{FF2B5EF4-FFF2-40B4-BE49-F238E27FC236}">
                <a16:creationId xmlns:a16="http://schemas.microsoft.com/office/drawing/2014/main" id="{0D1DFE5B-400C-7013-217C-A812E9E6301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15681"/>
            <a:ext cx="2541606" cy="2541606"/>
          </a:xfrm>
          <a:prstGeom prst="rect">
            <a:avLst/>
          </a:prstGeom>
        </p:spPr>
      </p:pic>
      <p:pic>
        <p:nvPicPr>
          <p:cNvPr id="18" name="Picture 17">
            <a:extLst>
              <a:ext uri="{FF2B5EF4-FFF2-40B4-BE49-F238E27FC236}">
                <a16:creationId xmlns:a16="http://schemas.microsoft.com/office/drawing/2014/main" id="{82F0A84F-98EB-0F0D-B9D6-B2916C23FD4A}"/>
              </a:ext>
            </a:extLst>
          </p:cNvPr>
          <p:cNvPicPr>
            <a:picLocks noChangeAspect="1"/>
          </p:cNvPicPr>
          <p:nvPr/>
        </p:nvPicPr>
        <p:blipFill>
          <a:blip r:embed="rId4"/>
          <a:stretch>
            <a:fillRect/>
          </a:stretch>
        </p:blipFill>
        <p:spPr>
          <a:xfrm>
            <a:off x="2310597" y="1055122"/>
            <a:ext cx="2541606" cy="424098"/>
          </a:xfrm>
          <a:prstGeom prst="rect">
            <a:avLst/>
          </a:prstGeom>
        </p:spPr>
      </p:pic>
      <p:pic>
        <p:nvPicPr>
          <p:cNvPr id="22" name="Picture 21">
            <a:extLst>
              <a:ext uri="{FF2B5EF4-FFF2-40B4-BE49-F238E27FC236}">
                <a16:creationId xmlns:a16="http://schemas.microsoft.com/office/drawing/2014/main" id="{0ED45761-B517-955D-FC4E-6D364237C94C}"/>
              </a:ext>
            </a:extLst>
          </p:cNvPr>
          <p:cNvPicPr>
            <a:picLocks noChangeAspect="1"/>
          </p:cNvPicPr>
          <p:nvPr/>
        </p:nvPicPr>
        <p:blipFill>
          <a:blip r:embed="rId5"/>
          <a:stretch>
            <a:fillRect/>
          </a:stretch>
        </p:blipFill>
        <p:spPr>
          <a:xfrm>
            <a:off x="6520875" y="961680"/>
            <a:ext cx="5325218" cy="4934639"/>
          </a:xfrm>
          <a:prstGeom prst="rect">
            <a:avLst/>
          </a:prstGeom>
        </p:spPr>
      </p:pic>
    </p:spTree>
    <p:extLst>
      <p:ext uri="{BB962C8B-B14F-4D97-AF65-F5344CB8AC3E}">
        <p14:creationId xmlns:p14="http://schemas.microsoft.com/office/powerpoint/2010/main" val="2292144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6E3DA-2B49-4AD1-1B3A-1C312A314DD4}"/>
              </a:ext>
            </a:extLst>
          </p:cNvPr>
          <p:cNvSpPr>
            <a:spLocks noGrp="1"/>
          </p:cNvSpPr>
          <p:nvPr>
            <p:ph type="title"/>
          </p:nvPr>
        </p:nvSpPr>
        <p:spPr>
          <a:xfrm>
            <a:off x="411480" y="121664"/>
            <a:ext cx="5999563" cy="686542"/>
          </a:xfrm>
        </p:spPr>
        <p:txBody>
          <a:bodyPr anchor="b">
            <a:normAutofit/>
          </a:bodyPr>
          <a:lstStyle/>
          <a:p>
            <a:r>
              <a:rPr lang="en-US" sz="3400" b="1" dirty="0">
                <a:latin typeface="Calibri"/>
                <a:ea typeface="Calibri"/>
                <a:cs typeface="Calibri"/>
              </a:rPr>
              <a:t>What is neurodivergent?</a:t>
            </a:r>
          </a:p>
        </p:txBody>
      </p:sp>
      <p:sp>
        <p:nvSpPr>
          <p:cNvPr id="3" name="Content Placeholder 2">
            <a:extLst>
              <a:ext uri="{FF2B5EF4-FFF2-40B4-BE49-F238E27FC236}">
                <a16:creationId xmlns:a16="http://schemas.microsoft.com/office/drawing/2014/main" id="{9CBF9466-8704-F12D-FE28-DA1609B5D55D}"/>
              </a:ext>
            </a:extLst>
          </p:cNvPr>
          <p:cNvSpPr>
            <a:spLocks noGrp="1"/>
          </p:cNvSpPr>
          <p:nvPr>
            <p:ph idx="1"/>
          </p:nvPr>
        </p:nvSpPr>
        <p:spPr>
          <a:xfrm>
            <a:off x="193677" y="1150745"/>
            <a:ext cx="7278686" cy="3724148"/>
          </a:xfrm>
        </p:spPr>
        <p:txBody>
          <a:bodyPr vert="horz" lIns="91440" tIns="45720" rIns="91440" bIns="45720" rtlCol="0" anchor="t">
            <a:normAutofit/>
          </a:bodyPr>
          <a:lstStyle/>
          <a:p>
            <a:pPr eaLnBrk="0" fontAlgn="base" hangingPunct="0">
              <a:lnSpc>
                <a:spcPct val="100000"/>
              </a:lnSpc>
              <a:spcBef>
                <a:spcPts val="600"/>
              </a:spcBef>
              <a:spcAft>
                <a:spcPts val="600"/>
              </a:spcAft>
            </a:pPr>
            <a:r>
              <a:rPr kumimoji="0" lang="en-US" altLang="en-US" sz="2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Individuals whose </a:t>
            </a:r>
            <a:r>
              <a:rPr lang="en-GB" sz="2400" dirty="0">
                <a:latin typeface="Calibri" panose="020F0502020204030204" pitchFamily="34" charset="0"/>
                <a:ea typeface="Calibri" panose="020F0502020204030204" pitchFamily="34" charset="0"/>
                <a:cs typeface="Calibri" panose="020F0502020204030204" pitchFamily="34" charset="0"/>
              </a:rPr>
              <a:t>whose mind or functioning</a:t>
            </a:r>
            <a:r>
              <a:rPr kumimoji="0" lang="en-US" altLang="en-US" sz="2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differs from societal norms.</a:t>
            </a:r>
            <a:endParaRPr lang="en-US" altLang="en-US" sz="2400" dirty="0">
              <a:latin typeface="Calibri" panose="020F0502020204030204" pitchFamily="34" charset="0"/>
              <a:ea typeface="Calibri" panose="020F0502020204030204" pitchFamily="34" charset="0"/>
              <a:cs typeface="Calibri" panose="020F0502020204030204" pitchFamily="34" charset="0"/>
            </a:endParaRPr>
          </a:p>
          <a:p>
            <a:pPr eaLnBrk="0" fontAlgn="base" hangingPunct="0">
              <a:lnSpc>
                <a:spcPct val="100000"/>
              </a:lnSpc>
              <a:spcBef>
                <a:spcPts val="600"/>
              </a:spcBef>
              <a:spcAft>
                <a:spcPts val="600"/>
              </a:spcAft>
            </a:pPr>
            <a:r>
              <a:rPr lang="en-US" altLang="en-US" sz="2400" dirty="0">
                <a:latin typeface="Calibri" panose="020F0502020204030204" pitchFamily="34" charset="0"/>
                <a:ea typeface="Calibri" panose="020F0502020204030204" pitchFamily="34" charset="0"/>
                <a:cs typeface="Calibri" panose="020F0502020204030204" pitchFamily="34" charset="0"/>
              </a:rPr>
              <a:t>From birth, acquired or developed over time.</a:t>
            </a:r>
          </a:p>
          <a:p>
            <a:pPr eaLnBrk="0" fontAlgn="base" hangingPunct="0">
              <a:lnSpc>
                <a:spcPct val="100000"/>
              </a:lnSpc>
              <a:spcBef>
                <a:spcPts val="600"/>
              </a:spcBef>
              <a:spcAft>
                <a:spcPts val="600"/>
              </a:spcAft>
            </a:pPr>
            <a:r>
              <a:rPr lang="en-GB" sz="2400" dirty="0">
                <a:latin typeface="Calibri" panose="020F0502020204030204" pitchFamily="34" charset="0"/>
                <a:ea typeface="Calibri" panose="020F0502020204030204" pitchFamily="34" charset="0"/>
                <a:cs typeface="Calibri" panose="020F0502020204030204" pitchFamily="34" charset="0"/>
              </a:rPr>
              <a:t>Difference relates to social understanding, sensory processing, communication and information processing.</a:t>
            </a:r>
            <a:endParaRPr lang="en-US" altLang="en-US" sz="2400" dirty="0">
              <a:latin typeface="Calibri" panose="020F0502020204030204" pitchFamily="34" charset="0"/>
              <a:ea typeface="Calibri" panose="020F0502020204030204" pitchFamily="34" charset="0"/>
              <a:cs typeface="Calibri" panose="020F0502020204030204" pitchFamily="34" charset="0"/>
            </a:endParaRPr>
          </a:p>
          <a:p>
            <a:endParaRPr lang="en-US" sz="1600" dirty="0">
              <a:latin typeface="Calibri"/>
              <a:ea typeface="Microsoft Sans Serif"/>
              <a:cs typeface="Microsoft Sans Serif"/>
            </a:endParaRPr>
          </a:p>
        </p:txBody>
      </p:sp>
      <p:sp>
        <p:nvSpPr>
          <p:cNvPr id="7" name="TextBox 6">
            <a:extLst>
              <a:ext uri="{FF2B5EF4-FFF2-40B4-BE49-F238E27FC236}">
                <a16:creationId xmlns:a16="http://schemas.microsoft.com/office/drawing/2014/main" id="{1B129371-2A8A-C49B-92B7-4FAF18FCE2F8}"/>
              </a:ext>
            </a:extLst>
          </p:cNvPr>
          <p:cNvSpPr txBox="1"/>
          <p:nvPr/>
        </p:nvSpPr>
        <p:spPr>
          <a:xfrm>
            <a:off x="193677" y="4698928"/>
            <a:ext cx="6870006" cy="17235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a:buChar char="•"/>
            </a:pPr>
            <a:r>
              <a:rPr lang="en-US" sz="2400" dirty="0">
                <a:latin typeface="Calibri" panose="020F0502020204030204" pitchFamily="34" charset="0"/>
                <a:ea typeface="Calibri" panose="020F0502020204030204" pitchFamily="34" charset="0"/>
                <a:cs typeface="Calibri" panose="020F0502020204030204" pitchFamily="34" charset="0"/>
              </a:rPr>
              <a:t>Individuals whose functioning falls within the dominant neuro-normative standards and norms.</a:t>
            </a:r>
          </a:p>
          <a:p>
            <a:pPr marL="285750" indent="-285750">
              <a:spcBef>
                <a:spcPts val="600"/>
              </a:spcBef>
              <a:spcAft>
                <a:spcPts val="600"/>
              </a:spcAft>
              <a:buFont typeface="Arial"/>
              <a:buChar char="•"/>
            </a:pPr>
            <a:r>
              <a:rPr lang="en-US" sz="2400" dirty="0">
                <a:latin typeface="Calibri" panose="020F0502020204030204" pitchFamily="34" charset="0"/>
                <a:ea typeface="Calibri" panose="020F0502020204030204" pitchFamily="34" charset="0"/>
                <a:cs typeface="Calibri" panose="020F0502020204030204" pitchFamily="34" charset="0"/>
              </a:rPr>
              <a:t>The opposite of neurodivergent. Not negative but neutral.</a:t>
            </a:r>
          </a:p>
        </p:txBody>
      </p:sp>
      <p:pic>
        <p:nvPicPr>
          <p:cNvPr id="11" name="Picture 10">
            <a:extLst>
              <a:ext uri="{FF2B5EF4-FFF2-40B4-BE49-F238E27FC236}">
                <a16:creationId xmlns:a16="http://schemas.microsoft.com/office/drawing/2014/main" id="{17A3B3ED-D620-BA92-73E8-62C35A0FFA63}"/>
              </a:ext>
            </a:extLst>
          </p:cNvPr>
          <p:cNvPicPr>
            <a:picLocks noChangeAspect="1"/>
          </p:cNvPicPr>
          <p:nvPr/>
        </p:nvPicPr>
        <p:blipFill>
          <a:blip r:embed="rId3"/>
          <a:stretch>
            <a:fillRect/>
          </a:stretch>
        </p:blipFill>
        <p:spPr>
          <a:xfrm>
            <a:off x="411480" y="744206"/>
            <a:ext cx="5865996" cy="424098"/>
          </a:xfrm>
          <a:prstGeom prst="rect">
            <a:avLst/>
          </a:prstGeom>
        </p:spPr>
      </p:pic>
      <p:pic>
        <p:nvPicPr>
          <p:cNvPr id="12" name="Picture 11">
            <a:extLst>
              <a:ext uri="{FF2B5EF4-FFF2-40B4-BE49-F238E27FC236}">
                <a16:creationId xmlns:a16="http://schemas.microsoft.com/office/drawing/2014/main" id="{FB59A491-5E6E-5FAE-AB4B-851B51639BEF}"/>
              </a:ext>
            </a:extLst>
          </p:cNvPr>
          <p:cNvPicPr>
            <a:picLocks noChangeAspect="1"/>
          </p:cNvPicPr>
          <p:nvPr/>
        </p:nvPicPr>
        <p:blipFill>
          <a:blip r:embed="rId3"/>
          <a:stretch>
            <a:fillRect/>
          </a:stretch>
        </p:blipFill>
        <p:spPr>
          <a:xfrm>
            <a:off x="411480" y="4240375"/>
            <a:ext cx="5865996" cy="424098"/>
          </a:xfrm>
          <a:prstGeom prst="rect">
            <a:avLst/>
          </a:prstGeom>
        </p:spPr>
      </p:pic>
      <p:pic>
        <p:nvPicPr>
          <p:cNvPr id="14" name="Picture 13">
            <a:extLst>
              <a:ext uri="{FF2B5EF4-FFF2-40B4-BE49-F238E27FC236}">
                <a16:creationId xmlns:a16="http://schemas.microsoft.com/office/drawing/2014/main" id="{A1416864-9910-163D-54D2-655BC1E659FC}"/>
              </a:ext>
            </a:extLst>
          </p:cNvPr>
          <p:cNvPicPr>
            <a:picLocks noChangeAspect="1"/>
          </p:cNvPicPr>
          <p:nvPr/>
        </p:nvPicPr>
        <p:blipFill>
          <a:blip r:embed="rId4"/>
          <a:stretch>
            <a:fillRect/>
          </a:stretch>
        </p:blipFill>
        <p:spPr>
          <a:xfrm>
            <a:off x="7122511" y="1981742"/>
            <a:ext cx="4658009" cy="4316367"/>
          </a:xfrm>
          <a:prstGeom prst="rect">
            <a:avLst/>
          </a:prstGeom>
        </p:spPr>
      </p:pic>
      <p:sp>
        <p:nvSpPr>
          <p:cNvPr id="16" name="TextBox 15">
            <a:extLst>
              <a:ext uri="{FF2B5EF4-FFF2-40B4-BE49-F238E27FC236}">
                <a16:creationId xmlns:a16="http://schemas.microsoft.com/office/drawing/2014/main" id="{A26C6391-2C62-B073-A637-F3770AE3F9D1}"/>
              </a:ext>
            </a:extLst>
          </p:cNvPr>
          <p:cNvSpPr txBox="1"/>
          <p:nvPr/>
        </p:nvSpPr>
        <p:spPr>
          <a:xfrm>
            <a:off x="7272338" y="464935"/>
            <a:ext cx="4071938" cy="1200329"/>
          </a:xfrm>
          <a:prstGeom prst="rect">
            <a:avLst/>
          </a:prstGeom>
          <a:noFill/>
        </p:spPr>
        <p:txBody>
          <a:bodyPr wrap="square" rtlCol="0">
            <a:spAutoFit/>
          </a:bodyPr>
          <a:lstStyle/>
          <a:p>
            <a:pPr algn="ctr" eaLnBrk="0" fontAlgn="base" hangingPunct="0">
              <a:lnSpc>
                <a:spcPct val="100000"/>
              </a:lnSpc>
              <a:spcBef>
                <a:spcPts val="600"/>
              </a:spcBef>
              <a:spcAft>
                <a:spcPts val="600"/>
              </a:spcAft>
            </a:pPr>
            <a:r>
              <a:rPr lang="en-US" altLang="en-US" sz="2400" b="1" dirty="0">
                <a:solidFill>
                  <a:srgbClr val="4C8590"/>
                </a:solidFill>
                <a:latin typeface="Calibri" panose="020F0502020204030204" pitchFamily="34" charset="0"/>
                <a:ea typeface="Calibri" panose="020F0502020204030204" pitchFamily="34" charset="0"/>
                <a:cs typeface="Calibri" panose="020F0502020204030204" pitchFamily="34" charset="0"/>
              </a:rPr>
              <a:t>Around 1 in 7 people in the UK (more than 15%) are neurodivergent</a:t>
            </a:r>
          </a:p>
        </p:txBody>
      </p:sp>
      <p:sp>
        <p:nvSpPr>
          <p:cNvPr id="4" name="TextBox 3">
            <a:extLst>
              <a:ext uri="{FF2B5EF4-FFF2-40B4-BE49-F238E27FC236}">
                <a16:creationId xmlns:a16="http://schemas.microsoft.com/office/drawing/2014/main" id="{2980779C-46B0-2533-CBBF-CACA3111F207}"/>
              </a:ext>
            </a:extLst>
          </p:cNvPr>
          <p:cNvSpPr txBox="1"/>
          <p:nvPr/>
        </p:nvSpPr>
        <p:spPr>
          <a:xfrm>
            <a:off x="411480" y="3764460"/>
            <a:ext cx="5306568"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b="1" dirty="0">
                <a:latin typeface="Calibri"/>
                <a:ea typeface="Calibri"/>
                <a:cs typeface="Calibri"/>
              </a:rPr>
              <a:t> What is neurotypical?</a:t>
            </a:r>
            <a:endParaRPr lang="en-US" dirty="0">
              <a:latin typeface="Calibri"/>
              <a:ea typeface="Calibri"/>
              <a:cs typeface="Calibri"/>
            </a:endParaRPr>
          </a:p>
        </p:txBody>
      </p:sp>
    </p:spTree>
    <p:extLst>
      <p:ext uri="{BB962C8B-B14F-4D97-AF65-F5344CB8AC3E}">
        <p14:creationId xmlns:p14="http://schemas.microsoft.com/office/powerpoint/2010/main" val="391621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E504436-28DE-0C56-5835-D410A96ED59F}"/>
              </a:ext>
            </a:extLst>
          </p:cNvPr>
          <p:cNvSpPr txBox="1"/>
          <p:nvPr/>
        </p:nvSpPr>
        <p:spPr>
          <a:xfrm>
            <a:off x="477981" y="4872922"/>
            <a:ext cx="3933306" cy="1208141"/>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nSpc>
                <a:spcPct val="110000"/>
              </a:lnSpc>
              <a:spcBef>
                <a:spcPts val="1000"/>
              </a:spcBef>
            </a:pPr>
            <a:r>
              <a:rPr lang="en-US" sz="2000"/>
              <a:t> </a:t>
            </a:r>
          </a:p>
        </p:txBody>
      </p:sp>
      <p:sp>
        <p:nvSpPr>
          <p:cNvPr id="2" name="TextBox 1">
            <a:extLst>
              <a:ext uri="{FF2B5EF4-FFF2-40B4-BE49-F238E27FC236}">
                <a16:creationId xmlns:a16="http://schemas.microsoft.com/office/drawing/2014/main" id="{34F40AA5-4D19-D016-C026-E48500791203}"/>
              </a:ext>
            </a:extLst>
          </p:cNvPr>
          <p:cNvSpPr txBox="1"/>
          <p:nvPr/>
        </p:nvSpPr>
        <p:spPr>
          <a:xfrm>
            <a:off x="193618" y="1656576"/>
            <a:ext cx="5759155" cy="43396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solidFill>
                  <a:srgbClr val="4C8590"/>
                </a:solidFill>
                <a:latin typeface="Calibri"/>
                <a:ea typeface="Calibri"/>
                <a:cs typeface="Calibri"/>
              </a:rPr>
              <a:t>The Neurodiversity Movement</a:t>
            </a:r>
            <a:r>
              <a:rPr lang="en-GB" sz="2400" dirty="0">
                <a:latin typeface="Calibri"/>
                <a:ea typeface="Calibri"/>
                <a:cs typeface="Calibri"/>
              </a:rPr>
              <a:t>: conditions should not be thought of as dysfunctional disorders or disabilities, instead individuals should be </a:t>
            </a:r>
            <a:r>
              <a:rPr lang="en-GB" sz="2400" b="1" dirty="0">
                <a:latin typeface="Calibri"/>
                <a:ea typeface="Calibri"/>
                <a:cs typeface="Calibri"/>
              </a:rPr>
              <a:t>accepted </a:t>
            </a:r>
            <a:r>
              <a:rPr lang="en-GB" sz="2400" dirty="0">
                <a:latin typeface="Calibri"/>
                <a:ea typeface="Calibri"/>
                <a:cs typeface="Calibri"/>
              </a:rPr>
              <a:t>and their </a:t>
            </a:r>
            <a:r>
              <a:rPr lang="en-GB" sz="2400" b="1" dirty="0">
                <a:latin typeface="Calibri"/>
                <a:ea typeface="Calibri"/>
                <a:cs typeface="Calibri"/>
              </a:rPr>
              <a:t>strengths celebrated.</a:t>
            </a:r>
          </a:p>
          <a:p>
            <a:endParaRPr lang="en-GB" sz="2400" dirty="0">
              <a:latin typeface="Calibri"/>
              <a:ea typeface="Calibri"/>
              <a:cs typeface="Calibri"/>
            </a:endParaRPr>
          </a:p>
          <a:p>
            <a:r>
              <a:rPr lang="en-GB" sz="2400" dirty="0">
                <a:latin typeface="Calibri"/>
                <a:ea typeface="Calibri"/>
                <a:cs typeface="Calibri"/>
              </a:rPr>
              <a:t>However, the impact of living with a neurodiverse presentation can affect an individual’s psychological wellbeing. </a:t>
            </a:r>
          </a:p>
          <a:p>
            <a:endParaRPr lang="en-GB" sz="2000" dirty="0">
              <a:latin typeface="Calibri"/>
              <a:ea typeface="Calibri"/>
              <a:cs typeface="Calibri"/>
            </a:endParaRPr>
          </a:p>
          <a:p>
            <a:endParaRPr lang="en-GB" sz="2000" dirty="0">
              <a:latin typeface="Calibri"/>
              <a:ea typeface="Calibri"/>
              <a:cs typeface="Calibri"/>
            </a:endParaRPr>
          </a:p>
          <a:p>
            <a:endParaRPr lang="en-GB" sz="2000" dirty="0"/>
          </a:p>
        </p:txBody>
      </p:sp>
      <p:sp>
        <p:nvSpPr>
          <p:cNvPr id="3" name="TextBox 2">
            <a:extLst>
              <a:ext uri="{FF2B5EF4-FFF2-40B4-BE49-F238E27FC236}">
                <a16:creationId xmlns:a16="http://schemas.microsoft.com/office/drawing/2014/main" id="{3036D2A5-0730-6E41-53E9-797481240ED7}"/>
              </a:ext>
            </a:extLst>
          </p:cNvPr>
          <p:cNvSpPr txBox="1"/>
          <p:nvPr/>
        </p:nvSpPr>
        <p:spPr>
          <a:xfrm>
            <a:off x="193618" y="193769"/>
            <a:ext cx="5930021" cy="1200329"/>
          </a:xfrm>
          <a:prstGeom prst="rect">
            <a:avLst/>
          </a:prstGeom>
          <a:noFill/>
        </p:spPr>
        <p:txBody>
          <a:bodyPr wrap="square" rtlCol="0">
            <a:spAutoFit/>
          </a:bodyPr>
          <a:lstStyle/>
          <a:p>
            <a:pPr algn="ctr"/>
            <a:r>
              <a:rPr lang="en-GB" sz="3600" b="1" dirty="0">
                <a:latin typeface="Calibri" panose="020F0502020204030204" pitchFamily="34" charset="0"/>
                <a:ea typeface="Calibri" panose="020F0502020204030204" pitchFamily="34" charset="0"/>
                <a:cs typeface="Calibri" panose="020F0502020204030204" pitchFamily="34" charset="0"/>
              </a:rPr>
              <a:t>Many neurotypes fall under the neurodivergent umbrella</a:t>
            </a:r>
            <a:endParaRPr lang="en-US" sz="3600" dirty="0">
              <a:latin typeface="Calibri" panose="020F050202020403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A4405392-D81B-C914-62D9-549BDD17BED0}"/>
              </a:ext>
            </a:extLst>
          </p:cNvPr>
          <p:cNvSpPr txBox="1"/>
          <p:nvPr/>
        </p:nvSpPr>
        <p:spPr>
          <a:xfrm>
            <a:off x="1979913" y="5255266"/>
            <a:ext cx="3933306" cy="1354217"/>
          </a:xfrm>
          <a:prstGeom prst="rect">
            <a:avLst/>
          </a:prstGeom>
          <a:noFill/>
        </p:spPr>
        <p:txBody>
          <a:bodyPr wrap="square" rtlCol="0">
            <a:spAutoFit/>
          </a:bodyPr>
          <a:lstStyle/>
          <a:p>
            <a:r>
              <a:rPr lang="en-GB" sz="3200" b="1" dirty="0">
                <a:solidFill>
                  <a:srgbClr val="4C8590"/>
                </a:solidFill>
                <a:latin typeface="Calibri"/>
                <a:ea typeface="Calibri"/>
                <a:cs typeface="Calibri"/>
              </a:rPr>
              <a:t>Can you think of any examples of this?</a:t>
            </a:r>
          </a:p>
          <a:p>
            <a:endParaRPr lang="en-GB" dirty="0"/>
          </a:p>
        </p:txBody>
      </p:sp>
      <p:pic>
        <p:nvPicPr>
          <p:cNvPr id="9" name="Picture 8">
            <a:extLst>
              <a:ext uri="{FF2B5EF4-FFF2-40B4-BE49-F238E27FC236}">
                <a16:creationId xmlns:a16="http://schemas.microsoft.com/office/drawing/2014/main" id="{25F814B2-25FE-9A5D-B345-613222BB1721}"/>
              </a:ext>
            </a:extLst>
          </p:cNvPr>
          <p:cNvPicPr>
            <a:picLocks noChangeAspect="1"/>
          </p:cNvPicPr>
          <p:nvPr/>
        </p:nvPicPr>
        <p:blipFill>
          <a:blip r:embed="rId3"/>
          <a:stretch>
            <a:fillRect/>
          </a:stretch>
        </p:blipFill>
        <p:spPr>
          <a:xfrm>
            <a:off x="257643" y="1297206"/>
            <a:ext cx="5865996" cy="424098"/>
          </a:xfrm>
          <a:prstGeom prst="rect">
            <a:avLst/>
          </a:prstGeom>
        </p:spPr>
      </p:pic>
      <p:pic>
        <p:nvPicPr>
          <p:cNvPr id="8" name="Picture 7">
            <a:extLst>
              <a:ext uri="{FF2B5EF4-FFF2-40B4-BE49-F238E27FC236}">
                <a16:creationId xmlns:a16="http://schemas.microsoft.com/office/drawing/2014/main" id="{FF42C0D0-D931-D25D-336B-0130FCCE6296}"/>
              </a:ext>
            </a:extLst>
          </p:cNvPr>
          <p:cNvPicPr>
            <a:picLocks noChangeAspect="1"/>
          </p:cNvPicPr>
          <p:nvPr/>
        </p:nvPicPr>
        <p:blipFill>
          <a:blip r:embed="rId4"/>
          <a:stretch>
            <a:fillRect/>
          </a:stretch>
        </p:blipFill>
        <p:spPr>
          <a:xfrm>
            <a:off x="6016798" y="99829"/>
            <a:ext cx="6068272" cy="6554115"/>
          </a:xfrm>
          <a:prstGeom prst="rect">
            <a:avLst/>
          </a:prstGeom>
        </p:spPr>
      </p:pic>
      <p:pic>
        <p:nvPicPr>
          <p:cNvPr id="10" name="Graphic 1" descr="Two speech bubbles">
            <a:extLst>
              <a:ext uri="{FF2B5EF4-FFF2-40B4-BE49-F238E27FC236}">
                <a16:creationId xmlns:a16="http://schemas.microsoft.com/office/drawing/2014/main" id="{20F182A7-2926-0A9B-8783-CD819126AF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481" y="4872922"/>
            <a:ext cx="2132577" cy="2132577"/>
          </a:xfrm>
          <a:prstGeom prst="rect">
            <a:avLst/>
          </a:prstGeom>
        </p:spPr>
      </p:pic>
    </p:spTree>
    <p:extLst>
      <p:ext uri="{BB962C8B-B14F-4D97-AF65-F5344CB8AC3E}">
        <p14:creationId xmlns:p14="http://schemas.microsoft.com/office/powerpoint/2010/main" val="5080740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811AD-F4BC-5850-AEA6-393606E839A7}"/>
              </a:ext>
            </a:extLst>
          </p:cNvPr>
          <p:cNvSpPr>
            <a:spLocks noGrp="1"/>
          </p:cNvSpPr>
          <p:nvPr>
            <p:ph type="title"/>
          </p:nvPr>
        </p:nvSpPr>
        <p:spPr>
          <a:xfrm>
            <a:off x="441614" y="651651"/>
            <a:ext cx="5483352" cy="1132258"/>
          </a:xfrm>
        </p:spPr>
        <p:txBody>
          <a:bodyPr>
            <a:normAutofit fontScale="90000"/>
          </a:bodyPr>
          <a:lstStyle/>
          <a:p>
            <a:r>
              <a:rPr lang="en-GB" dirty="0">
                <a:latin typeface="Calibri"/>
                <a:ea typeface="Calibri"/>
                <a:cs typeface="Calibri"/>
              </a:rPr>
              <a:t>Challenges may include:</a:t>
            </a:r>
            <a:br>
              <a:rPr lang="en-GB" dirty="0">
                <a:latin typeface="Calibri"/>
                <a:ea typeface="Calibri"/>
                <a:cs typeface="Calibri"/>
              </a:rPr>
            </a:br>
            <a:endParaRPr lang="en-GB" dirty="0"/>
          </a:p>
        </p:txBody>
      </p:sp>
      <p:sp>
        <p:nvSpPr>
          <p:cNvPr id="3" name="Content Placeholder 2">
            <a:extLst>
              <a:ext uri="{FF2B5EF4-FFF2-40B4-BE49-F238E27FC236}">
                <a16:creationId xmlns:a16="http://schemas.microsoft.com/office/drawing/2014/main" id="{2D73B972-54AA-A22A-C8B1-1517745E4683}"/>
              </a:ext>
            </a:extLst>
          </p:cNvPr>
          <p:cNvSpPr>
            <a:spLocks noGrp="1"/>
          </p:cNvSpPr>
          <p:nvPr>
            <p:ph idx="1"/>
          </p:nvPr>
        </p:nvSpPr>
        <p:spPr>
          <a:xfrm>
            <a:off x="441614" y="2120539"/>
            <a:ext cx="4922521" cy="2612628"/>
          </a:xfrm>
        </p:spPr>
        <p:txBody>
          <a:bodyPr>
            <a:normAutofit/>
          </a:bodyPr>
          <a:lstStyle/>
          <a:p>
            <a:pPr marL="171450" indent="-171450">
              <a:buFont typeface="Arial"/>
              <a:buChar char="•"/>
            </a:pPr>
            <a:r>
              <a:rPr lang="en-GB" dirty="0">
                <a:latin typeface="Calibri"/>
                <a:ea typeface="Calibri"/>
                <a:cs typeface="Calibri"/>
              </a:rPr>
              <a:t>Negative attitudes, stigma and discrimination.</a:t>
            </a:r>
          </a:p>
          <a:p>
            <a:pPr marL="171450" indent="-171450">
              <a:buFont typeface="Arial"/>
              <a:buChar char="•"/>
            </a:pPr>
            <a:r>
              <a:rPr lang="en-GB" dirty="0">
                <a:latin typeface="Calibri"/>
                <a:ea typeface="Calibri"/>
                <a:cs typeface="Calibri"/>
              </a:rPr>
              <a:t>Difficulties living in a “neurotypical” world.</a:t>
            </a:r>
          </a:p>
          <a:p>
            <a:pPr marL="171450" indent="-171450">
              <a:buFont typeface="Arial"/>
              <a:buChar char="•"/>
            </a:pPr>
            <a:r>
              <a:rPr lang="en-GB" dirty="0">
                <a:latin typeface="Calibri"/>
                <a:ea typeface="Calibri"/>
                <a:cs typeface="Calibri"/>
              </a:rPr>
              <a:t>Misdiagnosis.</a:t>
            </a:r>
          </a:p>
          <a:p>
            <a:endParaRPr lang="en-GB" dirty="0"/>
          </a:p>
        </p:txBody>
      </p:sp>
      <p:sp>
        <p:nvSpPr>
          <p:cNvPr id="6" name="Slide Number Placeholder 5">
            <a:extLst>
              <a:ext uri="{FF2B5EF4-FFF2-40B4-BE49-F238E27FC236}">
                <a16:creationId xmlns:a16="http://schemas.microsoft.com/office/drawing/2014/main" id="{7170441B-02A8-E615-9899-DCE089F9105E}"/>
              </a:ext>
            </a:extLst>
          </p:cNvPr>
          <p:cNvSpPr>
            <a:spLocks noGrp="1"/>
          </p:cNvSpPr>
          <p:nvPr>
            <p:ph type="sldNum" sz="quarter" idx="12"/>
          </p:nvPr>
        </p:nvSpPr>
        <p:spPr/>
        <p:txBody>
          <a:bodyPr/>
          <a:lstStyle/>
          <a:p>
            <a:fld id="{CC057153-B650-4DEB-B370-79DDCFDCE934}" type="slidenum">
              <a:rPr lang="en-US" smtClean="0"/>
              <a:t>13</a:t>
            </a:fld>
            <a:endParaRPr lang="en-US"/>
          </a:p>
        </p:txBody>
      </p:sp>
      <p:pic>
        <p:nvPicPr>
          <p:cNvPr id="12" name="Picture 11">
            <a:extLst>
              <a:ext uri="{FF2B5EF4-FFF2-40B4-BE49-F238E27FC236}">
                <a16:creationId xmlns:a16="http://schemas.microsoft.com/office/drawing/2014/main" id="{A80594CC-8A32-99DA-00AE-33CD0A6F1E6E}"/>
              </a:ext>
            </a:extLst>
          </p:cNvPr>
          <p:cNvPicPr>
            <a:picLocks noChangeAspect="1"/>
          </p:cNvPicPr>
          <p:nvPr/>
        </p:nvPicPr>
        <p:blipFill>
          <a:blip r:embed="rId3"/>
          <a:stretch>
            <a:fillRect/>
          </a:stretch>
        </p:blipFill>
        <p:spPr>
          <a:xfrm>
            <a:off x="5548105" y="0"/>
            <a:ext cx="6656832" cy="6853707"/>
          </a:xfrm>
          <a:prstGeom prst="rect">
            <a:avLst/>
          </a:prstGeom>
        </p:spPr>
      </p:pic>
      <p:sp>
        <p:nvSpPr>
          <p:cNvPr id="13" name="TextBox 12">
            <a:extLst>
              <a:ext uri="{FF2B5EF4-FFF2-40B4-BE49-F238E27FC236}">
                <a16:creationId xmlns:a16="http://schemas.microsoft.com/office/drawing/2014/main" id="{732F0012-EDF1-B617-33BF-7687F69196A0}"/>
              </a:ext>
            </a:extLst>
          </p:cNvPr>
          <p:cNvSpPr txBox="1"/>
          <p:nvPr/>
        </p:nvSpPr>
        <p:spPr>
          <a:xfrm>
            <a:off x="441614" y="4495444"/>
            <a:ext cx="6057123" cy="954107"/>
          </a:xfrm>
          <a:prstGeom prst="rect">
            <a:avLst/>
          </a:prstGeom>
          <a:noFill/>
        </p:spPr>
        <p:txBody>
          <a:bodyPr wrap="square" rtlCol="0">
            <a:spAutoFit/>
          </a:bodyPr>
          <a:lstStyle/>
          <a:p>
            <a:pPr marL="171450" indent="-171450">
              <a:buFont typeface="Arial"/>
              <a:buChar char="•"/>
            </a:pPr>
            <a:r>
              <a:rPr lang="en-GB" sz="2800" dirty="0">
                <a:latin typeface="Calibri"/>
                <a:ea typeface="Calibri"/>
                <a:cs typeface="Calibri"/>
              </a:rPr>
              <a:t>Barriers to support - long waiting lists and limited local support services.</a:t>
            </a:r>
            <a:endParaRPr lang="en-GB" sz="2800" dirty="0"/>
          </a:p>
        </p:txBody>
      </p:sp>
      <p:pic>
        <p:nvPicPr>
          <p:cNvPr id="14" name="Picture 13">
            <a:extLst>
              <a:ext uri="{FF2B5EF4-FFF2-40B4-BE49-F238E27FC236}">
                <a16:creationId xmlns:a16="http://schemas.microsoft.com/office/drawing/2014/main" id="{B050C859-3DAC-9572-2B8D-C498AF53548B}"/>
              </a:ext>
            </a:extLst>
          </p:cNvPr>
          <p:cNvPicPr>
            <a:picLocks noChangeAspect="1"/>
          </p:cNvPicPr>
          <p:nvPr/>
        </p:nvPicPr>
        <p:blipFill>
          <a:blip r:embed="rId4"/>
          <a:stretch>
            <a:fillRect/>
          </a:stretch>
        </p:blipFill>
        <p:spPr>
          <a:xfrm>
            <a:off x="314515" y="1457110"/>
            <a:ext cx="5290462" cy="424098"/>
          </a:xfrm>
          <a:prstGeom prst="rect">
            <a:avLst/>
          </a:prstGeom>
        </p:spPr>
      </p:pic>
    </p:spTree>
    <p:extLst>
      <p:ext uri="{BB962C8B-B14F-4D97-AF65-F5344CB8AC3E}">
        <p14:creationId xmlns:p14="http://schemas.microsoft.com/office/powerpoint/2010/main" val="257060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80A68BB-26C2-069B-9BAD-BC1F0A8924D1}"/>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AA0531B3-A261-9369-87BD-5B5784C9385A}"/>
              </a:ext>
            </a:extLst>
          </p:cNvPr>
          <p:cNvSpPr>
            <a:spLocks noGrp="1"/>
          </p:cNvSpPr>
          <p:nvPr>
            <p:ph type="sldNum" sz="quarter" idx="12"/>
          </p:nvPr>
        </p:nvSpPr>
        <p:spPr/>
        <p:txBody>
          <a:bodyPr/>
          <a:lstStyle/>
          <a:p>
            <a:fld id="{CC057153-B650-4DEB-B370-79DDCFDCE934}" type="slidenum">
              <a:rPr lang="en-US" smtClean="0"/>
              <a:t>14</a:t>
            </a:fld>
            <a:endParaRPr lang="en-US"/>
          </a:p>
        </p:txBody>
      </p:sp>
      <p:sp>
        <p:nvSpPr>
          <p:cNvPr id="7" name="Title 1">
            <a:extLst>
              <a:ext uri="{FF2B5EF4-FFF2-40B4-BE49-F238E27FC236}">
                <a16:creationId xmlns:a16="http://schemas.microsoft.com/office/drawing/2014/main" id="{B26160DB-ED3F-23DD-F40C-C3255F1E5BD8}"/>
              </a:ext>
            </a:extLst>
          </p:cNvPr>
          <p:cNvSpPr>
            <a:spLocks noGrp="1"/>
          </p:cNvSpPr>
          <p:nvPr>
            <p:ph idx="1"/>
          </p:nvPr>
        </p:nvSpPr>
        <p:spPr>
          <a:xfrm>
            <a:off x="838200" y="2340411"/>
            <a:ext cx="10515600" cy="1325563"/>
          </a:xfrm>
        </p:spPr>
        <p:txBody>
          <a:bodyPr anchor="b">
            <a:noAutofit/>
          </a:bodyPr>
          <a:lstStyle/>
          <a:p>
            <a:pPr marL="0" indent="0" algn="ctr">
              <a:buNone/>
            </a:pPr>
            <a:r>
              <a:rPr lang="en-US" sz="4000" dirty="0">
                <a:latin typeface="Calibri"/>
                <a:ea typeface="Calibri"/>
                <a:cs typeface="Calibri"/>
              </a:rPr>
              <a:t>Why</a:t>
            </a:r>
            <a:r>
              <a:rPr lang="en-US" sz="4000" b="1" dirty="0">
                <a:latin typeface="Calibri"/>
                <a:ea typeface="Calibri"/>
                <a:cs typeface="Calibri"/>
              </a:rPr>
              <a:t> </a:t>
            </a:r>
            <a:r>
              <a:rPr lang="en-US" sz="4000" dirty="0">
                <a:latin typeface="Calibri"/>
                <a:ea typeface="Calibri"/>
                <a:cs typeface="Calibri"/>
              </a:rPr>
              <a:t>does neurodivergence matter in effective gambling harm support?</a:t>
            </a:r>
            <a:endParaRPr lang="en-US" sz="4000" b="1" dirty="0">
              <a:latin typeface="Calibri"/>
              <a:ea typeface="Calibri"/>
              <a:cs typeface="Calibri"/>
            </a:endParaRPr>
          </a:p>
        </p:txBody>
      </p:sp>
      <p:sp>
        <p:nvSpPr>
          <p:cNvPr id="10" name="TextBox 9">
            <a:extLst>
              <a:ext uri="{FF2B5EF4-FFF2-40B4-BE49-F238E27FC236}">
                <a16:creationId xmlns:a16="http://schemas.microsoft.com/office/drawing/2014/main" id="{97419F07-62BB-7097-731E-A5BC8A0DED66}"/>
              </a:ext>
            </a:extLst>
          </p:cNvPr>
          <p:cNvSpPr txBox="1"/>
          <p:nvPr/>
        </p:nvSpPr>
        <p:spPr>
          <a:xfrm>
            <a:off x="3149252" y="853748"/>
            <a:ext cx="3235890" cy="769441"/>
          </a:xfrm>
          <a:prstGeom prst="rect">
            <a:avLst/>
          </a:prstGeom>
          <a:noFill/>
        </p:spPr>
        <p:txBody>
          <a:bodyPr wrap="square">
            <a:spAutoFit/>
          </a:bodyPr>
          <a:lstStyle/>
          <a:p>
            <a:r>
              <a:rPr lang="en-GB" sz="4400" b="1" dirty="0">
                <a:solidFill>
                  <a:srgbClr val="4C8590"/>
                </a:solidFill>
                <a:latin typeface="Calibri" panose="020F0502020204030204" pitchFamily="34" charset="0"/>
                <a:ea typeface="Calibri" panose="020F0502020204030204" pitchFamily="34" charset="0"/>
                <a:cs typeface="Calibri" panose="020F0502020204030204" pitchFamily="34" charset="0"/>
              </a:rPr>
              <a:t>Discussion</a:t>
            </a:r>
            <a:endParaRPr lang="en-GB" sz="1800" b="1" dirty="0">
              <a:solidFill>
                <a:srgbClr val="4C8590"/>
              </a:solidFill>
              <a:latin typeface="Calibri" panose="020F0502020204030204" pitchFamily="34" charset="0"/>
              <a:ea typeface="Calibri" panose="020F0502020204030204" pitchFamily="34" charset="0"/>
              <a:cs typeface="Calibri" panose="020F0502020204030204" pitchFamily="34" charset="0"/>
            </a:endParaRPr>
          </a:p>
        </p:txBody>
      </p:sp>
      <p:pic>
        <p:nvPicPr>
          <p:cNvPr id="11" name="Graphic 1" descr="Two speech bubbles">
            <a:extLst>
              <a:ext uri="{FF2B5EF4-FFF2-40B4-BE49-F238E27FC236}">
                <a16:creationId xmlns:a16="http://schemas.microsoft.com/office/drawing/2014/main" id="{A571E3F9-E75C-EF8D-60CC-21A884006B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8200" y="136525"/>
            <a:ext cx="2541606" cy="2541606"/>
          </a:xfrm>
          <a:prstGeom prst="rect">
            <a:avLst/>
          </a:prstGeom>
        </p:spPr>
      </p:pic>
      <p:pic>
        <p:nvPicPr>
          <p:cNvPr id="12" name="Picture 11">
            <a:extLst>
              <a:ext uri="{FF2B5EF4-FFF2-40B4-BE49-F238E27FC236}">
                <a16:creationId xmlns:a16="http://schemas.microsoft.com/office/drawing/2014/main" id="{C583611E-124D-CD18-62C7-92112DEAB4E6}"/>
              </a:ext>
            </a:extLst>
          </p:cNvPr>
          <p:cNvPicPr>
            <a:picLocks noChangeAspect="1"/>
          </p:cNvPicPr>
          <p:nvPr/>
        </p:nvPicPr>
        <p:blipFill>
          <a:blip r:embed="rId4"/>
          <a:stretch>
            <a:fillRect/>
          </a:stretch>
        </p:blipFill>
        <p:spPr>
          <a:xfrm>
            <a:off x="8018630" y="3665974"/>
            <a:ext cx="3792370" cy="2972111"/>
          </a:xfrm>
          <a:prstGeom prst="rect">
            <a:avLst/>
          </a:prstGeom>
        </p:spPr>
      </p:pic>
      <p:pic>
        <p:nvPicPr>
          <p:cNvPr id="13" name="Picture 12">
            <a:extLst>
              <a:ext uri="{FF2B5EF4-FFF2-40B4-BE49-F238E27FC236}">
                <a16:creationId xmlns:a16="http://schemas.microsoft.com/office/drawing/2014/main" id="{06732099-3AA9-53A9-41A4-13F3626DE5A2}"/>
              </a:ext>
            </a:extLst>
          </p:cNvPr>
          <p:cNvPicPr>
            <a:picLocks noChangeAspect="1"/>
          </p:cNvPicPr>
          <p:nvPr/>
        </p:nvPicPr>
        <p:blipFill>
          <a:blip r:embed="rId5"/>
          <a:stretch>
            <a:fillRect/>
          </a:stretch>
        </p:blipFill>
        <p:spPr>
          <a:xfrm>
            <a:off x="3149252" y="1623189"/>
            <a:ext cx="2541606" cy="424098"/>
          </a:xfrm>
          <a:prstGeom prst="rect">
            <a:avLst/>
          </a:prstGeom>
        </p:spPr>
      </p:pic>
    </p:spTree>
    <p:extLst>
      <p:ext uri="{BB962C8B-B14F-4D97-AF65-F5344CB8AC3E}">
        <p14:creationId xmlns:p14="http://schemas.microsoft.com/office/powerpoint/2010/main" val="3320882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492F5-64F1-89D0-F5BA-B68CCEF84436}"/>
              </a:ext>
            </a:extLst>
          </p:cNvPr>
          <p:cNvSpPr>
            <a:spLocks noGrp="1"/>
          </p:cNvSpPr>
          <p:nvPr>
            <p:ph type="title"/>
          </p:nvPr>
        </p:nvSpPr>
        <p:spPr>
          <a:xfrm>
            <a:off x="231528" y="132106"/>
            <a:ext cx="11728944" cy="1231392"/>
          </a:xfrm>
        </p:spPr>
        <p:txBody>
          <a:bodyPr anchor="b">
            <a:noAutofit/>
          </a:bodyPr>
          <a:lstStyle/>
          <a:p>
            <a:pPr algn="ctr"/>
            <a:r>
              <a:rPr lang="en-GB" noProof="0" dirty="0">
                <a:latin typeface="Calibri"/>
                <a:ea typeface="Calibri"/>
                <a:cs typeface="Calibri"/>
              </a:rPr>
              <a:t>Why</a:t>
            </a:r>
            <a:r>
              <a:rPr lang="en-GB" b="1" noProof="0" dirty="0">
                <a:latin typeface="Calibri"/>
                <a:ea typeface="Calibri"/>
                <a:cs typeface="Calibri"/>
              </a:rPr>
              <a:t> </a:t>
            </a:r>
            <a:r>
              <a:rPr lang="en-GB" noProof="0" dirty="0">
                <a:latin typeface="Calibri"/>
                <a:ea typeface="Calibri"/>
                <a:cs typeface="Calibri"/>
              </a:rPr>
              <a:t>does neurodivergence matter in effective gambling harm support?</a:t>
            </a:r>
            <a:endParaRPr lang="en-GB" b="1" noProof="0" dirty="0">
              <a:latin typeface="Calibri"/>
              <a:ea typeface="Calibri"/>
              <a:cs typeface="Calibri"/>
            </a:endParaRPr>
          </a:p>
        </p:txBody>
      </p:sp>
      <p:sp>
        <p:nvSpPr>
          <p:cNvPr id="3" name="Content Placeholder 2">
            <a:extLst>
              <a:ext uri="{FF2B5EF4-FFF2-40B4-BE49-F238E27FC236}">
                <a16:creationId xmlns:a16="http://schemas.microsoft.com/office/drawing/2014/main" id="{5E2D35BC-271B-6B19-0E10-1385A23C2788}"/>
              </a:ext>
            </a:extLst>
          </p:cNvPr>
          <p:cNvSpPr>
            <a:spLocks noGrp="1"/>
          </p:cNvSpPr>
          <p:nvPr>
            <p:ph idx="1"/>
          </p:nvPr>
        </p:nvSpPr>
        <p:spPr>
          <a:xfrm>
            <a:off x="603968" y="1740442"/>
            <a:ext cx="11265408" cy="2277579"/>
          </a:xfrm>
        </p:spPr>
        <p:txBody>
          <a:bodyPr vert="horz" lIns="91440" tIns="45720" rIns="91440" bIns="45720" rtlCol="0" anchor="t">
            <a:noAutofit/>
          </a:bodyPr>
          <a:lstStyle/>
          <a:p>
            <a:pPr marL="0" indent="0">
              <a:lnSpc>
                <a:spcPct val="100000"/>
              </a:lnSpc>
              <a:spcBef>
                <a:spcPts val="1800"/>
              </a:spcBef>
              <a:buNone/>
            </a:pPr>
            <a:r>
              <a:rPr lang="en-GB" sz="2600" noProof="0" dirty="0">
                <a:latin typeface="Calibri" panose="020F0502020204030204" pitchFamily="34" charset="0"/>
                <a:ea typeface="Calibri" panose="020F0502020204030204" pitchFamily="34" charset="0"/>
                <a:cs typeface="Calibri" panose="020F0502020204030204" pitchFamily="34" charset="0"/>
              </a:rPr>
              <a:t>A legal requirement to make reasonable adjustments under the </a:t>
            </a:r>
            <a:r>
              <a:rPr lang="en-GB" sz="2600" b="1" noProof="0" dirty="0">
                <a:latin typeface="Calibri" panose="020F0502020204030204" pitchFamily="34" charset="0"/>
                <a:ea typeface="Calibri" panose="020F0502020204030204" pitchFamily="34" charset="0"/>
                <a:cs typeface="Calibri" panose="020F0502020204030204" pitchFamily="34" charset="0"/>
              </a:rPr>
              <a:t>Equality Act 2010.</a:t>
            </a:r>
            <a:endParaRPr lang="en-GB" sz="2600" noProof="0" dirty="0">
              <a:latin typeface="Calibri" panose="020F0502020204030204" pitchFamily="34" charset="0"/>
              <a:ea typeface="Calibri" panose="020F0502020204030204" pitchFamily="34" charset="0"/>
              <a:cs typeface="Calibri" panose="020F0502020204030204" pitchFamily="34" charset="0"/>
            </a:endParaRPr>
          </a:p>
          <a:p>
            <a:pPr marL="0" indent="0">
              <a:lnSpc>
                <a:spcPct val="100000"/>
              </a:lnSpc>
              <a:spcBef>
                <a:spcPts val="1800"/>
              </a:spcBef>
              <a:buNone/>
            </a:pPr>
            <a:r>
              <a:rPr lang="en-GB" sz="2600" noProof="0" dirty="0">
                <a:latin typeface="Calibri" panose="020F0502020204030204" pitchFamily="34" charset="0"/>
                <a:ea typeface="Calibri" panose="020F0502020204030204" pitchFamily="34" charset="0"/>
                <a:cs typeface="Calibri" panose="020F0502020204030204" pitchFamily="34" charset="0"/>
              </a:rPr>
              <a:t>Being aware of </a:t>
            </a:r>
            <a:r>
              <a:rPr lang="en-GB" sz="2600" b="1" noProof="0" dirty="0">
                <a:latin typeface="Calibri" panose="020F0502020204030204" pitchFamily="34" charset="0"/>
                <a:ea typeface="Calibri" panose="020F0502020204030204" pitchFamily="34" charset="0"/>
                <a:cs typeface="Calibri" panose="020F0502020204030204" pitchFamily="34" charset="0"/>
              </a:rPr>
              <a:t>specific drivers </a:t>
            </a:r>
            <a:r>
              <a:rPr lang="en-GB" sz="2600" noProof="0" dirty="0">
                <a:latin typeface="Calibri" panose="020F0502020204030204" pitchFamily="34" charset="0"/>
                <a:ea typeface="Calibri" panose="020F0502020204030204" pitchFamily="34" charset="0"/>
                <a:cs typeface="Calibri" panose="020F0502020204030204" pitchFamily="34" charset="0"/>
              </a:rPr>
              <a:t>and </a:t>
            </a:r>
            <a:r>
              <a:rPr lang="en-GB" sz="2600" b="1" noProof="0" dirty="0">
                <a:latin typeface="Calibri" panose="020F0502020204030204" pitchFamily="34" charset="0"/>
                <a:ea typeface="Calibri" panose="020F0502020204030204" pitchFamily="34" charset="0"/>
                <a:cs typeface="Calibri" panose="020F0502020204030204" pitchFamily="34" charset="0"/>
              </a:rPr>
              <a:t>barriers</a:t>
            </a:r>
            <a:r>
              <a:rPr lang="en-GB" sz="2600" noProof="0" dirty="0">
                <a:latin typeface="Calibri" panose="020F0502020204030204" pitchFamily="34" charset="0"/>
                <a:ea typeface="Calibri" panose="020F0502020204030204" pitchFamily="34" charset="0"/>
                <a:cs typeface="Calibri" panose="020F0502020204030204" pitchFamily="34" charset="0"/>
              </a:rPr>
              <a:t> that effect clients helps us offer more effective support.</a:t>
            </a:r>
          </a:p>
          <a:p>
            <a:pPr marL="0" indent="0">
              <a:lnSpc>
                <a:spcPct val="100000"/>
              </a:lnSpc>
              <a:buNone/>
            </a:pPr>
            <a:endParaRPr lang="en-GB" sz="2400" noProof="0" dirty="0">
              <a:latin typeface="Calibri" panose="020F0502020204030204" pitchFamily="34" charset="0"/>
              <a:ea typeface="Calibri" panose="020F0502020204030204" pitchFamily="34" charset="0"/>
              <a:cs typeface="Calibri" panose="020F0502020204030204" pitchFamily="34" charset="0"/>
            </a:endParaRPr>
          </a:p>
          <a:p>
            <a:pPr marL="0" indent="0">
              <a:lnSpc>
                <a:spcPct val="100000"/>
              </a:lnSpc>
              <a:buNone/>
            </a:pPr>
            <a:endParaRPr lang="en-GB" sz="2400" noProof="0" dirty="0"/>
          </a:p>
        </p:txBody>
      </p:sp>
      <p:pic>
        <p:nvPicPr>
          <p:cNvPr id="12" name="Picture 11">
            <a:extLst>
              <a:ext uri="{FF2B5EF4-FFF2-40B4-BE49-F238E27FC236}">
                <a16:creationId xmlns:a16="http://schemas.microsoft.com/office/drawing/2014/main" id="{CAFDD033-B1DD-CB26-E556-77941AA4E2EC}"/>
              </a:ext>
            </a:extLst>
          </p:cNvPr>
          <p:cNvPicPr>
            <a:picLocks noChangeAspect="1"/>
          </p:cNvPicPr>
          <p:nvPr/>
        </p:nvPicPr>
        <p:blipFill>
          <a:blip r:embed="rId3"/>
          <a:stretch>
            <a:fillRect/>
          </a:stretch>
        </p:blipFill>
        <p:spPr>
          <a:xfrm>
            <a:off x="8536433" y="3041465"/>
            <a:ext cx="3203090" cy="2510288"/>
          </a:xfrm>
          <a:prstGeom prst="rect">
            <a:avLst/>
          </a:prstGeom>
        </p:spPr>
      </p:pic>
      <p:sp>
        <p:nvSpPr>
          <p:cNvPr id="13" name="Oval 12">
            <a:extLst>
              <a:ext uri="{FF2B5EF4-FFF2-40B4-BE49-F238E27FC236}">
                <a16:creationId xmlns:a16="http://schemas.microsoft.com/office/drawing/2014/main" id="{818D0241-F867-DE9A-62C9-34D5D7194C5D}"/>
              </a:ext>
            </a:extLst>
          </p:cNvPr>
          <p:cNvSpPr/>
          <p:nvPr/>
        </p:nvSpPr>
        <p:spPr>
          <a:xfrm>
            <a:off x="293233" y="1856319"/>
            <a:ext cx="252476" cy="27059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6" name="Oval 15">
            <a:extLst>
              <a:ext uri="{FF2B5EF4-FFF2-40B4-BE49-F238E27FC236}">
                <a16:creationId xmlns:a16="http://schemas.microsoft.com/office/drawing/2014/main" id="{5EF3BC1E-B11F-9E62-CD98-2C299B6DEEF9}"/>
              </a:ext>
            </a:extLst>
          </p:cNvPr>
          <p:cNvSpPr/>
          <p:nvPr/>
        </p:nvSpPr>
        <p:spPr>
          <a:xfrm>
            <a:off x="293233" y="2506499"/>
            <a:ext cx="252476" cy="270590"/>
          </a:xfrm>
          <a:prstGeom prst="ellipse">
            <a:avLst/>
          </a:prstGeom>
          <a:solidFill>
            <a:srgbClr val="FFC000"/>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7" name="Oval 16">
            <a:extLst>
              <a:ext uri="{FF2B5EF4-FFF2-40B4-BE49-F238E27FC236}">
                <a16:creationId xmlns:a16="http://schemas.microsoft.com/office/drawing/2014/main" id="{43A323CB-D6AA-AEF5-0CAD-AF4A7385884F}"/>
              </a:ext>
            </a:extLst>
          </p:cNvPr>
          <p:cNvSpPr/>
          <p:nvPr/>
        </p:nvSpPr>
        <p:spPr>
          <a:xfrm>
            <a:off x="293233" y="3492112"/>
            <a:ext cx="252476" cy="270590"/>
          </a:xfrm>
          <a:prstGeom prst="ellipse">
            <a:avLst/>
          </a:prstGeom>
          <a:solidFill>
            <a:srgbClr val="92D050"/>
          </a:solid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8" name="Oval 17">
            <a:extLst>
              <a:ext uri="{FF2B5EF4-FFF2-40B4-BE49-F238E27FC236}">
                <a16:creationId xmlns:a16="http://schemas.microsoft.com/office/drawing/2014/main" id="{C0B76D0C-7747-A7B1-B827-9CC8D827869B}"/>
              </a:ext>
            </a:extLst>
          </p:cNvPr>
          <p:cNvSpPr/>
          <p:nvPr/>
        </p:nvSpPr>
        <p:spPr>
          <a:xfrm>
            <a:off x="307798" y="4917713"/>
            <a:ext cx="252476" cy="270590"/>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20" name="TextBox 19">
            <a:extLst>
              <a:ext uri="{FF2B5EF4-FFF2-40B4-BE49-F238E27FC236}">
                <a16:creationId xmlns:a16="http://schemas.microsoft.com/office/drawing/2014/main" id="{3B3E20A1-3C45-9F9B-1B04-32FF5680091C}"/>
              </a:ext>
            </a:extLst>
          </p:cNvPr>
          <p:cNvSpPr txBox="1"/>
          <p:nvPr/>
        </p:nvSpPr>
        <p:spPr>
          <a:xfrm>
            <a:off x="603968" y="3360373"/>
            <a:ext cx="7831743" cy="2323713"/>
          </a:xfrm>
          <a:prstGeom prst="rect">
            <a:avLst/>
          </a:prstGeom>
          <a:noFill/>
        </p:spPr>
        <p:txBody>
          <a:bodyPr wrap="square" rtlCol="0">
            <a:spAutoFit/>
          </a:bodyPr>
          <a:lstStyle/>
          <a:p>
            <a:pPr>
              <a:spcBef>
                <a:spcPts val="2400"/>
              </a:spcBef>
            </a:pPr>
            <a:r>
              <a:rPr lang="en-GB" sz="2600" noProof="0" dirty="0">
                <a:latin typeface="Calibri" panose="020F0502020204030204" pitchFamily="34" charset="0"/>
                <a:ea typeface="Calibri" panose="020F0502020204030204" pitchFamily="34" charset="0"/>
                <a:cs typeface="Calibri" panose="020F0502020204030204" pitchFamily="34" charset="0"/>
              </a:rPr>
              <a:t>To help us understand the </a:t>
            </a:r>
            <a:r>
              <a:rPr lang="en-GB" sz="2600" b="1" noProof="0" dirty="0">
                <a:latin typeface="Calibri" panose="020F0502020204030204" pitchFamily="34" charset="0"/>
                <a:ea typeface="Calibri" panose="020F0502020204030204" pitchFamily="34" charset="0"/>
                <a:cs typeface="Calibri" panose="020F0502020204030204" pitchFamily="34" charset="0"/>
              </a:rPr>
              <a:t>individual needs of neurodivergent clients, </a:t>
            </a:r>
            <a:r>
              <a:rPr lang="en-GB" sz="2600" noProof="0" dirty="0">
                <a:latin typeface="Calibri" panose="020F0502020204030204" pitchFamily="34" charset="0"/>
                <a:ea typeface="Calibri" panose="020F0502020204030204" pitchFamily="34" charset="0"/>
                <a:cs typeface="Calibri" panose="020F0502020204030204" pitchFamily="34" charset="0"/>
              </a:rPr>
              <a:t>to empower them to recognise their strengths and navigate their challenges.</a:t>
            </a:r>
          </a:p>
          <a:p>
            <a:pPr>
              <a:spcBef>
                <a:spcPts val="1800"/>
              </a:spcBef>
            </a:pPr>
            <a:r>
              <a:rPr lang="en-GB" sz="2600" noProof="0" dirty="0">
                <a:latin typeface="Calibri" panose="020F0502020204030204" pitchFamily="34" charset="0"/>
                <a:ea typeface="Calibri" panose="020F0502020204030204" pitchFamily="34" charset="0"/>
                <a:cs typeface="Calibri" panose="020F0502020204030204" pitchFamily="34" charset="0"/>
              </a:rPr>
              <a:t>Embraces the </a:t>
            </a:r>
            <a:r>
              <a:rPr lang="en-GB" sz="2600" b="1" noProof="0" dirty="0">
                <a:solidFill>
                  <a:srgbClr val="4C8590"/>
                </a:solidFill>
                <a:latin typeface="Calibri" panose="020F0502020204030204" pitchFamily="34" charset="0"/>
                <a:ea typeface="Calibri" panose="020F0502020204030204" pitchFamily="34" charset="0"/>
                <a:cs typeface="Calibri" panose="020F0502020204030204" pitchFamily="34" charset="0"/>
              </a:rPr>
              <a:t>Social Model </a:t>
            </a:r>
            <a:r>
              <a:rPr lang="en-GB" sz="2600" noProof="0" dirty="0">
                <a:latin typeface="Calibri" panose="020F0502020204030204" pitchFamily="34" charset="0"/>
                <a:ea typeface="Calibri" panose="020F0502020204030204" pitchFamily="34" charset="0"/>
                <a:cs typeface="Calibri" panose="020F0502020204030204" pitchFamily="34" charset="0"/>
              </a:rPr>
              <a:t>and </a:t>
            </a:r>
            <a:r>
              <a:rPr lang="en-GB" sz="2600" b="1" noProof="0" dirty="0">
                <a:solidFill>
                  <a:srgbClr val="4C8590"/>
                </a:solidFill>
                <a:latin typeface="Calibri" panose="020F0502020204030204" pitchFamily="34" charset="0"/>
                <a:ea typeface="Calibri" panose="020F0502020204030204" pitchFamily="34" charset="0"/>
                <a:cs typeface="Calibri" panose="020F0502020204030204" pitchFamily="34" charset="0"/>
              </a:rPr>
              <a:t>Neurodiversity Paradigm </a:t>
            </a:r>
            <a:r>
              <a:rPr lang="en-GB" sz="2600" noProof="0" dirty="0">
                <a:latin typeface="Calibri" panose="020F0502020204030204" pitchFamily="34" charset="0"/>
                <a:ea typeface="Calibri" panose="020F0502020204030204" pitchFamily="34" charset="0"/>
                <a:cs typeface="Calibri" panose="020F0502020204030204" pitchFamily="34" charset="0"/>
              </a:rPr>
              <a:t>and adapts a </a:t>
            </a:r>
            <a:r>
              <a:rPr lang="en-GB" sz="2600" b="1" noProof="0" dirty="0">
                <a:solidFill>
                  <a:srgbClr val="4C8590"/>
                </a:solidFill>
                <a:latin typeface="Calibri" panose="020F0502020204030204" pitchFamily="34" charset="0"/>
                <a:ea typeface="Calibri" panose="020F0502020204030204" pitchFamily="34" charset="0"/>
                <a:cs typeface="Calibri" panose="020F0502020204030204" pitchFamily="34" charset="0"/>
              </a:rPr>
              <a:t>Strength-based Approach.</a:t>
            </a:r>
          </a:p>
        </p:txBody>
      </p:sp>
      <p:pic>
        <p:nvPicPr>
          <p:cNvPr id="21" name="Picture 20">
            <a:extLst>
              <a:ext uri="{FF2B5EF4-FFF2-40B4-BE49-F238E27FC236}">
                <a16:creationId xmlns:a16="http://schemas.microsoft.com/office/drawing/2014/main" id="{C1CEB7B0-F910-C18F-BEEB-B950904A7FBE}"/>
              </a:ext>
            </a:extLst>
          </p:cNvPr>
          <p:cNvPicPr>
            <a:picLocks noChangeAspect="1"/>
          </p:cNvPicPr>
          <p:nvPr/>
        </p:nvPicPr>
        <p:blipFill>
          <a:blip r:embed="rId4"/>
          <a:stretch>
            <a:fillRect/>
          </a:stretch>
        </p:blipFill>
        <p:spPr>
          <a:xfrm>
            <a:off x="231528" y="1306247"/>
            <a:ext cx="11728943" cy="424098"/>
          </a:xfrm>
          <a:prstGeom prst="rect">
            <a:avLst/>
          </a:prstGeom>
        </p:spPr>
      </p:pic>
      <p:sp>
        <p:nvSpPr>
          <p:cNvPr id="4" name="TextBox 3">
            <a:extLst>
              <a:ext uri="{FF2B5EF4-FFF2-40B4-BE49-F238E27FC236}">
                <a16:creationId xmlns:a16="http://schemas.microsoft.com/office/drawing/2014/main" id="{99B449FA-BAE8-BC15-8D8D-7B987BE331B5}"/>
              </a:ext>
            </a:extLst>
          </p:cNvPr>
          <p:cNvSpPr txBox="1"/>
          <p:nvPr/>
        </p:nvSpPr>
        <p:spPr>
          <a:xfrm>
            <a:off x="166309" y="5833342"/>
            <a:ext cx="11859380" cy="892552"/>
          </a:xfrm>
          <a:prstGeom prst="rect">
            <a:avLst/>
          </a:prstGeom>
          <a:noFill/>
        </p:spPr>
        <p:txBody>
          <a:bodyPr wrap="square" rtlCol="0">
            <a:spAutoFit/>
          </a:bodyPr>
          <a:lstStyle/>
          <a:p>
            <a:pPr algn="ctr"/>
            <a:r>
              <a:rPr lang="en-US" sz="2600" b="1" dirty="0">
                <a:latin typeface="Calibri" panose="020F0502020204030204" pitchFamily="34" charset="0"/>
                <a:ea typeface="Calibri" panose="020F0502020204030204" pitchFamily="34" charset="0"/>
                <a:cs typeface="Calibri" panose="020F0502020204030204" pitchFamily="34" charset="0"/>
              </a:rPr>
              <a:t>If we can focus on what a person needs to access and fully participate in our service, this can lead to better engagement and outcomes. </a:t>
            </a:r>
            <a:endParaRPr lang="en-GB" sz="26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29181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A342DB6-5C4D-A01C-0FC2-05B8C4EF520A}"/>
              </a:ext>
            </a:extLst>
          </p:cNvPr>
          <p:cNvSpPr>
            <a:spLocks noGrp="1"/>
          </p:cNvSpPr>
          <p:nvPr>
            <p:ph type="ftr" sz="quarter" idx="11"/>
          </p:nvPr>
        </p:nvSpPr>
        <p:spPr/>
        <p:txBody>
          <a:bodyPr/>
          <a:lstStyle/>
          <a:p>
            <a:r>
              <a:rPr lang="en-US"/>
              <a:t>
              </a:t>
            </a:r>
          </a:p>
        </p:txBody>
      </p:sp>
      <p:graphicFrame>
        <p:nvGraphicFramePr>
          <p:cNvPr id="7" name="Content Placeholder 2">
            <a:extLst>
              <a:ext uri="{FF2B5EF4-FFF2-40B4-BE49-F238E27FC236}">
                <a16:creationId xmlns:a16="http://schemas.microsoft.com/office/drawing/2014/main" id="{52E89FCA-5974-5F55-27F3-54C9B4459126}"/>
              </a:ext>
            </a:extLst>
          </p:cNvPr>
          <p:cNvGraphicFramePr>
            <a:graphicFrameLocks noGrp="1"/>
          </p:cNvGraphicFramePr>
          <p:nvPr>
            <p:ph idx="1"/>
            <p:extLst>
              <p:ext uri="{D42A27DB-BD31-4B8C-83A1-F6EECF244321}">
                <p14:modId xmlns:p14="http://schemas.microsoft.com/office/powerpoint/2010/main" val="107559106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82C90D0F-96B8-388D-DABE-A0796DB0AFB9}"/>
              </a:ext>
            </a:extLst>
          </p:cNvPr>
          <p:cNvSpPr txBox="1"/>
          <p:nvPr/>
        </p:nvSpPr>
        <p:spPr>
          <a:xfrm>
            <a:off x="790704" y="2795755"/>
            <a:ext cx="2506249" cy="830997"/>
          </a:xfrm>
          <a:prstGeom prst="rect">
            <a:avLst/>
          </a:prstGeom>
          <a:noFill/>
        </p:spPr>
        <p:txBody>
          <a:bodyPr wrap="square" rtlCol="0">
            <a:spAutoFit/>
          </a:bodyPr>
          <a:lstStyle/>
          <a:p>
            <a:pPr algn="ctr"/>
            <a:r>
              <a:rPr lang="en-GB" sz="2400" b="1" dirty="0">
                <a:solidFill>
                  <a:srgbClr val="FFFFFF"/>
                </a:solidFill>
                <a:latin typeface="Calibri" panose="020F0502020204030204" pitchFamily="34" charset="0"/>
                <a:ea typeface="Calibri" panose="020F0502020204030204" pitchFamily="34" charset="0"/>
                <a:cs typeface="Calibri" panose="020F0502020204030204" pitchFamily="34" charset="0"/>
              </a:rPr>
              <a:t>Reframe Neurodivergence</a:t>
            </a:r>
            <a:endParaRPr lang="en-GB" sz="20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D20E15CF-89FB-CCA0-630B-47568654E66D}"/>
              </a:ext>
            </a:extLst>
          </p:cNvPr>
          <p:cNvSpPr txBox="1"/>
          <p:nvPr/>
        </p:nvSpPr>
        <p:spPr>
          <a:xfrm>
            <a:off x="838199" y="3861491"/>
            <a:ext cx="2527649" cy="2246769"/>
          </a:xfrm>
          <a:prstGeom prst="rect">
            <a:avLst/>
          </a:prstGeom>
          <a:noFill/>
        </p:spPr>
        <p:txBody>
          <a:bodyPr wrap="square" rtlCol="0">
            <a:spAutoFit/>
          </a:bodyPr>
          <a:lstStyle/>
          <a:p>
            <a:r>
              <a:rPr lang="en-GB" sz="2000" dirty="0">
                <a:solidFill>
                  <a:srgbClr val="FFFFFF"/>
                </a:solidFill>
                <a:latin typeface="Calibri" panose="020F0502020204030204" pitchFamily="34" charset="0"/>
                <a:ea typeface="Calibri" panose="020F0502020204030204" pitchFamily="34" charset="0"/>
                <a:cs typeface="Calibri" panose="020F0502020204030204" pitchFamily="34" charset="0"/>
              </a:rPr>
              <a:t>View neurodivergence</a:t>
            </a:r>
          </a:p>
          <a:p>
            <a:r>
              <a:rPr lang="en-GB" sz="2000" dirty="0">
                <a:solidFill>
                  <a:srgbClr val="FFFFFF"/>
                </a:solidFill>
                <a:latin typeface="Calibri" panose="020F0502020204030204" pitchFamily="34" charset="0"/>
                <a:ea typeface="Calibri" panose="020F0502020204030204" pitchFamily="34" charset="0"/>
                <a:cs typeface="Calibri" panose="020F0502020204030204" pitchFamily="34" charset="0"/>
              </a:rPr>
              <a:t>as a natural and valuable aspect of human variation and not a disorder to reduce stigma and promote inclusion.</a:t>
            </a:r>
            <a:endParaRPr lang="en-US" sz="16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81AD91D9-740E-45BC-575A-F72AFA63A582}"/>
              </a:ext>
            </a:extLst>
          </p:cNvPr>
          <p:cNvSpPr txBox="1"/>
          <p:nvPr/>
        </p:nvSpPr>
        <p:spPr>
          <a:xfrm>
            <a:off x="3458227" y="2830925"/>
            <a:ext cx="2506249" cy="830997"/>
          </a:xfrm>
          <a:prstGeom prst="rect">
            <a:avLst/>
          </a:prstGeom>
          <a:noFill/>
        </p:spPr>
        <p:txBody>
          <a:bodyPr wrap="square" rtlCol="0">
            <a:spAutoFit/>
          </a:bodyPr>
          <a:lstStyle/>
          <a:p>
            <a:pPr lvl="0" algn="ctr"/>
            <a:r>
              <a:rPr lang="en-GB" sz="2400" b="1" dirty="0">
                <a:solidFill>
                  <a:srgbClr val="FFFFFF"/>
                </a:solidFill>
                <a:latin typeface="Calibri" panose="020F0502020204030204" pitchFamily="34" charset="0"/>
                <a:ea typeface="Calibri" panose="020F0502020204030204" pitchFamily="34" charset="0"/>
                <a:cs typeface="Calibri" panose="020F0502020204030204" pitchFamily="34" charset="0"/>
              </a:rPr>
              <a:t>Challenge Pathologisation</a:t>
            </a:r>
          </a:p>
        </p:txBody>
      </p:sp>
      <p:sp>
        <p:nvSpPr>
          <p:cNvPr id="11" name="TextBox 10">
            <a:extLst>
              <a:ext uri="{FF2B5EF4-FFF2-40B4-BE49-F238E27FC236}">
                <a16:creationId xmlns:a16="http://schemas.microsoft.com/office/drawing/2014/main" id="{CD29FCF6-3C6D-0DFD-4069-3B807B37DEDB}"/>
              </a:ext>
            </a:extLst>
          </p:cNvPr>
          <p:cNvSpPr txBox="1"/>
          <p:nvPr/>
        </p:nvSpPr>
        <p:spPr>
          <a:xfrm>
            <a:off x="8874688" y="2896006"/>
            <a:ext cx="2506249" cy="707886"/>
          </a:xfrm>
          <a:prstGeom prst="rect">
            <a:avLst/>
          </a:prstGeom>
          <a:noFill/>
        </p:spPr>
        <p:txBody>
          <a:bodyPr wrap="square" rtlCol="0">
            <a:spAutoFit/>
          </a:bodyPr>
          <a:lstStyle/>
          <a:p>
            <a:pPr lvl="0" algn="ctr"/>
            <a:r>
              <a:rPr lang="en-GB" sz="2000" b="1" dirty="0">
                <a:solidFill>
                  <a:srgbClr val="FFFFFF"/>
                </a:solidFill>
              </a:rPr>
              <a:t>Create Inclusive Environments </a:t>
            </a:r>
            <a:endParaRPr lang="en-GB" sz="2000" dirty="0">
              <a:solidFill>
                <a:srgbClr val="FFFFFF"/>
              </a:solidFill>
            </a:endParaRPr>
          </a:p>
        </p:txBody>
      </p:sp>
      <p:sp>
        <p:nvSpPr>
          <p:cNvPr id="12" name="TextBox 11">
            <a:extLst>
              <a:ext uri="{FF2B5EF4-FFF2-40B4-BE49-F238E27FC236}">
                <a16:creationId xmlns:a16="http://schemas.microsoft.com/office/drawing/2014/main" id="{F1849502-82C7-8C1C-A43E-AF44B4CA5C1C}"/>
              </a:ext>
            </a:extLst>
          </p:cNvPr>
          <p:cNvSpPr txBox="1"/>
          <p:nvPr/>
        </p:nvSpPr>
        <p:spPr>
          <a:xfrm>
            <a:off x="6180026" y="2892480"/>
            <a:ext cx="2506249" cy="707886"/>
          </a:xfrm>
          <a:prstGeom prst="rect">
            <a:avLst/>
          </a:prstGeom>
          <a:noFill/>
        </p:spPr>
        <p:txBody>
          <a:bodyPr wrap="square" rtlCol="0">
            <a:spAutoFit/>
          </a:bodyPr>
          <a:lstStyle/>
          <a:p>
            <a:pPr lvl="0" algn="ctr"/>
            <a:r>
              <a:rPr lang="en-GB" sz="2000" b="1" dirty="0">
                <a:solidFill>
                  <a:srgbClr val="FFFFFF"/>
                </a:solidFill>
              </a:rPr>
              <a:t>Promote Agency and Autonomy</a:t>
            </a:r>
            <a:endParaRPr lang="en-GB" sz="2000" dirty="0">
              <a:solidFill>
                <a:srgbClr val="FFFFFF"/>
              </a:solidFill>
            </a:endParaRPr>
          </a:p>
        </p:txBody>
      </p:sp>
      <p:sp>
        <p:nvSpPr>
          <p:cNvPr id="13" name="TextBox 12">
            <a:extLst>
              <a:ext uri="{FF2B5EF4-FFF2-40B4-BE49-F238E27FC236}">
                <a16:creationId xmlns:a16="http://schemas.microsoft.com/office/drawing/2014/main" id="{04750BCC-11C3-AA5F-887F-425C737E1AB1}"/>
              </a:ext>
            </a:extLst>
          </p:cNvPr>
          <p:cNvSpPr txBox="1"/>
          <p:nvPr/>
        </p:nvSpPr>
        <p:spPr>
          <a:xfrm>
            <a:off x="3508073" y="3841309"/>
            <a:ext cx="2456402" cy="2246769"/>
          </a:xfrm>
          <a:prstGeom prst="rect">
            <a:avLst/>
          </a:prstGeom>
          <a:noFill/>
        </p:spPr>
        <p:txBody>
          <a:bodyPr wrap="square" rtlCol="0">
            <a:spAutoFit/>
          </a:bodyPr>
          <a:lstStyle/>
          <a:p>
            <a:pPr lvl="0"/>
            <a:r>
              <a:rPr lang="en-GB" sz="2000" dirty="0">
                <a:solidFill>
                  <a:srgbClr val="FFFFFF"/>
                </a:solidFill>
                <a:latin typeface="Calibri" panose="020F0502020204030204" pitchFamily="34" charset="0"/>
                <a:ea typeface="Calibri" panose="020F0502020204030204" pitchFamily="34" charset="0"/>
                <a:cs typeface="Calibri" panose="020F0502020204030204" pitchFamily="34" charset="0"/>
              </a:rPr>
              <a:t>Challenge deficit-based views (medical model) and recognise that differences are often misunderstood within societal norms.</a:t>
            </a:r>
            <a:endParaRPr lang="en-US" sz="20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BC77FA42-BF3B-821A-B01E-D34407784BF1}"/>
              </a:ext>
            </a:extLst>
          </p:cNvPr>
          <p:cNvSpPr txBox="1"/>
          <p:nvPr/>
        </p:nvSpPr>
        <p:spPr>
          <a:xfrm>
            <a:off x="6180026" y="3814562"/>
            <a:ext cx="2506249" cy="2431435"/>
          </a:xfrm>
          <a:prstGeom prst="rect">
            <a:avLst/>
          </a:prstGeom>
          <a:noFill/>
        </p:spPr>
        <p:txBody>
          <a:bodyPr wrap="square" rtlCol="0">
            <a:spAutoFit/>
          </a:bodyPr>
          <a:lstStyle/>
          <a:p>
            <a:pPr lvl="0"/>
            <a:r>
              <a:rPr lang="en-GB" sz="1900" dirty="0">
                <a:solidFill>
                  <a:srgbClr val="FFFFFF"/>
                </a:solidFill>
                <a:latin typeface="Calibri" panose="020F0502020204030204" pitchFamily="34" charset="0"/>
                <a:ea typeface="Calibri" panose="020F0502020204030204" pitchFamily="34" charset="0"/>
                <a:cs typeface="Calibri" panose="020F0502020204030204" pitchFamily="34" charset="0"/>
              </a:rPr>
              <a:t>All individuals should have control over their lives. Value their experiences, respect their culture, identity, all communication styles and support choices.</a:t>
            </a:r>
          </a:p>
        </p:txBody>
      </p:sp>
      <p:sp>
        <p:nvSpPr>
          <p:cNvPr id="15" name="TextBox 14">
            <a:extLst>
              <a:ext uri="{FF2B5EF4-FFF2-40B4-BE49-F238E27FC236}">
                <a16:creationId xmlns:a16="http://schemas.microsoft.com/office/drawing/2014/main" id="{9AC6C232-CB5F-FE83-091E-848C3DE680CF}"/>
              </a:ext>
            </a:extLst>
          </p:cNvPr>
          <p:cNvSpPr txBox="1"/>
          <p:nvPr/>
        </p:nvSpPr>
        <p:spPr>
          <a:xfrm>
            <a:off x="8901826" y="3869495"/>
            <a:ext cx="2451974" cy="1631216"/>
          </a:xfrm>
          <a:prstGeom prst="rect">
            <a:avLst/>
          </a:prstGeom>
          <a:noFill/>
        </p:spPr>
        <p:txBody>
          <a:bodyPr wrap="square" rtlCol="0">
            <a:spAutoFit/>
          </a:bodyPr>
          <a:lstStyle/>
          <a:p>
            <a:pPr lvl="0"/>
            <a:r>
              <a:rPr lang="en-GB" sz="2000" dirty="0">
                <a:solidFill>
                  <a:srgbClr val="FFFFFF"/>
                </a:solidFill>
                <a:latin typeface="Calibri" panose="020F0502020204030204" pitchFamily="34" charset="0"/>
                <a:ea typeface="Calibri" panose="020F0502020204030204" pitchFamily="34" charset="0"/>
                <a:cs typeface="Calibri" panose="020F0502020204030204" pitchFamily="34" charset="0"/>
              </a:rPr>
              <a:t>Adapt environments rather than expecting neurodivergent people to fit into existing structures.</a:t>
            </a:r>
            <a:endParaRPr lang="en-US" sz="2000" dirty="0">
              <a:solidFill>
                <a:srgbClr val="FFFFFF"/>
              </a:solidFill>
              <a:latin typeface="Calibri" panose="020F0502020204030204" pitchFamily="34" charset="0"/>
              <a:ea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DBFCEE4D-40D6-B3A4-1B69-F563E1DF0152}"/>
              </a:ext>
            </a:extLst>
          </p:cNvPr>
          <p:cNvPicPr>
            <a:picLocks noChangeAspect="1"/>
          </p:cNvPicPr>
          <p:nvPr/>
        </p:nvPicPr>
        <p:blipFill>
          <a:blip r:embed="rId8"/>
          <a:stretch>
            <a:fillRect/>
          </a:stretch>
        </p:blipFill>
        <p:spPr>
          <a:xfrm>
            <a:off x="315554" y="1299260"/>
            <a:ext cx="11728943" cy="424098"/>
          </a:xfrm>
          <a:prstGeom prst="rect">
            <a:avLst/>
          </a:prstGeom>
        </p:spPr>
      </p:pic>
      <p:sp>
        <p:nvSpPr>
          <p:cNvPr id="2" name="Title 1">
            <a:extLst>
              <a:ext uri="{FF2B5EF4-FFF2-40B4-BE49-F238E27FC236}">
                <a16:creationId xmlns:a16="http://schemas.microsoft.com/office/drawing/2014/main" id="{3B7E5805-66DC-D14D-A2B4-5AB70D6BDBAB}"/>
              </a:ext>
            </a:extLst>
          </p:cNvPr>
          <p:cNvSpPr>
            <a:spLocks noGrp="1"/>
          </p:cNvSpPr>
          <p:nvPr>
            <p:ph type="title"/>
          </p:nvPr>
        </p:nvSpPr>
        <p:spPr>
          <a:xfrm>
            <a:off x="102296" y="154283"/>
            <a:ext cx="11987408" cy="1325563"/>
          </a:xfrm>
        </p:spPr>
        <p:txBody>
          <a:bodyPr/>
          <a:lstStyle/>
          <a:p>
            <a:pPr algn="ctr"/>
            <a:r>
              <a:rPr lang="en-GB" dirty="0">
                <a:latin typeface="Calibri" panose="020F0502020204030204" pitchFamily="34" charset="0"/>
                <a:ea typeface="Calibri" panose="020F0502020204030204" pitchFamily="34" charset="0"/>
                <a:cs typeface="Calibri" panose="020F0502020204030204" pitchFamily="34" charset="0"/>
              </a:rPr>
              <a:t>How to work with a Neurodiversity Affirming Approach – The Core Principles</a:t>
            </a:r>
            <a:endParaRPr lang="en-GB" dirty="0"/>
          </a:p>
        </p:txBody>
      </p:sp>
    </p:spTree>
    <p:extLst>
      <p:ext uri="{BB962C8B-B14F-4D97-AF65-F5344CB8AC3E}">
        <p14:creationId xmlns:p14="http://schemas.microsoft.com/office/powerpoint/2010/main" val="33800646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EAB67662-6943-53F4-E4A6-200AC6AFC15B}"/>
              </a:ext>
            </a:extLst>
          </p:cNvPr>
          <p:cNvPicPr>
            <a:picLocks noChangeAspect="1"/>
          </p:cNvPicPr>
          <p:nvPr/>
        </p:nvPicPr>
        <p:blipFill>
          <a:blip r:embed="rId2"/>
          <a:stretch>
            <a:fillRect/>
          </a:stretch>
        </p:blipFill>
        <p:spPr>
          <a:xfrm>
            <a:off x="199839" y="997546"/>
            <a:ext cx="11729721" cy="426757"/>
          </a:xfrm>
          <a:prstGeom prst="rect">
            <a:avLst/>
          </a:prstGeom>
        </p:spPr>
      </p:pic>
      <p:sp>
        <p:nvSpPr>
          <p:cNvPr id="8" name="Text Box 2">
            <a:extLst>
              <a:ext uri="{FF2B5EF4-FFF2-40B4-BE49-F238E27FC236}">
                <a16:creationId xmlns:a16="http://schemas.microsoft.com/office/drawing/2014/main" id="{05E73F7C-79BF-5CC9-1B97-A2703E8B5F71}"/>
              </a:ext>
            </a:extLst>
          </p:cNvPr>
          <p:cNvSpPr txBox="1">
            <a:spLocks noChangeArrowheads="1"/>
          </p:cNvSpPr>
          <p:nvPr/>
        </p:nvSpPr>
        <p:spPr bwMode="auto">
          <a:xfrm>
            <a:off x="1679649" y="1565153"/>
            <a:ext cx="4407606" cy="1347511"/>
          </a:xfrm>
          <a:prstGeom prst="rect">
            <a:avLst/>
          </a:prstGeom>
          <a:solidFill>
            <a:srgbClr val="FFFFFF"/>
          </a:solidFill>
          <a:ln w="12700">
            <a:solidFill>
              <a:srgbClr val="E97132"/>
            </a:solidFill>
            <a:miter lim="800000"/>
            <a:headEnd/>
            <a:tailEnd/>
          </a:ln>
        </p:spPr>
        <p:txBody>
          <a:bodyPr rot="0" vert="horz" wrap="square" lIns="91440" tIns="45720" rIns="91440" bIns="45720" anchor="t" anchorCtr="0">
            <a:noAutofit/>
          </a:bodyPr>
          <a:lstStyle/>
          <a:p>
            <a:pPr marL="342900" lvl="0" indent="-342900">
              <a:spcBef>
                <a:spcPts val="600"/>
              </a:spcBef>
              <a:spcAft>
                <a:spcPts val="600"/>
              </a:spcAft>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Calibri" panose="020F0502020204030204" pitchFamily="34" charset="0"/>
              </a:rPr>
              <a:t>Prioritise empathy and understanding.</a:t>
            </a:r>
          </a:p>
          <a:p>
            <a:pPr marL="342900" lvl="0" indent="-342900">
              <a:spcBef>
                <a:spcPts val="600"/>
              </a:spcBef>
              <a:spcAft>
                <a:spcPts val="600"/>
              </a:spcAft>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Calibri" panose="020F0502020204030204" pitchFamily="34" charset="0"/>
              </a:rPr>
              <a:t>Listen and engage meaningfully.</a:t>
            </a:r>
          </a:p>
          <a:p>
            <a:pPr marL="342900" lvl="0" indent="-342900">
              <a:spcBef>
                <a:spcPts val="600"/>
              </a:spcBef>
              <a:spcAft>
                <a:spcPts val="600"/>
              </a:spcAft>
              <a:buFont typeface="Symbol" panose="05050102010706020507" pitchFamily="18" charset="2"/>
              <a:buChar char=""/>
            </a:pPr>
            <a:r>
              <a:rPr lang="en-GB" kern="100" dirty="0">
                <a:effectLst/>
                <a:latin typeface="Calibri" panose="020F0502020204030204" pitchFamily="34" charset="0"/>
                <a:ea typeface="Calibri" panose="020F0502020204030204" pitchFamily="34" charset="0"/>
                <a:cs typeface="Calibri" panose="020F0502020204030204" pitchFamily="34" charset="0"/>
              </a:rPr>
              <a:t>Building trust and safety essential.</a:t>
            </a:r>
            <a:br>
              <a:rPr lang="en-GB" sz="1100" kern="100" dirty="0">
                <a:effectLst/>
                <a:latin typeface="Calibri" panose="020F0502020204030204" pitchFamily="34" charset="0"/>
                <a:ea typeface="Calibri" panose="020F0502020204030204" pitchFamily="34" charset="0"/>
                <a:cs typeface="Calibri" panose="020F0502020204030204" pitchFamily="34" charset="0"/>
              </a:rPr>
            </a:br>
            <a:r>
              <a:rPr lang="en-GB" sz="1100" kern="100" dirty="0">
                <a:effectLst/>
                <a:latin typeface="Calibri" panose="020F0502020204030204" pitchFamily="34" charset="0"/>
                <a:ea typeface="Calibri" panose="020F0502020204030204" pitchFamily="34" charset="0"/>
                <a:cs typeface="Calibri" panose="020F0502020204030204" pitchFamily="34" charset="0"/>
              </a:rPr>
              <a:t> </a:t>
            </a:r>
          </a:p>
          <a:p>
            <a:pPr>
              <a:lnSpc>
                <a:spcPct val="107000"/>
              </a:lnSpc>
              <a:spcAft>
                <a:spcPts val="800"/>
              </a:spcAft>
              <a:buNone/>
            </a:pPr>
            <a:r>
              <a:rPr lang="en-GB" sz="1100" kern="100" dirty="0">
                <a:effectLst/>
                <a:latin typeface="Calibri" panose="020F0502020204030204" pitchFamily="34" charset="0"/>
                <a:ea typeface="Aptos" panose="020B0004020202020204" pitchFamily="34" charset="0"/>
                <a:cs typeface="Times New Roman" panose="02020603050405020304" pitchFamily="18" charset="0"/>
              </a:rPr>
              <a:t> </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 Box 2">
            <a:extLst>
              <a:ext uri="{FF2B5EF4-FFF2-40B4-BE49-F238E27FC236}">
                <a16:creationId xmlns:a16="http://schemas.microsoft.com/office/drawing/2014/main" id="{9C855369-4F54-91FD-A5AA-7C435BC13773}"/>
              </a:ext>
            </a:extLst>
          </p:cNvPr>
          <p:cNvSpPr txBox="1">
            <a:spLocks noChangeArrowheads="1"/>
          </p:cNvSpPr>
          <p:nvPr/>
        </p:nvSpPr>
        <p:spPr bwMode="auto">
          <a:xfrm>
            <a:off x="1679649" y="4783939"/>
            <a:ext cx="4416351" cy="1554755"/>
          </a:xfrm>
          <a:prstGeom prst="rect">
            <a:avLst/>
          </a:prstGeom>
          <a:solidFill>
            <a:srgbClr val="FFFFFF"/>
          </a:solidFill>
          <a:ln w="12700">
            <a:solidFill>
              <a:srgbClr val="0F9ED5"/>
            </a:solidFill>
            <a:miter lim="800000"/>
            <a:headEnd/>
            <a:tailEnd/>
          </a:ln>
        </p:spPr>
        <p:txBody>
          <a:bodyPr rot="0" vert="horz" wrap="square" lIns="91440" tIns="45720" rIns="91440" bIns="45720" anchor="t" anchorCtr="0">
            <a:noAutofit/>
          </a:bodyPr>
          <a:lstStyle/>
          <a:p>
            <a:pPr marL="342900" indent="-342900">
              <a:lnSpc>
                <a:spcPct val="107000"/>
              </a:lnSpc>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Be open, continuously learn, self reflect and consider the impact of ableism.</a:t>
            </a:r>
          </a:p>
          <a:p>
            <a:pPr marL="342900" indent="-342900">
              <a:lnSpc>
                <a:spcPct val="107000"/>
              </a:lnSpc>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Avoid assumptions, stereotypes and address internal bias.</a:t>
            </a:r>
          </a:p>
          <a:p>
            <a:pPr marL="342900" indent="-342900">
              <a:lnSpc>
                <a:spcPct val="107000"/>
              </a:lnSpc>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Understand unique perspectives. </a:t>
            </a:r>
          </a:p>
        </p:txBody>
      </p:sp>
      <p:sp>
        <p:nvSpPr>
          <p:cNvPr id="11" name="Text Box 2">
            <a:extLst>
              <a:ext uri="{FF2B5EF4-FFF2-40B4-BE49-F238E27FC236}">
                <a16:creationId xmlns:a16="http://schemas.microsoft.com/office/drawing/2014/main" id="{39D4BED6-77D8-8327-0891-F80784A61237}"/>
              </a:ext>
            </a:extLst>
          </p:cNvPr>
          <p:cNvSpPr txBox="1">
            <a:spLocks noChangeArrowheads="1"/>
          </p:cNvSpPr>
          <p:nvPr/>
        </p:nvSpPr>
        <p:spPr bwMode="auto">
          <a:xfrm>
            <a:off x="1688394" y="3068026"/>
            <a:ext cx="4407606" cy="1554756"/>
          </a:xfrm>
          <a:prstGeom prst="rect">
            <a:avLst/>
          </a:prstGeom>
          <a:solidFill>
            <a:srgbClr val="FFFFFF"/>
          </a:solidFill>
          <a:ln w="12700">
            <a:solidFill>
              <a:srgbClr val="196B24"/>
            </a:solidFill>
            <a:miter lim="800000"/>
            <a:headEnd/>
            <a:tailEnd/>
          </a:ln>
        </p:spPr>
        <p:txBody>
          <a:bodyPr rot="0" vert="horz" wrap="square" lIns="91440" tIns="45720" rIns="91440" bIns="45720" anchor="t" anchorCtr="0">
            <a:noAutofit/>
          </a:bodyPr>
          <a:lstStyle/>
          <a:p>
            <a:pPr marL="342900" lvl="0" indent="-342900">
              <a:lnSpc>
                <a:spcPct val="107000"/>
              </a:lnSpc>
              <a:spcBef>
                <a:spcPts val="600"/>
              </a:spcBef>
              <a:spcAft>
                <a:spcPts val="600"/>
              </a:spcAft>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Adapt approach to each individual.</a:t>
            </a:r>
          </a:p>
          <a:p>
            <a:pPr marL="342900" lvl="0" indent="-342900">
              <a:lnSpc>
                <a:spcPct val="107000"/>
              </a:lnSpc>
              <a:spcBef>
                <a:spcPts val="600"/>
              </a:spcBef>
              <a:spcAft>
                <a:spcPts val="600"/>
              </a:spcAft>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Adjust communication methods.</a:t>
            </a:r>
          </a:p>
          <a:p>
            <a:pPr marL="342900" lvl="0" indent="-342900">
              <a:lnSpc>
                <a:spcPct val="107000"/>
              </a:lnSpc>
              <a:spcBef>
                <a:spcPts val="600"/>
              </a:spcBef>
              <a:spcAft>
                <a:spcPts val="600"/>
              </a:spcAft>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Provide sensory and time-factored accommodations.</a:t>
            </a:r>
            <a:br>
              <a:rPr lang="en-GB" kern="100" dirty="0">
                <a:latin typeface="Calibri" panose="020F0502020204030204" pitchFamily="34" charset="0"/>
                <a:ea typeface="Calibri" panose="020F0502020204030204" pitchFamily="34" charset="0"/>
                <a:cs typeface="Calibri" panose="020F0502020204030204" pitchFamily="34" charset="0"/>
              </a:rPr>
            </a:br>
            <a:r>
              <a:rPr lang="en-GB" kern="100" dirty="0">
                <a:latin typeface="Calibri" panose="020F0502020204030204" pitchFamily="34" charset="0"/>
                <a:ea typeface="Calibri" panose="020F0502020204030204" pitchFamily="34" charset="0"/>
                <a:cs typeface="Calibri" panose="020F0502020204030204" pitchFamily="34" charset="0"/>
              </a:rPr>
              <a:t> </a:t>
            </a:r>
          </a:p>
        </p:txBody>
      </p:sp>
      <p:sp>
        <p:nvSpPr>
          <p:cNvPr id="13" name="Title 12">
            <a:extLst>
              <a:ext uri="{FF2B5EF4-FFF2-40B4-BE49-F238E27FC236}">
                <a16:creationId xmlns:a16="http://schemas.microsoft.com/office/drawing/2014/main" id="{6963DD56-55DA-38CE-069B-22B0714A619C}"/>
              </a:ext>
            </a:extLst>
          </p:cNvPr>
          <p:cNvSpPr>
            <a:spLocks noGrp="1"/>
          </p:cNvSpPr>
          <p:nvPr>
            <p:ph type="title"/>
          </p:nvPr>
        </p:nvSpPr>
        <p:spPr>
          <a:xfrm>
            <a:off x="838200" y="365125"/>
            <a:ext cx="10515600" cy="807851"/>
          </a:xfrm>
        </p:spPr>
        <p:txBody>
          <a:bodyPr/>
          <a:lstStyle/>
          <a:p>
            <a:pPr algn="ctr"/>
            <a:r>
              <a:rPr lang="en-GB" dirty="0">
                <a:latin typeface="Calibri" panose="020F0502020204030204" pitchFamily="34" charset="0"/>
                <a:ea typeface="Calibri" panose="020F0502020204030204" pitchFamily="34" charset="0"/>
                <a:cs typeface="Calibri" panose="020F0502020204030204" pitchFamily="34" charset="0"/>
              </a:rPr>
              <a:t>Implementing Neuroaffirmative Strategies </a:t>
            </a:r>
          </a:p>
        </p:txBody>
      </p:sp>
      <p:sp>
        <p:nvSpPr>
          <p:cNvPr id="17" name="Text Box 2">
            <a:extLst>
              <a:ext uri="{FF2B5EF4-FFF2-40B4-BE49-F238E27FC236}">
                <a16:creationId xmlns:a16="http://schemas.microsoft.com/office/drawing/2014/main" id="{5DC52760-C264-CF95-6EC4-E64102A27448}"/>
              </a:ext>
            </a:extLst>
          </p:cNvPr>
          <p:cNvSpPr txBox="1">
            <a:spLocks noChangeArrowheads="1"/>
          </p:cNvSpPr>
          <p:nvPr/>
        </p:nvSpPr>
        <p:spPr bwMode="auto">
          <a:xfrm>
            <a:off x="8017002" y="1560828"/>
            <a:ext cx="3864934" cy="2265204"/>
          </a:xfrm>
          <a:prstGeom prst="rect">
            <a:avLst/>
          </a:prstGeom>
          <a:solidFill>
            <a:srgbClr val="FFFFFF"/>
          </a:solidFill>
          <a:ln w="12700">
            <a:solidFill>
              <a:srgbClr val="C73D4D"/>
            </a:solidFill>
            <a:miter lim="800000"/>
            <a:headEnd/>
            <a:tailEnd/>
          </a:ln>
        </p:spPr>
        <p:txBody>
          <a:bodyPr rot="0" vert="horz" wrap="square" lIns="91440" tIns="45720" rIns="91440" bIns="45720" anchor="t" anchorCtr="0">
            <a:noAutofit/>
          </a:bodyPr>
          <a:lstStyle/>
          <a:p>
            <a:pPr marL="342900" indent="-342900">
              <a:lnSpc>
                <a:spcPct val="107000"/>
              </a:lnSpc>
              <a:spcBef>
                <a:spcPts val="600"/>
              </a:spcBef>
              <a:spcAft>
                <a:spcPts val="600"/>
              </a:spcAft>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Be willing to change routines, expectations, and environments.</a:t>
            </a:r>
          </a:p>
          <a:p>
            <a:pPr marL="342900" indent="-342900">
              <a:lnSpc>
                <a:spcPct val="107000"/>
              </a:lnSpc>
              <a:spcBef>
                <a:spcPts val="600"/>
              </a:spcBef>
              <a:spcAft>
                <a:spcPts val="600"/>
              </a:spcAft>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Create more inclusive spaces.</a:t>
            </a:r>
          </a:p>
          <a:p>
            <a:pPr marL="342900" indent="-342900">
              <a:lnSpc>
                <a:spcPct val="107000"/>
              </a:lnSpc>
              <a:spcBef>
                <a:spcPts val="600"/>
              </a:spcBef>
              <a:spcAft>
                <a:spcPts val="600"/>
              </a:spcAft>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Accommodate fluctuating sensory needs and people’s energy and capacity.   </a:t>
            </a:r>
          </a:p>
        </p:txBody>
      </p:sp>
      <p:sp>
        <p:nvSpPr>
          <p:cNvPr id="18" name="Text Box 2">
            <a:extLst>
              <a:ext uri="{FF2B5EF4-FFF2-40B4-BE49-F238E27FC236}">
                <a16:creationId xmlns:a16="http://schemas.microsoft.com/office/drawing/2014/main" id="{C8934CCB-E230-2322-DA64-D66228C3401E}"/>
              </a:ext>
            </a:extLst>
          </p:cNvPr>
          <p:cNvSpPr txBox="1">
            <a:spLocks noChangeArrowheads="1"/>
          </p:cNvSpPr>
          <p:nvPr/>
        </p:nvSpPr>
        <p:spPr bwMode="auto">
          <a:xfrm>
            <a:off x="8017001" y="4086584"/>
            <a:ext cx="3864934" cy="2265204"/>
          </a:xfrm>
          <a:prstGeom prst="rect">
            <a:avLst/>
          </a:prstGeom>
          <a:solidFill>
            <a:srgbClr val="FFFFFF"/>
          </a:solidFill>
          <a:ln w="12700">
            <a:solidFill>
              <a:srgbClr val="4C8590"/>
            </a:solidFill>
            <a:miter lim="800000"/>
            <a:headEnd/>
            <a:tailEnd/>
          </a:ln>
        </p:spPr>
        <p:txBody>
          <a:bodyPr rot="0" vert="horz" wrap="square" lIns="91440" tIns="45720" rIns="91440" bIns="45720" anchor="t" anchorCtr="0">
            <a:noAutofit/>
          </a:bodyPr>
          <a:lstStyle/>
          <a:p>
            <a:pPr marL="342900" lvl="0" indent="-342900">
              <a:lnSpc>
                <a:spcPct val="107000"/>
              </a:lnSpc>
              <a:spcBef>
                <a:spcPts val="600"/>
              </a:spcBef>
              <a:spcAft>
                <a:spcPts val="600"/>
              </a:spcAft>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Involve individuals in decision-making processes. </a:t>
            </a:r>
          </a:p>
          <a:p>
            <a:pPr marL="342900" lvl="0" indent="-342900">
              <a:lnSpc>
                <a:spcPct val="107000"/>
              </a:lnSpc>
              <a:spcBef>
                <a:spcPts val="600"/>
              </a:spcBef>
              <a:spcAft>
                <a:spcPts val="600"/>
              </a:spcAft>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Show genuine respect and listen.</a:t>
            </a:r>
          </a:p>
          <a:p>
            <a:pPr marL="342900" lvl="0" indent="-342900">
              <a:lnSpc>
                <a:spcPct val="107000"/>
              </a:lnSpc>
              <a:spcBef>
                <a:spcPts val="600"/>
              </a:spcBef>
              <a:spcAft>
                <a:spcPts val="600"/>
              </a:spcAft>
              <a:buFont typeface="Symbol" panose="05050102010706020507" pitchFamily="18" charset="2"/>
              <a:buChar char=""/>
            </a:pPr>
            <a:r>
              <a:rPr lang="en-GB" kern="100" dirty="0">
                <a:latin typeface="Calibri" panose="020F0502020204030204" pitchFamily="34" charset="0"/>
                <a:ea typeface="Calibri" panose="020F0502020204030204" pitchFamily="34" charset="0"/>
                <a:cs typeface="Calibri" panose="020F0502020204030204" pitchFamily="34" charset="0"/>
              </a:rPr>
              <a:t>Foster empowerment, mutual respect and a sense of           belonging. </a:t>
            </a:r>
          </a:p>
        </p:txBody>
      </p:sp>
      <p:sp>
        <p:nvSpPr>
          <p:cNvPr id="20" name="Rectangle 19">
            <a:extLst>
              <a:ext uri="{FF2B5EF4-FFF2-40B4-BE49-F238E27FC236}">
                <a16:creationId xmlns:a16="http://schemas.microsoft.com/office/drawing/2014/main" id="{7D9D3C74-2901-2CAD-5DD6-52D44B3BB5A7}"/>
              </a:ext>
            </a:extLst>
          </p:cNvPr>
          <p:cNvSpPr/>
          <p:nvPr/>
        </p:nvSpPr>
        <p:spPr>
          <a:xfrm>
            <a:off x="327552" y="1578757"/>
            <a:ext cx="1368118" cy="1333907"/>
          </a:xfrm>
          <a:prstGeom prst="rect">
            <a:avLst/>
          </a:prstGeom>
          <a:solidFill>
            <a:srgbClr val="E9713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latin typeface="Calibri" panose="020F0502020204030204" pitchFamily="34" charset="0"/>
                <a:ea typeface="Calibri" panose="020F0502020204030204" pitchFamily="34" charset="0"/>
                <a:cs typeface="Calibri" panose="020F0502020204030204" pitchFamily="34" charset="0"/>
              </a:rPr>
              <a:t>Be Kind</a:t>
            </a:r>
          </a:p>
        </p:txBody>
      </p:sp>
      <p:sp>
        <p:nvSpPr>
          <p:cNvPr id="21" name="Rectangle 20">
            <a:extLst>
              <a:ext uri="{FF2B5EF4-FFF2-40B4-BE49-F238E27FC236}">
                <a16:creationId xmlns:a16="http://schemas.microsoft.com/office/drawing/2014/main" id="{0E079FE0-F7EF-E9F3-A358-88FD6692DA3D}"/>
              </a:ext>
            </a:extLst>
          </p:cNvPr>
          <p:cNvSpPr/>
          <p:nvPr/>
        </p:nvSpPr>
        <p:spPr>
          <a:xfrm>
            <a:off x="310064" y="4797194"/>
            <a:ext cx="1369585" cy="1543013"/>
          </a:xfrm>
          <a:prstGeom prst="rect">
            <a:avLst/>
          </a:prstGeom>
          <a:solidFill>
            <a:srgbClr val="0F9ED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latin typeface="Calibri" panose="020F0502020204030204" pitchFamily="34" charset="0"/>
                <a:ea typeface="Calibri" panose="020F0502020204030204" pitchFamily="34" charset="0"/>
                <a:cs typeface="Calibri" panose="020F0502020204030204" pitchFamily="34" charset="0"/>
              </a:rPr>
              <a:t>Be Curious</a:t>
            </a:r>
          </a:p>
        </p:txBody>
      </p:sp>
      <p:sp>
        <p:nvSpPr>
          <p:cNvPr id="22" name="Rectangle 21">
            <a:extLst>
              <a:ext uri="{FF2B5EF4-FFF2-40B4-BE49-F238E27FC236}">
                <a16:creationId xmlns:a16="http://schemas.microsoft.com/office/drawing/2014/main" id="{4DDD0DC3-AC5E-F324-7B91-79011D28B5A7}"/>
              </a:ext>
            </a:extLst>
          </p:cNvPr>
          <p:cNvSpPr/>
          <p:nvPr/>
        </p:nvSpPr>
        <p:spPr>
          <a:xfrm>
            <a:off x="310064" y="3078179"/>
            <a:ext cx="1385606" cy="1543013"/>
          </a:xfrm>
          <a:prstGeom prst="rect">
            <a:avLst/>
          </a:prstGeom>
          <a:solidFill>
            <a:srgbClr val="00B050"/>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latin typeface="Calibri" panose="020F0502020204030204" pitchFamily="34" charset="0"/>
                <a:ea typeface="Calibri" panose="020F0502020204030204" pitchFamily="34" charset="0"/>
                <a:cs typeface="Calibri" panose="020F0502020204030204" pitchFamily="34" charset="0"/>
              </a:rPr>
              <a:t>Be Responsive</a:t>
            </a:r>
          </a:p>
        </p:txBody>
      </p:sp>
      <p:sp>
        <p:nvSpPr>
          <p:cNvPr id="23" name="Rectangle 22">
            <a:extLst>
              <a:ext uri="{FF2B5EF4-FFF2-40B4-BE49-F238E27FC236}">
                <a16:creationId xmlns:a16="http://schemas.microsoft.com/office/drawing/2014/main" id="{4DBBA750-914A-7927-2BA3-178C3AD852A8}"/>
              </a:ext>
            </a:extLst>
          </p:cNvPr>
          <p:cNvSpPr/>
          <p:nvPr/>
        </p:nvSpPr>
        <p:spPr>
          <a:xfrm>
            <a:off x="6397327" y="1560829"/>
            <a:ext cx="1619674" cy="2265202"/>
          </a:xfrm>
          <a:prstGeom prst="rect">
            <a:avLst/>
          </a:prstGeom>
          <a:solidFill>
            <a:srgbClr val="C73D4D"/>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latin typeface="Calibri" panose="020F0502020204030204" pitchFamily="34" charset="0"/>
                <a:ea typeface="Calibri" panose="020F0502020204030204" pitchFamily="34" charset="0"/>
                <a:cs typeface="Calibri" panose="020F0502020204030204" pitchFamily="34" charset="0"/>
              </a:rPr>
              <a:t>Be       Flexible</a:t>
            </a:r>
          </a:p>
        </p:txBody>
      </p:sp>
      <p:sp>
        <p:nvSpPr>
          <p:cNvPr id="24" name="Rectangle 23">
            <a:extLst>
              <a:ext uri="{FF2B5EF4-FFF2-40B4-BE49-F238E27FC236}">
                <a16:creationId xmlns:a16="http://schemas.microsoft.com/office/drawing/2014/main" id="{83C4E4B8-1CD1-6FCC-B9C0-154C351AC7C5}"/>
              </a:ext>
            </a:extLst>
          </p:cNvPr>
          <p:cNvSpPr/>
          <p:nvPr/>
        </p:nvSpPr>
        <p:spPr>
          <a:xfrm>
            <a:off x="6397327" y="4086584"/>
            <a:ext cx="1637513" cy="2265204"/>
          </a:xfrm>
          <a:prstGeom prst="rect">
            <a:avLst/>
          </a:prstGeom>
          <a:solidFill>
            <a:srgbClr val="4C859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latin typeface="Calibri" panose="020F0502020204030204" pitchFamily="34" charset="0"/>
                <a:ea typeface="Calibri" panose="020F0502020204030204" pitchFamily="34" charset="0"/>
                <a:cs typeface="Calibri" panose="020F0502020204030204" pitchFamily="34" charset="0"/>
              </a:rPr>
              <a:t>Be Collaborative</a:t>
            </a:r>
          </a:p>
        </p:txBody>
      </p:sp>
    </p:spTree>
    <p:extLst>
      <p:ext uri="{BB962C8B-B14F-4D97-AF65-F5344CB8AC3E}">
        <p14:creationId xmlns:p14="http://schemas.microsoft.com/office/powerpoint/2010/main" val="41806544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894AD6C-8CBA-0ADC-7F2B-60BC766BA2B1}"/>
              </a:ext>
            </a:extLst>
          </p:cNvPr>
          <p:cNvSpPr>
            <a:spLocks noGrp="1"/>
          </p:cNvSpPr>
          <p:nvPr>
            <p:ph type="title"/>
          </p:nvPr>
        </p:nvSpPr>
        <p:spPr>
          <a:xfrm>
            <a:off x="648929" y="401221"/>
            <a:ext cx="11002297" cy="1348065"/>
          </a:xfrm>
        </p:spPr>
        <p:txBody>
          <a:bodyPr>
            <a:normAutofit fontScale="90000"/>
          </a:bodyPr>
          <a:lstStyle/>
          <a:p>
            <a:r>
              <a:rPr lang="en-GB" sz="5400" dirty="0">
                <a:solidFill>
                  <a:srgbClr val="FFFFFF"/>
                </a:solidFill>
                <a:latin typeface="Calibri" panose="020F0502020204030204" pitchFamily="34" charset="0"/>
                <a:ea typeface="Calibri" panose="020F0502020204030204" pitchFamily="34" charset="0"/>
                <a:cs typeface="Calibri" panose="020F0502020204030204" pitchFamily="34" charset="0"/>
              </a:rPr>
              <a:t>Module 2 – Exploring Specific Neurotypes</a:t>
            </a:r>
          </a:p>
        </p:txBody>
      </p:sp>
      <p:sp>
        <p:nvSpPr>
          <p:cNvPr id="3" name="Content Placeholder 2">
            <a:extLst>
              <a:ext uri="{FF2B5EF4-FFF2-40B4-BE49-F238E27FC236}">
                <a16:creationId xmlns:a16="http://schemas.microsoft.com/office/drawing/2014/main" id="{E15DD37C-02DE-A22A-30E0-468E5988BEF5}"/>
              </a:ext>
            </a:extLst>
          </p:cNvPr>
          <p:cNvSpPr>
            <a:spLocks noGrp="1"/>
          </p:cNvSpPr>
          <p:nvPr>
            <p:ph idx="1"/>
          </p:nvPr>
        </p:nvSpPr>
        <p:spPr>
          <a:xfrm>
            <a:off x="838200" y="2586789"/>
            <a:ext cx="10515600" cy="3590174"/>
          </a:xfrm>
        </p:spPr>
        <p:txBody>
          <a:bodyPr vert="horz" lIns="91440" tIns="45720" rIns="91440" bIns="45720" rtlCol="0">
            <a:normAutofit/>
          </a:bodyPr>
          <a:lstStyle/>
          <a:p>
            <a:r>
              <a:rPr lang="en-GB" dirty="0">
                <a:latin typeface="Calibri" panose="020F0502020204030204" pitchFamily="34" charset="0"/>
                <a:ea typeface="Calibri" panose="020F0502020204030204" pitchFamily="34" charset="0"/>
                <a:cs typeface="Calibri" panose="020F0502020204030204" pitchFamily="34" charset="0"/>
              </a:rPr>
              <a:t>Focusing on three neurotypes:</a:t>
            </a:r>
          </a:p>
          <a:p>
            <a:pPr lvl="1"/>
            <a:r>
              <a:rPr lang="en-GB" sz="2800" dirty="0">
                <a:latin typeface="Calibri" panose="020F0502020204030204" pitchFamily="34" charset="0"/>
                <a:ea typeface="Calibri" panose="020F0502020204030204" pitchFamily="34" charset="0"/>
                <a:cs typeface="Calibri" panose="020F0502020204030204" pitchFamily="34" charset="0"/>
              </a:rPr>
              <a:t>Autism.</a:t>
            </a:r>
          </a:p>
          <a:p>
            <a:pPr lvl="1"/>
            <a:r>
              <a:rPr lang="en-GB" sz="2800" dirty="0">
                <a:latin typeface="Calibri" panose="020F0502020204030204" pitchFamily="34" charset="0"/>
                <a:ea typeface="Calibri" panose="020F0502020204030204" pitchFamily="34" charset="0"/>
                <a:cs typeface="Calibri" panose="020F0502020204030204" pitchFamily="34" charset="0"/>
              </a:rPr>
              <a:t>ADHD.</a:t>
            </a:r>
          </a:p>
          <a:p>
            <a:pPr lvl="1"/>
            <a:r>
              <a:rPr lang="en-GB" sz="2800" dirty="0" err="1">
                <a:latin typeface="Calibri" panose="020F0502020204030204" pitchFamily="34" charset="0"/>
                <a:ea typeface="Calibri" panose="020F0502020204030204" pitchFamily="34" charset="0"/>
                <a:cs typeface="Calibri" panose="020F0502020204030204" pitchFamily="34" charset="0"/>
              </a:rPr>
              <a:t>AuDHD</a:t>
            </a:r>
            <a:r>
              <a:rPr lang="en-GB" sz="2800" dirty="0">
                <a:latin typeface="Calibri" panose="020F0502020204030204" pitchFamily="34" charset="0"/>
                <a:ea typeface="Calibri" panose="020F0502020204030204" pitchFamily="34" charset="0"/>
                <a:cs typeface="Calibri" panose="020F0502020204030204" pitchFamily="34" charset="0"/>
              </a:rPr>
              <a:t>.</a:t>
            </a:r>
          </a:p>
          <a:p>
            <a:r>
              <a:rPr lang="en-GB" dirty="0">
                <a:latin typeface="Calibri" panose="020F0502020204030204" pitchFamily="34" charset="0"/>
                <a:ea typeface="Calibri" panose="020F0502020204030204" pitchFamily="34" charset="0"/>
                <a:cs typeface="Calibri" panose="020F0502020204030204" pitchFamily="34" charset="0"/>
              </a:rPr>
              <a:t>Exploring the traits, strengths and challenges.</a:t>
            </a:r>
          </a:p>
          <a:p>
            <a:r>
              <a:rPr lang="en-GB" dirty="0">
                <a:latin typeface="Calibri" panose="020F0502020204030204" pitchFamily="34" charset="0"/>
                <a:ea typeface="Calibri" panose="020F0502020204030204" pitchFamily="34" charset="0"/>
                <a:cs typeface="Calibri" panose="020F0502020204030204" pitchFamily="34" charset="0"/>
              </a:rPr>
              <a:t>Linking these to gambling harm.</a:t>
            </a:r>
          </a:p>
          <a:p>
            <a:r>
              <a:rPr lang="en-GB" dirty="0">
                <a:latin typeface="Calibri" panose="020F0502020204030204" pitchFamily="34" charset="0"/>
                <a:ea typeface="Calibri" panose="020F0502020204030204" pitchFamily="34" charset="0"/>
                <a:cs typeface="Calibri" panose="020F0502020204030204" pitchFamily="34" charset="0"/>
              </a:rPr>
              <a:t>Considering the language.</a:t>
            </a:r>
          </a:p>
        </p:txBody>
      </p:sp>
      <p:sp>
        <p:nvSpPr>
          <p:cNvPr id="5" name="Footer Placeholder 4">
            <a:extLst>
              <a:ext uri="{FF2B5EF4-FFF2-40B4-BE49-F238E27FC236}">
                <a16:creationId xmlns:a16="http://schemas.microsoft.com/office/drawing/2014/main" id="{C6168DCA-06C3-DC9D-A593-8F93D231ED08}"/>
              </a:ext>
            </a:extLst>
          </p:cNvPr>
          <p:cNvSpPr>
            <a:spLocks noGrp="1"/>
          </p:cNvSpPr>
          <p:nvPr>
            <p:ph type="ftr" sz="quarter" idx="11"/>
          </p:nvPr>
        </p:nvSpPr>
        <p:spPr>
          <a:xfrm>
            <a:off x="4038600" y="6356350"/>
            <a:ext cx="4114800" cy="365125"/>
          </a:xfrm>
        </p:spPr>
        <p:txBody>
          <a:bodyPr>
            <a:normAutofit/>
          </a:bodyPr>
          <a:lstStyle/>
          <a:p>
            <a:pPr>
              <a:lnSpc>
                <a:spcPct val="90000"/>
              </a:lnSpc>
              <a:spcAft>
                <a:spcPts val="600"/>
              </a:spcAft>
            </a:pPr>
            <a:r>
              <a:rPr lang="en-US" sz="700"/>
              <a:t>
              </a:t>
            </a:r>
          </a:p>
        </p:txBody>
      </p:sp>
    </p:spTree>
    <p:extLst>
      <p:ext uri="{BB962C8B-B14F-4D97-AF65-F5344CB8AC3E}">
        <p14:creationId xmlns:p14="http://schemas.microsoft.com/office/powerpoint/2010/main" val="2118707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C97BA6F-0495-0620-9688-0CA5784FAF6C}"/>
              </a:ext>
            </a:extLst>
          </p:cNvPr>
          <p:cNvSpPr txBox="1"/>
          <p:nvPr/>
        </p:nvSpPr>
        <p:spPr>
          <a:xfrm>
            <a:off x="1035876" y="594466"/>
            <a:ext cx="4241851"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4400" b="1" dirty="0">
                <a:latin typeface="Calibri"/>
                <a:ea typeface="Calibri"/>
                <a:cs typeface="Calibri"/>
              </a:rPr>
              <a:t>Autism Spectrum</a:t>
            </a:r>
          </a:p>
        </p:txBody>
      </p:sp>
      <p:sp>
        <p:nvSpPr>
          <p:cNvPr id="8" name="TextBox 7">
            <a:extLst>
              <a:ext uri="{FF2B5EF4-FFF2-40B4-BE49-F238E27FC236}">
                <a16:creationId xmlns:a16="http://schemas.microsoft.com/office/drawing/2014/main" id="{34ED8CFF-BA9A-7571-DE1C-E77EBB20FD95}"/>
              </a:ext>
            </a:extLst>
          </p:cNvPr>
          <p:cNvSpPr txBox="1"/>
          <p:nvPr/>
        </p:nvSpPr>
        <p:spPr>
          <a:xfrm>
            <a:off x="4248912" y="5909880"/>
            <a:ext cx="501158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dirty="0">
                <a:latin typeface="Calibri" panose="020F0502020204030204" pitchFamily="34" charset="0"/>
                <a:ea typeface="Calibri" panose="020F0502020204030204" pitchFamily="34" charset="0"/>
                <a:cs typeface="Calibri" panose="020F0502020204030204" pitchFamily="34" charset="0"/>
              </a:rPr>
              <a:t>Video link: </a:t>
            </a:r>
            <a:r>
              <a:rPr lang="en-GB" sz="2400" dirty="0">
                <a:latin typeface="Calibri" panose="020F0502020204030204" pitchFamily="34" charset="0"/>
                <a:ea typeface="Calibri" panose="020F0502020204030204" pitchFamily="34" charset="0"/>
                <a:cs typeface="Calibri" panose="020F0502020204030204" pitchFamily="34" charset="0"/>
                <a:hlinkClick r:id="rId3"/>
              </a:rPr>
              <a:t>What is Autism? - YouTube</a:t>
            </a:r>
            <a:endParaRPr lang="en-GB" sz="2400" dirty="0">
              <a:latin typeface="Calibri" panose="020F0502020204030204" pitchFamily="34" charset="0"/>
              <a:ea typeface="Calibri" panose="020F0502020204030204" pitchFamily="34" charset="0"/>
              <a:cs typeface="Calibri" panose="020F0502020204030204" pitchFamily="34" charset="0"/>
            </a:endParaRPr>
          </a:p>
        </p:txBody>
      </p:sp>
      <p:pic>
        <p:nvPicPr>
          <p:cNvPr id="2" name="Picture 1" descr="A close-up of a sign&#10;&#10;AI-generated content may be incorrect.">
            <a:extLst>
              <a:ext uri="{FF2B5EF4-FFF2-40B4-BE49-F238E27FC236}">
                <a16:creationId xmlns:a16="http://schemas.microsoft.com/office/drawing/2014/main" id="{8AFC1471-3AA7-4DF6-638D-D5983E6B3111}"/>
              </a:ext>
            </a:extLst>
          </p:cNvPr>
          <p:cNvPicPr>
            <a:picLocks noChangeAspect="1"/>
          </p:cNvPicPr>
          <p:nvPr/>
        </p:nvPicPr>
        <p:blipFill>
          <a:blip r:embed="rId4"/>
          <a:stretch>
            <a:fillRect/>
          </a:stretch>
        </p:blipFill>
        <p:spPr>
          <a:xfrm>
            <a:off x="505596" y="3548030"/>
            <a:ext cx="5114925" cy="1962150"/>
          </a:xfrm>
          <a:prstGeom prst="rect">
            <a:avLst/>
          </a:prstGeom>
        </p:spPr>
      </p:pic>
      <p:sp>
        <p:nvSpPr>
          <p:cNvPr id="3" name="TextBox 2">
            <a:extLst>
              <a:ext uri="{FF2B5EF4-FFF2-40B4-BE49-F238E27FC236}">
                <a16:creationId xmlns:a16="http://schemas.microsoft.com/office/drawing/2014/main" id="{710FF115-0B70-DCE0-3DDC-D5F98323B3AB}"/>
              </a:ext>
            </a:extLst>
          </p:cNvPr>
          <p:cNvSpPr txBox="1"/>
          <p:nvPr/>
        </p:nvSpPr>
        <p:spPr>
          <a:xfrm>
            <a:off x="505595" y="2009420"/>
            <a:ext cx="5114925" cy="1077218"/>
          </a:xfrm>
          <a:prstGeom prst="rect">
            <a:avLst/>
          </a:prstGeom>
          <a:noFill/>
          <a:ln w="38100">
            <a:solidFill>
              <a:srgbClr val="4C8590"/>
            </a:solidFill>
          </a:ln>
        </p:spPr>
        <p:txBody>
          <a:bodyPr wrap="square" rtlCol="0">
            <a:spAutoFit/>
          </a:bodyPr>
          <a:lstStyle/>
          <a:p>
            <a:pPr algn="ctr"/>
            <a:r>
              <a:rPr lang="en-US" sz="2400" dirty="0">
                <a:latin typeface="Calibri" panose="020F0502020204030204" pitchFamily="34" charset="0"/>
                <a:ea typeface="Calibri" panose="020F0502020204030204" pitchFamily="34" charset="0"/>
                <a:cs typeface="Calibri" panose="020F0502020204030204" pitchFamily="34" charset="0"/>
              </a:rPr>
              <a:t>Over 700,000 diagnosed autistic adults and children in the UK. That’s 1 in 100.</a:t>
            </a:r>
          </a:p>
          <a:p>
            <a:pPr algn="ctr"/>
            <a:r>
              <a:rPr lang="en-US" sz="1600" dirty="0">
                <a:latin typeface="Calibri" panose="020F0502020204030204" pitchFamily="34" charset="0"/>
                <a:ea typeface="Calibri" panose="020F0502020204030204" pitchFamily="34" charset="0"/>
                <a:cs typeface="Calibri" panose="020F0502020204030204" pitchFamily="34" charset="0"/>
              </a:rPr>
              <a:t>(Source: </a:t>
            </a:r>
            <a:r>
              <a:rPr lang="en-GB" sz="1600" dirty="0" err="1">
                <a:latin typeface="Calibri" panose="020F0502020204030204" pitchFamily="34" charset="0"/>
                <a:ea typeface="Calibri" panose="020F0502020204030204" pitchFamily="34" charset="0"/>
                <a:cs typeface="Calibri" panose="020F0502020204030204" pitchFamily="34" charset="0"/>
                <a:hlinkClick r:id="rId5"/>
              </a:rPr>
              <a:t>BeyondAutism</a:t>
            </a:r>
            <a:r>
              <a:rPr lang="en-GB" sz="1600" dirty="0">
                <a:latin typeface="Calibri" panose="020F0502020204030204" pitchFamily="34" charset="0"/>
                <a:ea typeface="Calibri" panose="020F0502020204030204" pitchFamily="34" charset="0"/>
                <a:cs typeface="Calibri" panose="020F0502020204030204" pitchFamily="34" charset="0"/>
              </a:rPr>
              <a:t>)</a:t>
            </a:r>
          </a:p>
        </p:txBody>
      </p:sp>
      <p:pic>
        <p:nvPicPr>
          <p:cNvPr id="7" name="Picture 6">
            <a:extLst>
              <a:ext uri="{FF2B5EF4-FFF2-40B4-BE49-F238E27FC236}">
                <a16:creationId xmlns:a16="http://schemas.microsoft.com/office/drawing/2014/main" id="{271E2263-D0BD-08E1-5F80-188115E2C258}"/>
              </a:ext>
            </a:extLst>
          </p:cNvPr>
          <p:cNvPicPr>
            <a:picLocks noChangeAspect="1"/>
          </p:cNvPicPr>
          <p:nvPr/>
        </p:nvPicPr>
        <p:blipFill>
          <a:blip r:embed="rId6"/>
          <a:stretch>
            <a:fillRect/>
          </a:stretch>
        </p:blipFill>
        <p:spPr>
          <a:xfrm>
            <a:off x="6696738" y="1188707"/>
            <a:ext cx="5114925" cy="4321473"/>
          </a:xfrm>
          <a:prstGeom prst="rect">
            <a:avLst/>
          </a:prstGeom>
        </p:spPr>
      </p:pic>
      <p:pic>
        <p:nvPicPr>
          <p:cNvPr id="13" name="Picture 12">
            <a:extLst>
              <a:ext uri="{FF2B5EF4-FFF2-40B4-BE49-F238E27FC236}">
                <a16:creationId xmlns:a16="http://schemas.microsoft.com/office/drawing/2014/main" id="{0E01DB36-771C-7484-865F-D64FE510F3A3}"/>
              </a:ext>
            </a:extLst>
          </p:cNvPr>
          <p:cNvPicPr>
            <a:picLocks noChangeAspect="1"/>
          </p:cNvPicPr>
          <p:nvPr/>
        </p:nvPicPr>
        <p:blipFill>
          <a:blip r:embed="rId7"/>
          <a:stretch>
            <a:fillRect/>
          </a:stretch>
        </p:blipFill>
        <p:spPr>
          <a:xfrm>
            <a:off x="184619" y="1398542"/>
            <a:ext cx="6153552" cy="426757"/>
          </a:xfrm>
          <a:prstGeom prst="rect">
            <a:avLst/>
          </a:prstGeom>
        </p:spPr>
      </p:pic>
      <p:sp>
        <p:nvSpPr>
          <p:cNvPr id="14" name="TextBox 13">
            <a:extLst>
              <a:ext uri="{FF2B5EF4-FFF2-40B4-BE49-F238E27FC236}">
                <a16:creationId xmlns:a16="http://schemas.microsoft.com/office/drawing/2014/main" id="{0B484945-8F65-F020-5847-6FBCD0EA4242}"/>
              </a:ext>
            </a:extLst>
          </p:cNvPr>
          <p:cNvSpPr txBox="1"/>
          <p:nvPr/>
        </p:nvSpPr>
        <p:spPr>
          <a:xfrm>
            <a:off x="512942" y="5686816"/>
            <a:ext cx="184731" cy="369332"/>
          </a:xfrm>
          <a:prstGeom prst="rect">
            <a:avLst/>
          </a:prstGeom>
          <a:noFill/>
        </p:spPr>
        <p:txBody>
          <a:bodyPr wrap="square" rtlCol="0">
            <a:spAutoFit/>
          </a:bodyPr>
          <a:lstStyle/>
          <a:p>
            <a:endParaRPr lang="en-GB" dirty="0"/>
          </a:p>
        </p:txBody>
      </p:sp>
      <p:pic>
        <p:nvPicPr>
          <p:cNvPr id="5" name="Graphic 4" descr="Clapper board with solid fill">
            <a:extLst>
              <a:ext uri="{FF2B5EF4-FFF2-40B4-BE49-F238E27FC236}">
                <a16:creationId xmlns:a16="http://schemas.microsoft.com/office/drawing/2014/main" id="{FE3B61AB-024F-C419-3FE3-68D2C9E87B0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305949" y="5598948"/>
            <a:ext cx="914400" cy="914400"/>
          </a:xfrm>
          <a:prstGeom prst="rect">
            <a:avLst/>
          </a:prstGeom>
        </p:spPr>
      </p:pic>
    </p:spTree>
    <p:extLst>
      <p:ext uri="{BB962C8B-B14F-4D97-AF65-F5344CB8AC3E}">
        <p14:creationId xmlns:p14="http://schemas.microsoft.com/office/powerpoint/2010/main" val="2881464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4050" y="51576"/>
            <a:ext cx="10734634" cy="904395"/>
          </a:xfrm>
        </p:spPr>
        <p:txBody>
          <a:bodyPr>
            <a:normAutofit/>
          </a:bodyPr>
          <a:lstStyle/>
          <a:p>
            <a:r>
              <a:rPr lang="en-US" sz="4400" b="1" dirty="0">
                <a:latin typeface="Calibri"/>
                <a:ea typeface="Calibri"/>
                <a:cs typeface="Calibri"/>
              </a:rPr>
              <a:t>Neurodivergence and Gambling Harms</a:t>
            </a:r>
          </a:p>
        </p:txBody>
      </p:sp>
      <p:sp>
        <p:nvSpPr>
          <p:cNvPr id="3" name="Subtitle 2"/>
          <p:cNvSpPr>
            <a:spLocks noGrp="1"/>
          </p:cNvSpPr>
          <p:nvPr>
            <p:ph type="subTitle" idx="1"/>
          </p:nvPr>
        </p:nvSpPr>
        <p:spPr>
          <a:xfrm>
            <a:off x="519060" y="932465"/>
            <a:ext cx="11153880" cy="5392209"/>
          </a:xfrm>
        </p:spPr>
        <p:txBody>
          <a:bodyPr vert="horz" lIns="91440" tIns="45720" rIns="91440" bIns="45720" rtlCol="0" anchor="t">
            <a:normAutofit/>
          </a:bodyPr>
          <a:lstStyle/>
          <a:p>
            <a:pPr algn="l"/>
            <a:endParaRPr lang="en-GB" b="1" dirty="0">
              <a:latin typeface="Calibri"/>
              <a:ea typeface="Microsoft Sans Serif"/>
              <a:cs typeface="Arial"/>
            </a:endParaRPr>
          </a:p>
          <a:p>
            <a:pPr algn="l"/>
            <a:r>
              <a:rPr lang="en-GB" b="1" dirty="0">
                <a:latin typeface="Calibri"/>
                <a:ea typeface="Microsoft Sans Serif"/>
                <a:cs typeface="Arial"/>
              </a:rPr>
              <a:t>Background - </a:t>
            </a:r>
            <a:r>
              <a:rPr lang="en-GB" dirty="0">
                <a:latin typeface="Calibri"/>
                <a:ea typeface="Microsoft Sans Serif"/>
                <a:cs typeface="Arial"/>
              </a:rPr>
              <a:t>limited evidence of how gambling harm is experienced by those who are neurodivergent or how best to deliver gambling treatment.</a:t>
            </a:r>
            <a:endParaRPr lang="en-US" dirty="0">
              <a:latin typeface="Calibri"/>
              <a:ea typeface="Microsoft Sans Serif"/>
              <a:cs typeface="Microsoft Sans Serif"/>
            </a:endParaRPr>
          </a:p>
          <a:p>
            <a:pPr algn="l"/>
            <a:endParaRPr lang="en-GB" sz="1100" dirty="0">
              <a:latin typeface="Calibri"/>
              <a:ea typeface="Microsoft Sans Serif"/>
              <a:cs typeface="Arial"/>
            </a:endParaRPr>
          </a:p>
          <a:p>
            <a:pPr algn="l"/>
            <a:r>
              <a:rPr lang="en-US" b="1" dirty="0">
                <a:latin typeface="Calibri"/>
                <a:ea typeface="Microsoft Sans Serif"/>
                <a:cs typeface="Microsoft Sans Serif"/>
              </a:rPr>
              <a:t>A Research Project </a:t>
            </a:r>
            <a:r>
              <a:rPr lang="en-US" dirty="0">
                <a:latin typeface="Calibri"/>
                <a:ea typeface="Microsoft Sans Serif"/>
                <a:cs typeface="Microsoft Sans Serif"/>
              </a:rPr>
              <a:t>was</a:t>
            </a:r>
            <a:r>
              <a:rPr lang="en-US" dirty="0">
                <a:latin typeface="Calibri" panose="020F0502020204030204" pitchFamily="34" charset="0"/>
                <a:ea typeface="Calibri" panose="020F0502020204030204" pitchFamily="34" charset="0"/>
                <a:cs typeface="Calibri" panose="020F0502020204030204" pitchFamily="34" charset="0"/>
              </a:rPr>
              <a:t> developed to better understand the relationship between neurodivergence and gambling harms (</a:t>
            </a:r>
            <a:r>
              <a:rPr lang="en-GB" dirty="0">
                <a:latin typeface="Calibri" panose="020F0502020204030204" pitchFamily="34" charset="0"/>
                <a:ea typeface="Calibri" panose="020F0502020204030204" pitchFamily="34" charset="0"/>
                <a:cs typeface="Calibri" panose="020F0502020204030204" pitchFamily="34" charset="0"/>
                <a:hlinkClick r:id="rId3"/>
              </a:rPr>
              <a:t>Report Link</a:t>
            </a:r>
            <a:r>
              <a:rPr lang="en-GB" dirty="0">
                <a:latin typeface="Calibri" panose="020F0502020204030204" pitchFamily="34" charset="0"/>
                <a:ea typeface="Calibri" panose="020F0502020204030204" pitchFamily="34" charset="0"/>
                <a:cs typeface="Calibri" panose="020F0502020204030204" pitchFamily="34" charset="0"/>
              </a:rPr>
              <a:t>)</a:t>
            </a:r>
            <a:r>
              <a:rPr lang="en-US" dirty="0">
                <a:latin typeface="Calibri" panose="020F0502020204030204" pitchFamily="34" charset="0"/>
                <a:ea typeface="Calibri" panose="020F0502020204030204" pitchFamily="34" charset="0"/>
                <a:cs typeface="Calibri" panose="020F0502020204030204" pitchFamily="34" charset="0"/>
              </a:rPr>
              <a:t>. </a:t>
            </a:r>
            <a:r>
              <a:rPr lang="en-US" dirty="0">
                <a:latin typeface="Calibri"/>
                <a:ea typeface="Microsoft Sans Serif"/>
                <a:cs typeface="Microsoft Sans Serif"/>
              </a:rPr>
              <a:t>This focused on:</a:t>
            </a:r>
          </a:p>
          <a:p>
            <a:pPr marL="342900" indent="-342900" algn="l">
              <a:buChar char="•"/>
            </a:pPr>
            <a:r>
              <a:rPr lang="en-US" dirty="0">
                <a:latin typeface="Calibri"/>
                <a:ea typeface="Microsoft Sans Serif"/>
                <a:cs typeface="Microsoft Sans Serif"/>
              </a:rPr>
              <a:t>Causes</a:t>
            </a:r>
          </a:p>
          <a:p>
            <a:pPr marL="342900" indent="-342900" algn="l">
              <a:buChar char="•"/>
            </a:pPr>
            <a:r>
              <a:rPr lang="en-US" dirty="0">
                <a:latin typeface="Calibri"/>
                <a:ea typeface="Microsoft Sans Serif"/>
                <a:cs typeface="Microsoft Sans Serif"/>
              </a:rPr>
              <a:t>Risks</a:t>
            </a:r>
          </a:p>
          <a:p>
            <a:pPr marL="342900" indent="-342900" algn="l">
              <a:buChar char="•"/>
            </a:pPr>
            <a:r>
              <a:rPr lang="en-US" dirty="0">
                <a:latin typeface="Calibri"/>
                <a:ea typeface="Microsoft Sans Serif"/>
                <a:cs typeface="Microsoft Sans Serif"/>
              </a:rPr>
              <a:t>Barriers to support</a:t>
            </a:r>
          </a:p>
          <a:p>
            <a:pPr marL="342900" indent="-342900" algn="l">
              <a:buChar char="•"/>
            </a:pPr>
            <a:r>
              <a:rPr lang="en-US" dirty="0">
                <a:latin typeface="Calibri"/>
                <a:ea typeface="Microsoft Sans Serif"/>
                <a:cs typeface="Microsoft Sans Serif"/>
              </a:rPr>
              <a:t>Recommendations for support</a:t>
            </a:r>
          </a:p>
          <a:p>
            <a:pPr algn="l"/>
            <a:r>
              <a:rPr lang="en-US" dirty="0">
                <a:latin typeface="Calibri"/>
                <a:ea typeface="Calibri"/>
                <a:cs typeface="Segoe UI"/>
              </a:rPr>
              <a:t>This training forms part of the final phase: developing tools and resources for best practice.</a:t>
            </a:r>
            <a:br>
              <a:rPr lang="en-US" dirty="0">
                <a:latin typeface="Calibri"/>
                <a:cs typeface="Segoe UI"/>
              </a:rPr>
            </a:br>
            <a:endParaRPr lang="en-GB" dirty="0">
              <a:latin typeface="Calibri"/>
              <a:ea typeface="Calibri"/>
              <a:cs typeface="Segoe UI"/>
            </a:endParaRPr>
          </a:p>
          <a:p>
            <a:pPr algn="l"/>
            <a:endParaRPr lang="en-US" dirty="0"/>
          </a:p>
          <a:p>
            <a:endParaRPr lang="en-US" dirty="0"/>
          </a:p>
        </p:txBody>
      </p:sp>
      <p:pic>
        <p:nvPicPr>
          <p:cNvPr id="5" name="Picture 4" descr="A black background with orange letters&#10;&#10;Description automatically generated">
            <a:extLst>
              <a:ext uri="{FF2B5EF4-FFF2-40B4-BE49-F238E27FC236}">
                <a16:creationId xmlns:a16="http://schemas.microsoft.com/office/drawing/2014/main" id="{FA058D10-F7A4-94A5-2823-A954E0B606E0}"/>
              </a:ext>
            </a:extLst>
          </p:cNvPr>
          <p:cNvPicPr>
            <a:picLocks noChangeAspect="1"/>
          </p:cNvPicPr>
          <p:nvPr/>
        </p:nvPicPr>
        <p:blipFill>
          <a:blip r:embed="rId4"/>
          <a:stretch>
            <a:fillRect/>
          </a:stretch>
        </p:blipFill>
        <p:spPr>
          <a:xfrm>
            <a:off x="664050" y="5828408"/>
            <a:ext cx="2641907" cy="807478"/>
          </a:xfrm>
          <a:prstGeom prst="rect">
            <a:avLst/>
          </a:prstGeom>
        </p:spPr>
      </p:pic>
      <p:pic>
        <p:nvPicPr>
          <p:cNvPr id="7" name="Picture 6" descr="A green text on a white background&#10;&#10;AI-generated content may be incorrect.">
            <a:extLst>
              <a:ext uri="{FF2B5EF4-FFF2-40B4-BE49-F238E27FC236}">
                <a16:creationId xmlns:a16="http://schemas.microsoft.com/office/drawing/2014/main" id="{227655EF-9F72-E44B-02D6-B007F4D76A1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6548" y="5824948"/>
            <a:ext cx="2641907" cy="720080"/>
          </a:xfrm>
          <a:prstGeom prst="rect">
            <a:avLst/>
          </a:prstGeom>
          <a:noFill/>
          <a:ln>
            <a:noFill/>
          </a:ln>
        </p:spPr>
      </p:pic>
      <p:pic>
        <p:nvPicPr>
          <p:cNvPr id="9" name="Picture 2">
            <a:extLst>
              <a:ext uri="{FF2B5EF4-FFF2-40B4-BE49-F238E27FC236}">
                <a16:creationId xmlns:a16="http://schemas.microsoft.com/office/drawing/2014/main" id="{B4ABBE4D-7EB5-C498-F2A6-DBD8A5CDB819}"/>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2109" t="17437" r="24311" b="26568"/>
          <a:stretch/>
        </p:blipFill>
        <p:spPr bwMode="auto">
          <a:xfrm>
            <a:off x="6375235" y="5740305"/>
            <a:ext cx="1571957" cy="97771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University of Bristol Logo PNG Transparent &amp; SVG Vector - Freebie Supply">
            <a:extLst>
              <a:ext uri="{FF2B5EF4-FFF2-40B4-BE49-F238E27FC236}">
                <a16:creationId xmlns:a16="http://schemas.microsoft.com/office/drawing/2014/main" id="{E3475622-872D-48E7-3D58-4B2B7AEE6B5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694233" y="5826621"/>
            <a:ext cx="2172899" cy="62838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8">
            <p14:nvContentPartPr>
              <p14:cNvPr id="4" name="Ink 3">
                <a:extLst>
                  <a:ext uri="{FF2B5EF4-FFF2-40B4-BE49-F238E27FC236}">
                    <a16:creationId xmlns:a16="http://schemas.microsoft.com/office/drawing/2014/main" id="{584582F7-06CD-9BAE-0009-BFA4D3069E86}"/>
                  </a:ext>
                </a:extLst>
              </p14:cNvPr>
              <p14:cNvContentPartPr/>
              <p14:nvPr/>
            </p14:nvContentPartPr>
            <p14:xfrm>
              <a:off x="3749261" y="1267239"/>
              <a:ext cx="13804" cy="13804"/>
            </p14:xfrm>
          </p:contentPart>
        </mc:Choice>
        <mc:Fallback xmlns="">
          <p:pic>
            <p:nvPicPr>
              <p:cNvPr id="4" name="Ink 3">
                <a:extLst>
                  <a:ext uri="{FF2B5EF4-FFF2-40B4-BE49-F238E27FC236}">
                    <a16:creationId xmlns:a16="http://schemas.microsoft.com/office/drawing/2014/main" id="{584582F7-06CD-9BAE-0009-BFA4D3069E86}"/>
                  </a:ext>
                </a:extLst>
              </p:cNvPr>
              <p:cNvPicPr/>
              <p:nvPr/>
            </p:nvPicPr>
            <p:blipFill>
              <a:blip r:embed="rId9"/>
              <a:stretch>
                <a:fillRect/>
              </a:stretch>
            </p:blipFill>
            <p:spPr>
              <a:xfrm>
                <a:off x="3059061" y="577039"/>
                <a:ext cx="1380400" cy="13804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Ink 5">
                <a:extLst>
                  <a:ext uri="{FF2B5EF4-FFF2-40B4-BE49-F238E27FC236}">
                    <a16:creationId xmlns:a16="http://schemas.microsoft.com/office/drawing/2014/main" id="{CEACCBB0-27E3-D407-16D0-5BCA289A608C}"/>
                  </a:ext>
                </a:extLst>
              </p14:cNvPr>
              <p14:cNvContentPartPr/>
              <p14:nvPr/>
            </p14:nvContentPartPr>
            <p14:xfrm>
              <a:off x="3749261" y="1267239"/>
              <a:ext cx="13804" cy="13804"/>
            </p14:xfrm>
          </p:contentPart>
        </mc:Choice>
        <mc:Fallback xmlns="">
          <p:pic>
            <p:nvPicPr>
              <p:cNvPr id="6" name="Ink 5">
                <a:extLst>
                  <a:ext uri="{FF2B5EF4-FFF2-40B4-BE49-F238E27FC236}">
                    <a16:creationId xmlns:a16="http://schemas.microsoft.com/office/drawing/2014/main" id="{CEACCBB0-27E3-D407-16D0-5BCA289A608C}"/>
                  </a:ext>
                </a:extLst>
              </p:cNvPr>
              <p:cNvPicPr/>
              <p:nvPr/>
            </p:nvPicPr>
            <p:blipFill>
              <a:blip r:embed="rId9"/>
              <a:stretch>
                <a:fillRect/>
              </a:stretch>
            </p:blipFill>
            <p:spPr>
              <a:xfrm>
                <a:off x="3059061" y="577039"/>
                <a:ext cx="1380400" cy="1380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 name="Ink 7">
                <a:extLst>
                  <a:ext uri="{FF2B5EF4-FFF2-40B4-BE49-F238E27FC236}">
                    <a16:creationId xmlns:a16="http://schemas.microsoft.com/office/drawing/2014/main" id="{1A74B23B-B376-EC88-47D1-E93EA1BA342A}"/>
                  </a:ext>
                </a:extLst>
              </p14:cNvPr>
              <p14:cNvContentPartPr/>
              <p14:nvPr/>
            </p14:nvContentPartPr>
            <p14:xfrm>
              <a:off x="3749261" y="1267239"/>
              <a:ext cx="13804" cy="13804"/>
            </p14:xfrm>
          </p:contentPart>
        </mc:Choice>
        <mc:Fallback xmlns="">
          <p:pic>
            <p:nvPicPr>
              <p:cNvPr id="8" name="Ink 7">
                <a:extLst>
                  <a:ext uri="{FF2B5EF4-FFF2-40B4-BE49-F238E27FC236}">
                    <a16:creationId xmlns:a16="http://schemas.microsoft.com/office/drawing/2014/main" id="{1A74B23B-B376-EC88-47D1-E93EA1BA342A}"/>
                  </a:ext>
                </a:extLst>
              </p:cNvPr>
              <p:cNvPicPr/>
              <p:nvPr/>
            </p:nvPicPr>
            <p:blipFill>
              <a:blip r:embed="rId9"/>
              <a:stretch>
                <a:fillRect/>
              </a:stretch>
            </p:blipFill>
            <p:spPr>
              <a:xfrm>
                <a:off x="3059061" y="577039"/>
                <a:ext cx="1380400" cy="1380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Ink 9">
                <a:extLst>
                  <a:ext uri="{FF2B5EF4-FFF2-40B4-BE49-F238E27FC236}">
                    <a16:creationId xmlns:a16="http://schemas.microsoft.com/office/drawing/2014/main" id="{9FAC3A31-F21E-B674-2144-BD6D1783A948}"/>
                  </a:ext>
                </a:extLst>
              </p14:cNvPr>
              <p14:cNvContentPartPr/>
              <p14:nvPr/>
            </p14:nvContentPartPr>
            <p14:xfrm>
              <a:off x="1606826" y="1421847"/>
              <a:ext cx="13804" cy="13804"/>
            </p14:xfrm>
          </p:contentPart>
        </mc:Choice>
        <mc:Fallback xmlns="">
          <p:pic>
            <p:nvPicPr>
              <p:cNvPr id="10" name="Ink 9">
                <a:extLst>
                  <a:ext uri="{FF2B5EF4-FFF2-40B4-BE49-F238E27FC236}">
                    <a16:creationId xmlns:a16="http://schemas.microsoft.com/office/drawing/2014/main" id="{9FAC3A31-F21E-B674-2144-BD6D1783A948}"/>
                  </a:ext>
                </a:extLst>
              </p:cNvPr>
              <p:cNvPicPr/>
              <p:nvPr/>
            </p:nvPicPr>
            <p:blipFill>
              <a:blip r:embed="rId9"/>
              <a:stretch>
                <a:fillRect/>
              </a:stretch>
            </p:blipFill>
            <p:spPr>
              <a:xfrm>
                <a:off x="916626" y="731647"/>
                <a:ext cx="1380400" cy="13804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Ink 11">
                <a:extLst>
                  <a:ext uri="{FF2B5EF4-FFF2-40B4-BE49-F238E27FC236}">
                    <a16:creationId xmlns:a16="http://schemas.microsoft.com/office/drawing/2014/main" id="{67D3B905-0B97-5F91-FDA9-C7C526BD5FC5}"/>
                  </a:ext>
                </a:extLst>
              </p14:cNvPr>
              <p14:cNvContentPartPr/>
              <p14:nvPr/>
            </p14:nvContentPartPr>
            <p14:xfrm>
              <a:off x="1573695" y="1355587"/>
              <a:ext cx="13804" cy="13804"/>
            </p14:xfrm>
          </p:contentPart>
        </mc:Choice>
        <mc:Fallback xmlns="">
          <p:pic>
            <p:nvPicPr>
              <p:cNvPr id="12" name="Ink 11">
                <a:extLst>
                  <a:ext uri="{FF2B5EF4-FFF2-40B4-BE49-F238E27FC236}">
                    <a16:creationId xmlns:a16="http://schemas.microsoft.com/office/drawing/2014/main" id="{67D3B905-0B97-5F91-FDA9-C7C526BD5FC5}"/>
                  </a:ext>
                </a:extLst>
              </p:cNvPr>
              <p:cNvPicPr/>
              <p:nvPr/>
            </p:nvPicPr>
            <p:blipFill>
              <a:blip r:embed="rId9"/>
              <a:stretch>
                <a:fillRect/>
              </a:stretch>
            </p:blipFill>
            <p:spPr>
              <a:xfrm>
                <a:off x="883495" y="665387"/>
                <a:ext cx="1380400" cy="1380400"/>
              </a:xfrm>
              <a:prstGeom prst="rect">
                <a:avLst/>
              </a:prstGeom>
            </p:spPr>
          </p:pic>
        </mc:Fallback>
      </mc:AlternateContent>
      <p:pic>
        <p:nvPicPr>
          <p:cNvPr id="15" name="Picture 14">
            <a:extLst>
              <a:ext uri="{FF2B5EF4-FFF2-40B4-BE49-F238E27FC236}">
                <a16:creationId xmlns:a16="http://schemas.microsoft.com/office/drawing/2014/main" id="{B3BFA6AE-EA4A-2942-36AC-BAB78C5BD998}"/>
              </a:ext>
            </a:extLst>
          </p:cNvPr>
          <p:cNvPicPr>
            <a:picLocks noChangeAspect="1"/>
          </p:cNvPicPr>
          <p:nvPr/>
        </p:nvPicPr>
        <p:blipFill>
          <a:blip r:embed="rId14"/>
          <a:stretch>
            <a:fillRect/>
          </a:stretch>
        </p:blipFill>
        <p:spPr>
          <a:xfrm>
            <a:off x="231528" y="873893"/>
            <a:ext cx="11728943" cy="424098"/>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C7FB5-D348-CF7F-19ED-58E3AC6A3CFC}"/>
              </a:ext>
            </a:extLst>
          </p:cNvPr>
          <p:cNvSpPr>
            <a:spLocks noGrp="1"/>
          </p:cNvSpPr>
          <p:nvPr>
            <p:ph type="title"/>
          </p:nvPr>
        </p:nvSpPr>
        <p:spPr>
          <a:xfrm>
            <a:off x="1743147" y="149839"/>
            <a:ext cx="10515600" cy="1325563"/>
          </a:xfrm>
        </p:spPr>
        <p:txBody>
          <a:bodyPr/>
          <a:lstStyle/>
          <a:p>
            <a:r>
              <a:rPr lang="en-GB" dirty="0">
                <a:latin typeface="Calibri" panose="020F0502020204030204" pitchFamily="34" charset="0"/>
                <a:ea typeface="Calibri" panose="020F0502020204030204" pitchFamily="34" charset="0"/>
                <a:cs typeface="Calibri" panose="020F0502020204030204" pitchFamily="34" charset="0"/>
              </a:rPr>
              <a:t>Autism - Traits and Characteristics</a:t>
            </a:r>
          </a:p>
        </p:txBody>
      </p:sp>
      <p:sp>
        <p:nvSpPr>
          <p:cNvPr id="3" name="Content Placeholder 2">
            <a:extLst>
              <a:ext uri="{FF2B5EF4-FFF2-40B4-BE49-F238E27FC236}">
                <a16:creationId xmlns:a16="http://schemas.microsoft.com/office/drawing/2014/main" id="{87355659-F281-7319-ED0E-1F1FB3C15129}"/>
              </a:ext>
            </a:extLst>
          </p:cNvPr>
          <p:cNvSpPr>
            <a:spLocks noGrp="1"/>
          </p:cNvSpPr>
          <p:nvPr>
            <p:ph idx="1"/>
          </p:nvPr>
        </p:nvSpPr>
        <p:spPr>
          <a:xfrm>
            <a:off x="612647" y="1715532"/>
            <a:ext cx="8788385" cy="4593828"/>
          </a:xfrm>
        </p:spPr>
        <p:txBody>
          <a:bodyPr vert="horz" lIns="91440" tIns="45720" rIns="91440" bIns="45720" rtlCol="0" anchor="t">
            <a:normAutofit/>
          </a:bodyPr>
          <a:lstStyle/>
          <a:p>
            <a:endParaRPr lang="en-GB"/>
          </a:p>
          <a:p>
            <a:pPr marL="0" indent="0">
              <a:buNone/>
            </a:pPr>
            <a:endParaRPr lang="en-US">
              <a:latin typeface="Neue Haas Grotesk Text Pro"/>
            </a:endParaRPr>
          </a:p>
        </p:txBody>
      </p:sp>
      <p:sp>
        <p:nvSpPr>
          <p:cNvPr id="5" name="Footer Placeholder 4">
            <a:extLst>
              <a:ext uri="{FF2B5EF4-FFF2-40B4-BE49-F238E27FC236}">
                <a16:creationId xmlns:a16="http://schemas.microsoft.com/office/drawing/2014/main" id="{8441A3B5-60FC-D23F-640D-93EA73A72134}"/>
              </a:ext>
            </a:extLst>
          </p:cNvPr>
          <p:cNvSpPr>
            <a:spLocks noGrp="1"/>
          </p:cNvSpPr>
          <p:nvPr>
            <p:ph type="ftr" sz="quarter" idx="11"/>
          </p:nvPr>
        </p:nvSpPr>
        <p:spPr/>
        <p:txBody>
          <a:bodyPr/>
          <a:lstStyle/>
          <a:p>
            <a:r>
              <a:rPr lang="en-US"/>
              <a:t>
              </a:t>
            </a:r>
          </a:p>
        </p:txBody>
      </p:sp>
      <p:pic>
        <p:nvPicPr>
          <p:cNvPr id="7" name="Picture 6" descr="A person and person with question marks&#10;&#10;AI-generated content may be incorrect.">
            <a:extLst>
              <a:ext uri="{FF2B5EF4-FFF2-40B4-BE49-F238E27FC236}">
                <a16:creationId xmlns:a16="http://schemas.microsoft.com/office/drawing/2014/main" id="{DE458076-52EE-A1D3-6E2F-CD543A5F8100}"/>
              </a:ext>
            </a:extLst>
          </p:cNvPr>
          <p:cNvPicPr>
            <a:picLocks noChangeAspect="1"/>
          </p:cNvPicPr>
          <p:nvPr/>
        </p:nvPicPr>
        <p:blipFill>
          <a:blip r:embed="rId2"/>
          <a:stretch>
            <a:fillRect/>
          </a:stretch>
        </p:blipFill>
        <p:spPr>
          <a:xfrm>
            <a:off x="942822" y="2338917"/>
            <a:ext cx="1364493" cy="1312887"/>
          </a:xfrm>
          <a:prstGeom prst="rect">
            <a:avLst/>
          </a:prstGeom>
        </p:spPr>
      </p:pic>
      <p:pic>
        <p:nvPicPr>
          <p:cNvPr id="11" name="Picture 10" descr="A clock with different objects around it&#10;&#10;AI-generated content may be incorrect.">
            <a:extLst>
              <a:ext uri="{FF2B5EF4-FFF2-40B4-BE49-F238E27FC236}">
                <a16:creationId xmlns:a16="http://schemas.microsoft.com/office/drawing/2014/main" id="{AC0BF46F-9B21-8DEA-A4E4-68AA0F9068F2}"/>
              </a:ext>
            </a:extLst>
          </p:cNvPr>
          <p:cNvPicPr>
            <a:picLocks noChangeAspect="1"/>
          </p:cNvPicPr>
          <p:nvPr/>
        </p:nvPicPr>
        <p:blipFill>
          <a:blip r:embed="rId3"/>
          <a:stretch>
            <a:fillRect/>
          </a:stretch>
        </p:blipFill>
        <p:spPr>
          <a:xfrm>
            <a:off x="7671287" y="2405784"/>
            <a:ext cx="1254175" cy="1204703"/>
          </a:xfrm>
          <a:prstGeom prst="rect">
            <a:avLst/>
          </a:prstGeom>
        </p:spPr>
      </p:pic>
      <p:pic>
        <p:nvPicPr>
          <p:cNvPr id="12" name="Picture 11" descr="A person holding his head&#10;&#10;AI-generated content may be incorrect.">
            <a:extLst>
              <a:ext uri="{FF2B5EF4-FFF2-40B4-BE49-F238E27FC236}">
                <a16:creationId xmlns:a16="http://schemas.microsoft.com/office/drawing/2014/main" id="{D9565C87-E2F8-78C3-5E0E-0C3699605C26}"/>
              </a:ext>
            </a:extLst>
          </p:cNvPr>
          <p:cNvPicPr>
            <a:picLocks noChangeAspect="1"/>
          </p:cNvPicPr>
          <p:nvPr/>
        </p:nvPicPr>
        <p:blipFill>
          <a:blip r:embed="rId4"/>
          <a:stretch>
            <a:fillRect/>
          </a:stretch>
        </p:blipFill>
        <p:spPr>
          <a:xfrm>
            <a:off x="8741815" y="4449495"/>
            <a:ext cx="1261851" cy="1341746"/>
          </a:xfrm>
          <a:prstGeom prst="rect">
            <a:avLst/>
          </a:prstGeom>
        </p:spPr>
      </p:pic>
      <p:pic>
        <p:nvPicPr>
          <p:cNvPr id="13" name="Picture 12" descr="A group of people standing together&#10;&#10;AI-generated content may be incorrect.">
            <a:extLst>
              <a:ext uri="{FF2B5EF4-FFF2-40B4-BE49-F238E27FC236}">
                <a16:creationId xmlns:a16="http://schemas.microsoft.com/office/drawing/2014/main" id="{29ED4DB4-522C-4CEF-12B7-9FAB86FBE28D}"/>
              </a:ext>
            </a:extLst>
          </p:cNvPr>
          <p:cNvPicPr>
            <a:picLocks noChangeAspect="1"/>
          </p:cNvPicPr>
          <p:nvPr/>
        </p:nvPicPr>
        <p:blipFill>
          <a:blip r:embed="rId5"/>
          <a:stretch>
            <a:fillRect/>
          </a:stretch>
        </p:blipFill>
        <p:spPr>
          <a:xfrm>
            <a:off x="1690241" y="4428312"/>
            <a:ext cx="1301799" cy="1362929"/>
          </a:xfrm>
          <a:prstGeom prst="rect">
            <a:avLst/>
          </a:prstGeom>
        </p:spPr>
      </p:pic>
      <p:pic>
        <p:nvPicPr>
          <p:cNvPr id="14" name="Picture 13" descr="A person sitting on a stack of books&#10;&#10;AI-generated content may be incorrect.">
            <a:extLst>
              <a:ext uri="{FF2B5EF4-FFF2-40B4-BE49-F238E27FC236}">
                <a16:creationId xmlns:a16="http://schemas.microsoft.com/office/drawing/2014/main" id="{350262AB-974B-EF71-6175-6D6913A33DC8}"/>
              </a:ext>
            </a:extLst>
          </p:cNvPr>
          <p:cNvPicPr>
            <a:picLocks noChangeAspect="1"/>
          </p:cNvPicPr>
          <p:nvPr/>
        </p:nvPicPr>
        <p:blipFill>
          <a:blip r:embed="rId6"/>
          <a:stretch>
            <a:fillRect/>
          </a:stretch>
        </p:blipFill>
        <p:spPr>
          <a:xfrm>
            <a:off x="4334298" y="4466913"/>
            <a:ext cx="1261566" cy="1337195"/>
          </a:xfrm>
          <a:prstGeom prst="rect">
            <a:avLst/>
          </a:prstGeom>
        </p:spPr>
      </p:pic>
      <p:pic>
        <p:nvPicPr>
          <p:cNvPr id="15" name="Picture 14" descr="A person with many colored faces&#10;&#10;AI-generated content may be incorrect.">
            <a:extLst>
              <a:ext uri="{FF2B5EF4-FFF2-40B4-BE49-F238E27FC236}">
                <a16:creationId xmlns:a16="http://schemas.microsoft.com/office/drawing/2014/main" id="{DD76256C-B893-56DB-DE44-2C91491BD6A1}"/>
              </a:ext>
            </a:extLst>
          </p:cNvPr>
          <p:cNvPicPr>
            <a:picLocks noChangeAspect="1"/>
          </p:cNvPicPr>
          <p:nvPr/>
        </p:nvPicPr>
        <p:blipFill>
          <a:blip r:embed="rId7"/>
          <a:stretch>
            <a:fillRect/>
          </a:stretch>
        </p:blipFill>
        <p:spPr>
          <a:xfrm>
            <a:off x="3136957" y="2333373"/>
            <a:ext cx="1354684" cy="1318431"/>
          </a:xfrm>
          <a:prstGeom prst="rect">
            <a:avLst/>
          </a:prstGeom>
        </p:spPr>
      </p:pic>
      <p:sp>
        <p:nvSpPr>
          <p:cNvPr id="17" name="TextBox 16">
            <a:extLst>
              <a:ext uri="{FF2B5EF4-FFF2-40B4-BE49-F238E27FC236}">
                <a16:creationId xmlns:a16="http://schemas.microsoft.com/office/drawing/2014/main" id="{18CBD8A3-FADA-21EF-A13A-B0C79E908D4E}"/>
              </a:ext>
            </a:extLst>
          </p:cNvPr>
          <p:cNvSpPr txBox="1"/>
          <p:nvPr/>
        </p:nvSpPr>
        <p:spPr>
          <a:xfrm>
            <a:off x="2815205" y="1756824"/>
            <a:ext cx="1885950" cy="954107"/>
          </a:xfrm>
          <a:prstGeom prst="rect">
            <a:avLst/>
          </a:prstGeom>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dirty="0">
                <a:latin typeface="Manrope"/>
              </a:rPr>
              <a:t>DIFFERENCES IN GESTURES, FACIAL EXPRESSIONS AND EYE CONTACT</a:t>
            </a:r>
            <a:endParaRPr lang="en-US" dirty="0"/>
          </a:p>
        </p:txBody>
      </p:sp>
      <p:sp>
        <p:nvSpPr>
          <p:cNvPr id="18" name="TextBox 17">
            <a:extLst>
              <a:ext uri="{FF2B5EF4-FFF2-40B4-BE49-F238E27FC236}">
                <a16:creationId xmlns:a16="http://schemas.microsoft.com/office/drawing/2014/main" id="{192930E9-621F-4F18-C575-D9C9A966BEB6}"/>
              </a:ext>
            </a:extLst>
          </p:cNvPr>
          <p:cNvSpPr txBox="1"/>
          <p:nvPr/>
        </p:nvSpPr>
        <p:spPr>
          <a:xfrm>
            <a:off x="612647" y="1770876"/>
            <a:ext cx="1885950" cy="954107"/>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dirty="0">
                <a:latin typeface="Manrope"/>
              </a:rPr>
              <a:t>DIFFICULTY INITIATING AND MAINTAINING CONVERSATIONS</a:t>
            </a:r>
            <a:endParaRPr lang="en-US" dirty="0"/>
          </a:p>
          <a:p>
            <a:pPr algn="ctr"/>
            <a:endParaRPr lang="en-GB" sz="1400" dirty="0">
              <a:latin typeface="Manrope"/>
            </a:endParaRPr>
          </a:p>
        </p:txBody>
      </p:sp>
      <p:sp>
        <p:nvSpPr>
          <p:cNvPr id="19" name="TextBox 18">
            <a:extLst>
              <a:ext uri="{FF2B5EF4-FFF2-40B4-BE49-F238E27FC236}">
                <a16:creationId xmlns:a16="http://schemas.microsoft.com/office/drawing/2014/main" id="{3D5F9DD7-589D-37A1-734A-997F13A6A45D}"/>
              </a:ext>
            </a:extLst>
          </p:cNvPr>
          <p:cNvSpPr txBox="1"/>
          <p:nvPr/>
        </p:nvSpPr>
        <p:spPr>
          <a:xfrm>
            <a:off x="7413346" y="1724433"/>
            <a:ext cx="1692608" cy="954107"/>
          </a:xfrm>
          <a:prstGeom prst="rect">
            <a:avLst/>
          </a:prstGeom>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latin typeface="Manrope"/>
              </a:rPr>
              <a:t>REPEATED MOTOR MOVEMENTS, SPEECH OR ROUTINES</a:t>
            </a:r>
          </a:p>
        </p:txBody>
      </p:sp>
      <p:sp>
        <p:nvSpPr>
          <p:cNvPr id="20" name="TextBox 19">
            <a:extLst>
              <a:ext uri="{FF2B5EF4-FFF2-40B4-BE49-F238E27FC236}">
                <a16:creationId xmlns:a16="http://schemas.microsoft.com/office/drawing/2014/main" id="{E3909957-7EA2-55BF-1591-F4FCE38D1B05}"/>
              </a:ext>
            </a:extLst>
          </p:cNvPr>
          <p:cNvSpPr txBox="1"/>
          <p:nvPr/>
        </p:nvSpPr>
        <p:spPr>
          <a:xfrm>
            <a:off x="8386135" y="4017843"/>
            <a:ext cx="2056547" cy="73866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latin typeface="Manrope"/>
              </a:rPr>
              <a:t>STRUGGLES WITH TRANSITIONS OR CHANGES IN ROUTINE</a:t>
            </a:r>
            <a:endParaRPr lang="en-US"/>
          </a:p>
        </p:txBody>
      </p:sp>
      <p:sp>
        <p:nvSpPr>
          <p:cNvPr id="21" name="TextBox 20">
            <a:extLst>
              <a:ext uri="{FF2B5EF4-FFF2-40B4-BE49-F238E27FC236}">
                <a16:creationId xmlns:a16="http://schemas.microsoft.com/office/drawing/2014/main" id="{7D7E1E87-E89F-537F-DACC-57391D586CDA}"/>
              </a:ext>
            </a:extLst>
          </p:cNvPr>
          <p:cNvSpPr txBox="1"/>
          <p:nvPr/>
        </p:nvSpPr>
        <p:spPr>
          <a:xfrm>
            <a:off x="1371328" y="4039149"/>
            <a:ext cx="1942816" cy="738664"/>
          </a:xfrm>
          <a:prstGeom prst="rect">
            <a:avLst/>
          </a:prstGeom>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latin typeface="Manrope"/>
              </a:rPr>
              <a:t>CHALLENGES WITH UNDERSTANDING SOCIAL NORMS</a:t>
            </a:r>
            <a:endParaRPr lang="en-GB"/>
          </a:p>
        </p:txBody>
      </p:sp>
      <p:sp>
        <p:nvSpPr>
          <p:cNvPr id="22" name="TextBox 21">
            <a:extLst>
              <a:ext uri="{FF2B5EF4-FFF2-40B4-BE49-F238E27FC236}">
                <a16:creationId xmlns:a16="http://schemas.microsoft.com/office/drawing/2014/main" id="{F51668AF-C4A3-352B-AE32-53E6E7307B38}"/>
              </a:ext>
            </a:extLst>
          </p:cNvPr>
          <p:cNvSpPr txBox="1"/>
          <p:nvPr/>
        </p:nvSpPr>
        <p:spPr>
          <a:xfrm>
            <a:off x="4072825" y="4019036"/>
            <a:ext cx="1851831" cy="73866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latin typeface="Manrope"/>
              </a:rPr>
              <a:t>INTENSE FOCUS ON SPECIFIC TOPICS OR OBJECTS</a:t>
            </a:r>
            <a:endParaRPr lang="en-US">
              <a:latin typeface="Neue Haas Grotesk Text Pro"/>
            </a:endParaRPr>
          </a:p>
        </p:txBody>
      </p:sp>
      <p:pic>
        <p:nvPicPr>
          <p:cNvPr id="25" name="Picture 24" descr="A profile of a person wearing headphones&#10;&#10;AI-generated content may be incorrect.">
            <a:extLst>
              <a:ext uri="{FF2B5EF4-FFF2-40B4-BE49-F238E27FC236}">
                <a16:creationId xmlns:a16="http://schemas.microsoft.com/office/drawing/2014/main" id="{A719ECBE-9442-50DA-FBFF-DA6675F52A7B}"/>
              </a:ext>
            </a:extLst>
          </p:cNvPr>
          <p:cNvPicPr>
            <a:picLocks noChangeAspect="1"/>
          </p:cNvPicPr>
          <p:nvPr/>
        </p:nvPicPr>
        <p:blipFill>
          <a:blip r:embed="rId8"/>
          <a:stretch>
            <a:fillRect/>
          </a:stretch>
        </p:blipFill>
        <p:spPr>
          <a:xfrm>
            <a:off x="5467782" y="2427824"/>
            <a:ext cx="1218490" cy="1229863"/>
          </a:xfrm>
          <a:prstGeom prst="rect">
            <a:avLst/>
          </a:prstGeom>
        </p:spPr>
      </p:pic>
      <p:pic>
        <p:nvPicPr>
          <p:cNvPr id="26" name="Picture 25" descr="A hand holding a heart&#10;&#10;AI-generated content may be incorrect.">
            <a:extLst>
              <a:ext uri="{FF2B5EF4-FFF2-40B4-BE49-F238E27FC236}">
                <a16:creationId xmlns:a16="http://schemas.microsoft.com/office/drawing/2014/main" id="{B4B28C61-FE62-E1C6-8B33-AD6F46DFD2E1}"/>
              </a:ext>
            </a:extLst>
          </p:cNvPr>
          <p:cNvPicPr>
            <a:picLocks noChangeAspect="1"/>
          </p:cNvPicPr>
          <p:nvPr/>
        </p:nvPicPr>
        <p:blipFill>
          <a:blip r:embed="rId9"/>
          <a:stretch>
            <a:fillRect/>
          </a:stretch>
        </p:blipFill>
        <p:spPr>
          <a:xfrm>
            <a:off x="6546021" y="4630826"/>
            <a:ext cx="1182524" cy="1173282"/>
          </a:xfrm>
          <a:prstGeom prst="rect">
            <a:avLst/>
          </a:prstGeom>
        </p:spPr>
      </p:pic>
      <p:sp>
        <p:nvSpPr>
          <p:cNvPr id="28" name="TextBox 27">
            <a:extLst>
              <a:ext uri="{FF2B5EF4-FFF2-40B4-BE49-F238E27FC236}">
                <a16:creationId xmlns:a16="http://schemas.microsoft.com/office/drawing/2014/main" id="{E7B6FE4C-6C5D-6402-9C64-21622493A637}"/>
              </a:ext>
            </a:extLst>
          </p:cNvPr>
          <p:cNvSpPr txBox="1"/>
          <p:nvPr/>
        </p:nvSpPr>
        <p:spPr>
          <a:xfrm>
            <a:off x="6450203" y="4019036"/>
            <a:ext cx="1374159" cy="738664"/>
          </a:xfrm>
          <a:prstGeom prst="rect">
            <a:avLst/>
          </a:prstGeom>
        </p:spPr>
        <p:style>
          <a:lnRef idx="2">
            <a:schemeClr val="accent4"/>
          </a:lnRef>
          <a:fillRef idx="1">
            <a:schemeClr val="lt1"/>
          </a:fillRef>
          <a:effectRef idx="0">
            <a:schemeClr val="accent4"/>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dirty="0">
                <a:latin typeface="Manrope"/>
              </a:rPr>
              <a:t>DIFFERENCES IN SUPPORT NEEDS</a:t>
            </a:r>
            <a:endParaRPr lang="en-US" dirty="0"/>
          </a:p>
        </p:txBody>
      </p:sp>
      <p:pic>
        <p:nvPicPr>
          <p:cNvPr id="29" name="Picture 28" descr="A person with two faces&#10;&#10;AI-generated content may be incorrect.">
            <a:extLst>
              <a:ext uri="{FF2B5EF4-FFF2-40B4-BE49-F238E27FC236}">
                <a16:creationId xmlns:a16="http://schemas.microsoft.com/office/drawing/2014/main" id="{79C947F7-7BD9-CC58-5CF9-BFBD05E09A74}"/>
              </a:ext>
            </a:extLst>
          </p:cNvPr>
          <p:cNvPicPr>
            <a:picLocks noChangeAspect="1"/>
          </p:cNvPicPr>
          <p:nvPr/>
        </p:nvPicPr>
        <p:blipFill>
          <a:blip r:embed="rId10"/>
          <a:stretch>
            <a:fillRect/>
          </a:stretch>
        </p:blipFill>
        <p:spPr>
          <a:xfrm>
            <a:off x="9848194" y="2173354"/>
            <a:ext cx="1199440" cy="1201573"/>
          </a:xfrm>
          <a:prstGeom prst="rect">
            <a:avLst/>
          </a:prstGeom>
        </p:spPr>
      </p:pic>
      <p:sp>
        <p:nvSpPr>
          <p:cNvPr id="31" name="TextBox 30">
            <a:extLst>
              <a:ext uri="{FF2B5EF4-FFF2-40B4-BE49-F238E27FC236}">
                <a16:creationId xmlns:a16="http://schemas.microsoft.com/office/drawing/2014/main" id="{FB17DC3B-3282-219E-F210-BD1C777F3078}"/>
              </a:ext>
            </a:extLst>
          </p:cNvPr>
          <p:cNvSpPr txBox="1"/>
          <p:nvPr/>
        </p:nvSpPr>
        <p:spPr>
          <a:xfrm>
            <a:off x="9566508" y="1912814"/>
            <a:ext cx="1612996" cy="52322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400">
                <a:latin typeface="Manrope"/>
              </a:rPr>
              <a:t>EMOTIONAL DYSREGULATION</a:t>
            </a:r>
            <a:endParaRPr lang="en-US"/>
          </a:p>
        </p:txBody>
      </p:sp>
      <p:sp>
        <p:nvSpPr>
          <p:cNvPr id="32" name="TextBox 23">
            <a:extLst>
              <a:ext uri="{FF2B5EF4-FFF2-40B4-BE49-F238E27FC236}">
                <a16:creationId xmlns:a16="http://schemas.microsoft.com/office/drawing/2014/main" id="{9600FA15-B597-C05D-F895-FB710762E3BA}"/>
              </a:ext>
            </a:extLst>
          </p:cNvPr>
          <p:cNvSpPr txBox="1"/>
          <p:nvPr/>
        </p:nvSpPr>
        <p:spPr>
          <a:xfrm>
            <a:off x="5220355" y="1756825"/>
            <a:ext cx="1692607" cy="954107"/>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GB" sz="1400">
                <a:latin typeface="Manrope"/>
              </a:rPr>
              <a:t>OVER- OR UNDER-REPONSIVENESS TO SENSORY INPUT</a:t>
            </a:r>
          </a:p>
          <a:p>
            <a:pPr algn="ctr"/>
            <a:endParaRPr lang="en-GB" sz="1400">
              <a:latin typeface="Manrope"/>
            </a:endParaRPr>
          </a:p>
        </p:txBody>
      </p:sp>
      <p:pic>
        <p:nvPicPr>
          <p:cNvPr id="8" name="Picture 7">
            <a:extLst>
              <a:ext uri="{FF2B5EF4-FFF2-40B4-BE49-F238E27FC236}">
                <a16:creationId xmlns:a16="http://schemas.microsoft.com/office/drawing/2014/main" id="{B911BB75-FB8F-9A01-D771-E08AA2CB93A2}"/>
              </a:ext>
            </a:extLst>
          </p:cNvPr>
          <p:cNvPicPr>
            <a:picLocks noChangeAspect="1"/>
          </p:cNvPicPr>
          <p:nvPr/>
        </p:nvPicPr>
        <p:blipFill>
          <a:blip r:embed="rId11"/>
          <a:stretch>
            <a:fillRect/>
          </a:stretch>
        </p:blipFill>
        <p:spPr>
          <a:xfrm>
            <a:off x="231528" y="1073446"/>
            <a:ext cx="11728943" cy="424098"/>
          </a:xfrm>
          <a:prstGeom prst="rect">
            <a:avLst/>
          </a:prstGeom>
        </p:spPr>
      </p:pic>
    </p:spTree>
    <p:extLst>
      <p:ext uri="{BB962C8B-B14F-4D97-AF65-F5344CB8AC3E}">
        <p14:creationId xmlns:p14="http://schemas.microsoft.com/office/powerpoint/2010/main" val="13602701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hidden="1">
            <a:extLst>
              <a:ext uri="{FF2B5EF4-FFF2-40B4-BE49-F238E27FC236}">
                <a16:creationId xmlns:a16="http://schemas.microsoft.com/office/drawing/2014/main" id="{B102D510-7409-02D1-CDE7-E11E6F751BFA}"/>
              </a:ext>
            </a:extLst>
          </p:cNvPr>
          <p:cNvSpPr>
            <a:spLocks noGrp="1"/>
          </p:cNvSpPr>
          <p:nvPr>
            <p:ph type="dt" sz="half" idx="10"/>
          </p:nvPr>
        </p:nvSpPr>
        <p:spPr/>
        <p:txBody>
          <a:bodyPr/>
          <a:lstStyle/>
          <a:p>
            <a:pPr>
              <a:spcAft>
                <a:spcPts val="600"/>
              </a:spcAft>
            </a:pPr>
            <a:fld id="{0A5345F7-6C17-40F3-A1AA-A6A00137DDA1}" type="datetime1">
              <a:rPr lang="en-US"/>
              <a:pPr>
                <a:spcAft>
                  <a:spcPts val="600"/>
                </a:spcAft>
              </a:pPr>
              <a:t>9/15/2025</a:t>
            </a:fld>
            <a:endParaRPr lang="en-US"/>
          </a:p>
        </p:txBody>
      </p:sp>
      <p:sp>
        <p:nvSpPr>
          <p:cNvPr id="5" name="Footer Placeholder 4">
            <a:extLst>
              <a:ext uri="{FF2B5EF4-FFF2-40B4-BE49-F238E27FC236}">
                <a16:creationId xmlns:a16="http://schemas.microsoft.com/office/drawing/2014/main" id="{B44820FF-0FC1-E60A-ECB1-F42294982988}"/>
              </a:ext>
            </a:extLst>
          </p:cNvPr>
          <p:cNvSpPr>
            <a:spLocks noGrp="1"/>
          </p:cNvSpPr>
          <p:nvPr>
            <p:ph type="ftr" sz="quarter" idx="11"/>
          </p:nvPr>
        </p:nvSpPr>
        <p:spPr/>
        <p:txBody>
          <a:bodyPr/>
          <a:lstStyle/>
          <a:p>
            <a:pPr>
              <a:spcAft>
                <a:spcPts val="600"/>
              </a:spcAft>
            </a:pPr>
            <a:r>
              <a:rPr lang="en-US"/>
              <a:t>
              </a:t>
            </a:r>
          </a:p>
        </p:txBody>
      </p:sp>
      <p:sp>
        <p:nvSpPr>
          <p:cNvPr id="6" name="Slide Number Placeholder 5" hidden="1">
            <a:extLst>
              <a:ext uri="{FF2B5EF4-FFF2-40B4-BE49-F238E27FC236}">
                <a16:creationId xmlns:a16="http://schemas.microsoft.com/office/drawing/2014/main" id="{C374DB02-784E-71DE-7C67-90791CC9B316}"/>
              </a:ext>
            </a:extLst>
          </p:cNvPr>
          <p:cNvSpPr>
            <a:spLocks noGrp="1"/>
          </p:cNvSpPr>
          <p:nvPr>
            <p:ph type="sldNum" sz="quarter" idx="12"/>
          </p:nvPr>
        </p:nvSpPr>
        <p:spPr/>
        <p:txBody>
          <a:bodyPr/>
          <a:lstStyle/>
          <a:p>
            <a:pPr>
              <a:spcAft>
                <a:spcPts val="600"/>
              </a:spcAft>
            </a:pPr>
            <a:fld id="{CC057153-B650-4DEB-B370-79DDCFDCE934}" type="slidenum">
              <a:rPr lang="en-US" dirty="0"/>
              <a:pPr>
                <a:spcAft>
                  <a:spcPts val="600"/>
                </a:spcAft>
              </a:pPr>
              <a:t>21</a:t>
            </a:fld>
            <a:endParaRPr lang="en-US"/>
          </a:p>
        </p:txBody>
      </p:sp>
      <p:sp>
        <p:nvSpPr>
          <p:cNvPr id="2" name="TextBox 1">
            <a:extLst>
              <a:ext uri="{FF2B5EF4-FFF2-40B4-BE49-F238E27FC236}">
                <a16:creationId xmlns:a16="http://schemas.microsoft.com/office/drawing/2014/main" id="{5CED83BF-A770-2751-5F5B-AE26661F7DD7}"/>
              </a:ext>
            </a:extLst>
          </p:cNvPr>
          <p:cNvSpPr txBox="1"/>
          <p:nvPr/>
        </p:nvSpPr>
        <p:spPr>
          <a:xfrm>
            <a:off x="2043689" y="136525"/>
            <a:ext cx="8104619" cy="769441"/>
          </a:xfrm>
          <a:prstGeom prst="rect">
            <a:avLst/>
          </a:prstGeom>
          <a:noFill/>
        </p:spPr>
        <p:txBody>
          <a:bodyPr wrap="square" rtlCol="0">
            <a:spAutoFit/>
          </a:bodyPr>
          <a:lstStyle/>
          <a:p>
            <a:r>
              <a:rPr lang="en-GB" sz="4400" dirty="0">
                <a:latin typeface="Calibri" panose="020F0502020204030204" pitchFamily="34" charset="0"/>
                <a:ea typeface="Calibri" panose="020F0502020204030204" pitchFamily="34" charset="0"/>
                <a:cs typeface="Calibri" panose="020F0502020204030204" pitchFamily="34" charset="0"/>
              </a:rPr>
              <a:t>Autism - Strengths and Challenges</a:t>
            </a:r>
          </a:p>
        </p:txBody>
      </p:sp>
      <p:pic>
        <p:nvPicPr>
          <p:cNvPr id="11" name="Picture 10">
            <a:extLst>
              <a:ext uri="{FF2B5EF4-FFF2-40B4-BE49-F238E27FC236}">
                <a16:creationId xmlns:a16="http://schemas.microsoft.com/office/drawing/2014/main" id="{1B7CD6F8-5680-F5F8-3CE1-5FE4FB354E8C}"/>
              </a:ext>
            </a:extLst>
          </p:cNvPr>
          <p:cNvPicPr>
            <a:picLocks noChangeAspect="1"/>
          </p:cNvPicPr>
          <p:nvPr/>
        </p:nvPicPr>
        <p:blipFill>
          <a:blip r:embed="rId2"/>
          <a:stretch>
            <a:fillRect/>
          </a:stretch>
        </p:blipFill>
        <p:spPr>
          <a:xfrm>
            <a:off x="231528" y="823527"/>
            <a:ext cx="11728943" cy="424098"/>
          </a:xfrm>
          <a:prstGeom prst="rect">
            <a:avLst/>
          </a:prstGeom>
        </p:spPr>
      </p:pic>
      <p:pic>
        <p:nvPicPr>
          <p:cNvPr id="10" name="Picture 9">
            <a:extLst>
              <a:ext uri="{FF2B5EF4-FFF2-40B4-BE49-F238E27FC236}">
                <a16:creationId xmlns:a16="http://schemas.microsoft.com/office/drawing/2014/main" id="{C261AAB5-EBB4-E91B-FC24-DEACB1C98560}"/>
              </a:ext>
            </a:extLst>
          </p:cNvPr>
          <p:cNvPicPr>
            <a:picLocks noChangeAspect="1"/>
          </p:cNvPicPr>
          <p:nvPr/>
        </p:nvPicPr>
        <p:blipFill>
          <a:blip r:embed="rId3"/>
          <a:stretch>
            <a:fillRect/>
          </a:stretch>
        </p:blipFill>
        <p:spPr>
          <a:xfrm>
            <a:off x="1557957" y="1186686"/>
            <a:ext cx="9076081" cy="5534789"/>
          </a:xfrm>
          <a:prstGeom prst="rect">
            <a:avLst/>
          </a:prstGeom>
        </p:spPr>
      </p:pic>
    </p:spTree>
    <p:extLst>
      <p:ext uri="{BB962C8B-B14F-4D97-AF65-F5344CB8AC3E}">
        <p14:creationId xmlns:p14="http://schemas.microsoft.com/office/powerpoint/2010/main" val="36593015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540B5C2-D7D1-6048-2D18-E8E434BD0226}"/>
              </a:ext>
            </a:extLst>
          </p:cNvPr>
          <p:cNvSpPr>
            <a:spLocks noGrp="1"/>
          </p:cNvSpPr>
          <p:nvPr>
            <p:ph idx="1"/>
          </p:nvPr>
        </p:nvSpPr>
        <p:spPr>
          <a:xfrm>
            <a:off x="597670" y="2306301"/>
            <a:ext cx="10653713" cy="3268655"/>
          </a:xfrm>
        </p:spPr>
        <p:txBody>
          <a:bodyPr>
            <a:normAutofit/>
          </a:bodyPr>
          <a:lstStyle/>
          <a:p>
            <a:pPr marL="0" indent="0">
              <a:buNone/>
            </a:pPr>
            <a:r>
              <a:rPr lang="en-US" sz="3200" dirty="0">
                <a:latin typeface="Calibri" panose="020F0502020204030204" pitchFamily="34" charset="0"/>
                <a:ea typeface="Calibri" panose="020F0502020204030204" pitchFamily="34" charset="0"/>
                <a:cs typeface="Calibri" panose="020F0502020204030204" pitchFamily="34" charset="0"/>
              </a:rPr>
              <a:t>Using what has been presented and your handout, consider:</a:t>
            </a:r>
          </a:p>
          <a:p>
            <a:pPr marL="0" indent="0">
              <a:buNone/>
            </a:pPr>
            <a:endParaRPr lang="en-US" sz="2400" dirty="0">
              <a:latin typeface="Calibri" panose="020F0502020204030204" pitchFamily="34" charset="0"/>
              <a:ea typeface="Calibri" panose="020F0502020204030204" pitchFamily="34" charset="0"/>
              <a:cs typeface="Calibri" panose="020F0502020204030204" pitchFamily="34" charset="0"/>
            </a:endParaRPr>
          </a:p>
          <a:p>
            <a:pPr>
              <a:spcBef>
                <a:spcPts val="1800"/>
              </a:spcBef>
              <a:buClr>
                <a:srgbClr val="F28B2D"/>
              </a:buClr>
            </a:pPr>
            <a:r>
              <a:rPr lang="en-US" sz="3200" b="1" dirty="0">
                <a:latin typeface="Calibri" panose="020F0502020204030204" pitchFamily="34" charset="0"/>
                <a:ea typeface="Calibri" panose="020F0502020204030204" pitchFamily="34" charset="0"/>
                <a:cs typeface="Calibri" panose="020F0502020204030204" pitchFamily="34" charset="0"/>
              </a:rPr>
              <a:t>How could autism affect our client's day to day life?</a:t>
            </a:r>
          </a:p>
          <a:p>
            <a:pPr>
              <a:spcBef>
                <a:spcPts val="1800"/>
              </a:spcBef>
              <a:buClr>
                <a:srgbClr val="F28B2D"/>
              </a:buClr>
            </a:pPr>
            <a:r>
              <a:rPr lang="en-US" sz="3200" b="1" dirty="0">
                <a:latin typeface="Calibri" panose="020F0502020204030204" pitchFamily="34" charset="0"/>
                <a:ea typeface="Calibri" panose="020F0502020204030204" pitchFamily="34" charset="0"/>
                <a:cs typeface="Calibri" panose="020F0502020204030204" pitchFamily="34" charset="0"/>
              </a:rPr>
              <a:t>Are their any traits that could influence their gambling behaviour?</a:t>
            </a:r>
          </a:p>
          <a:p>
            <a:endParaRPr lang="en-US" sz="3200" dirty="0">
              <a:solidFill>
                <a:srgbClr val="2A2823"/>
              </a:solidFill>
              <a:latin typeface="Calibri"/>
              <a:ea typeface="Calibri"/>
              <a:cs typeface="Calibri"/>
            </a:endParaRPr>
          </a:p>
          <a:p>
            <a:endParaRPr lang="en-GB" dirty="0"/>
          </a:p>
        </p:txBody>
      </p:sp>
      <p:sp>
        <p:nvSpPr>
          <p:cNvPr id="5" name="Footer Placeholder 4">
            <a:extLst>
              <a:ext uri="{FF2B5EF4-FFF2-40B4-BE49-F238E27FC236}">
                <a16:creationId xmlns:a16="http://schemas.microsoft.com/office/drawing/2014/main" id="{E3855738-F1F7-539A-7F99-B656F2613AD6}"/>
              </a:ext>
            </a:extLst>
          </p:cNvPr>
          <p:cNvSpPr>
            <a:spLocks noGrp="1"/>
          </p:cNvSpPr>
          <p:nvPr>
            <p:ph type="ftr" sz="quarter" idx="11"/>
          </p:nvPr>
        </p:nvSpPr>
        <p:spPr/>
        <p:txBody>
          <a:bodyPr/>
          <a:lstStyle/>
          <a:p>
            <a:r>
              <a:rPr lang="en-US"/>
              <a:t>
              </a:t>
            </a:r>
          </a:p>
        </p:txBody>
      </p:sp>
      <p:pic>
        <p:nvPicPr>
          <p:cNvPr id="8" name="Graphic 1" descr="Two speech bubbles">
            <a:extLst>
              <a:ext uri="{FF2B5EF4-FFF2-40B4-BE49-F238E27FC236}">
                <a16:creationId xmlns:a16="http://schemas.microsoft.com/office/drawing/2014/main" id="{CEF01ED3-5D6F-D0D8-A224-3DFDBAC14C0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7044" y="0"/>
            <a:ext cx="2541606" cy="2541606"/>
          </a:xfrm>
          <a:prstGeom prst="rect">
            <a:avLst/>
          </a:prstGeom>
        </p:spPr>
      </p:pic>
      <p:sp>
        <p:nvSpPr>
          <p:cNvPr id="12" name="TextBox 11">
            <a:extLst>
              <a:ext uri="{FF2B5EF4-FFF2-40B4-BE49-F238E27FC236}">
                <a16:creationId xmlns:a16="http://schemas.microsoft.com/office/drawing/2014/main" id="{6FE8BAB4-44B1-DF40-11D4-47C88D54298B}"/>
              </a:ext>
            </a:extLst>
          </p:cNvPr>
          <p:cNvSpPr txBox="1"/>
          <p:nvPr/>
        </p:nvSpPr>
        <p:spPr>
          <a:xfrm>
            <a:off x="2416193" y="755467"/>
            <a:ext cx="3244814" cy="769441"/>
          </a:xfrm>
          <a:prstGeom prst="rect">
            <a:avLst/>
          </a:prstGeom>
          <a:noFill/>
        </p:spPr>
        <p:txBody>
          <a:bodyPr wrap="square" rtlCol="0">
            <a:spAutoFit/>
          </a:bodyPr>
          <a:lstStyle/>
          <a:p>
            <a:r>
              <a:rPr lang="en-GB" sz="4400" b="1" dirty="0">
                <a:solidFill>
                  <a:srgbClr val="4C8590"/>
                </a:solidFill>
                <a:latin typeface="Calibri" panose="020F0502020204030204" pitchFamily="34" charset="0"/>
                <a:ea typeface="Calibri" panose="020F0502020204030204" pitchFamily="34" charset="0"/>
                <a:cs typeface="Calibri" panose="020F0502020204030204" pitchFamily="34" charset="0"/>
              </a:rPr>
              <a:t>DISCUSSION</a:t>
            </a:r>
          </a:p>
        </p:txBody>
      </p:sp>
      <p:pic>
        <p:nvPicPr>
          <p:cNvPr id="13" name="Picture 12">
            <a:extLst>
              <a:ext uri="{FF2B5EF4-FFF2-40B4-BE49-F238E27FC236}">
                <a16:creationId xmlns:a16="http://schemas.microsoft.com/office/drawing/2014/main" id="{3D711A21-E8A6-1B3E-A4FF-837700BAF8BE}"/>
              </a:ext>
            </a:extLst>
          </p:cNvPr>
          <p:cNvPicPr>
            <a:picLocks noChangeAspect="1"/>
          </p:cNvPicPr>
          <p:nvPr/>
        </p:nvPicPr>
        <p:blipFill>
          <a:blip r:embed="rId4"/>
          <a:stretch>
            <a:fillRect/>
          </a:stretch>
        </p:blipFill>
        <p:spPr>
          <a:xfrm>
            <a:off x="2515357" y="1478543"/>
            <a:ext cx="2800022" cy="424098"/>
          </a:xfrm>
          <a:prstGeom prst="rect">
            <a:avLst/>
          </a:prstGeom>
        </p:spPr>
      </p:pic>
    </p:spTree>
    <p:extLst>
      <p:ext uri="{BB962C8B-B14F-4D97-AF65-F5344CB8AC3E}">
        <p14:creationId xmlns:p14="http://schemas.microsoft.com/office/powerpoint/2010/main" val="18627342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66860-308D-16FD-470C-B2061D411D36}"/>
              </a:ext>
            </a:extLst>
          </p:cNvPr>
          <p:cNvSpPr>
            <a:spLocks noGrp="1"/>
          </p:cNvSpPr>
          <p:nvPr>
            <p:ph type="title"/>
          </p:nvPr>
        </p:nvSpPr>
        <p:spPr>
          <a:xfrm>
            <a:off x="366503" y="201777"/>
            <a:ext cx="11728943" cy="1185808"/>
          </a:xfrm>
        </p:spPr>
        <p:txBody>
          <a:bodyPr>
            <a:normAutofit/>
          </a:bodyPr>
          <a:lstStyle/>
          <a:p>
            <a:pPr algn="ctr"/>
            <a:r>
              <a:rPr lang="en-GB" sz="4000" b="1" dirty="0">
                <a:latin typeface="Calibri" panose="020F0502020204030204" pitchFamily="34" charset="0"/>
                <a:ea typeface="Calibri" panose="020F0502020204030204" pitchFamily="34" charset="0"/>
                <a:cs typeface="Calibri" panose="020F0502020204030204" pitchFamily="34" charset="0"/>
              </a:rPr>
              <a:t>ADHD</a:t>
            </a:r>
            <a:r>
              <a:rPr lang="en-GB" b="1" dirty="0">
                <a:latin typeface="Calibri" panose="020F0502020204030204" pitchFamily="34" charset="0"/>
                <a:ea typeface="Calibri" panose="020F0502020204030204" pitchFamily="34" charset="0"/>
                <a:cs typeface="Calibri" panose="020F0502020204030204" pitchFamily="34" charset="0"/>
              </a:rPr>
              <a:t> (Attention Deficit Hyperactivity Disorder)</a:t>
            </a:r>
          </a:p>
        </p:txBody>
      </p:sp>
      <p:pic>
        <p:nvPicPr>
          <p:cNvPr id="4" name="Content Placeholder 3" descr="A diagram of adhd&#10;&#10;AI-generated content may be incorrect.">
            <a:extLst>
              <a:ext uri="{FF2B5EF4-FFF2-40B4-BE49-F238E27FC236}">
                <a16:creationId xmlns:a16="http://schemas.microsoft.com/office/drawing/2014/main" id="{5DF62492-E233-C954-C97D-860BE108C58F}"/>
              </a:ext>
            </a:extLst>
          </p:cNvPr>
          <p:cNvPicPr>
            <a:picLocks noGrp="1" noChangeAspect="1"/>
          </p:cNvPicPr>
          <p:nvPr>
            <p:ph idx="1"/>
          </p:nvPr>
        </p:nvPicPr>
        <p:blipFill>
          <a:blip r:embed="rId2"/>
          <a:stretch>
            <a:fillRect/>
          </a:stretch>
        </p:blipFill>
        <p:spPr>
          <a:xfrm>
            <a:off x="2624096" y="1440304"/>
            <a:ext cx="6746442" cy="4354522"/>
          </a:xfrm>
          <a:prstGeom prst="rect">
            <a:avLst/>
          </a:prstGeom>
        </p:spPr>
      </p:pic>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BBE7CDC3-7A13-6992-22C8-E7778ED6307D}"/>
                  </a:ext>
                </a:extLst>
              </p14:cNvPr>
              <p14:cNvContentPartPr/>
              <p14:nvPr/>
            </p14:nvContentPartPr>
            <p14:xfrm>
              <a:off x="4047435" y="3354456"/>
              <a:ext cx="13804" cy="13804"/>
            </p14:xfrm>
          </p:contentPart>
        </mc:Choice>
        <mc:Fallback xmlns="">
          <p:pic>
            <p:nvPicPr>
              <p:cNvPr id="3" name="Ink 2">
                <a:extLst>
                  <a:ext uri="{FF2B5EF4-FFF2-40B4-BE49-F238E27FC236}">
                    <a16:creationId xmlns:a16="http://schemas.microsoft.com/office/drawing/2014/main" id="{BBE7CDC3-7A13-6992-22C8-E7778ED6307D}"/>
                  </a:ext>
                </a:extLst>
              </p:cNvPr>
              <p:cNvPicPr/>
              <p:nvPr/>
            </p:nvPicPr>
            <p:blipFill>
              <a:blip r:embed="rId4"/>
              <a:stretch>
                <a:fillRect/>
              </a:stretch>
            </p:blipFill>
            <p:spPr>
              <a:xfrm>
                <a:off x="3357235" y="2664256"/>
                <a:ext cx="1380400" cy="1380400"/>
              </a:xfrm>
              <a:prstGeom prst="rect">
                <a:avLst/>
              </a:prstGeom>
            </p:spPr>
          </p:pic>
        </mc:Fallback>
      </mc:AlternateContent>
      <p:sp>
        <p:nvSpPr>
          <p:cNvPr id="5" name="TextBox 4">
            <a:extLst>
              <a:ext uri="{FF2B5EF4-FFF2-40B4-BE49-F238E27FC236}">
                <a16:creationId xmlns:a16="http://schemas.microsoft.com/office/drawing/2014/main" id="{E84A6753-0680-76DB-E1FF-60A07EC601BC}"/>
              </a:ext>
            </a:extLst>
          </p:cNvPr>
          <p:cNvSpPr txBox="1"/>
          <p:nvPr/>
        </p:nvSpPr>
        <p:spPr>
          <a:xfrm>
            <a:off x="1202244" y="6049613"/>
            <a:ext cx="7094258" cy="738664"/>
          </a:xfrm>
          <a:prstGeom prst="rect">
            <a:avLst/>
          </a:prstGeom>
          <a:noFill/>
        </p:spPr>
        <p:txBody>
          <a:bodyPr wrap="square" rtlCol="0">
            <a:spAutoFit/>
          </a:bodyPr>
          <a:lstStyle/>
          <a:p>
            <a:r>
              <a:rPr lang="en-GB" sz="2400" dirty="0">
                <a:latin typeface="Calibri" panose="020F0502020204030204" pitchFamily="34" charset="0"/>
                <a:ea typeface="Calibri" panose="020F0502020204030204" pitchFamily="34" charset="0"/>
                <a:cs typeface="Calibri" panose="020F0502020204030204" pitchFamily="34" charset="0"/>
              </a:rPr>
              <a:t>Video link - </a:t>
            </a:r>
            <a:r>
              <a:rPr lang="en-GB" sz="2400" dirty="0">
                <a:hlinkClick r:id="rId5"/>
              </a:rPr>
              <a:t>Inside the ADHD Brain - YouTube</a:t>
            </a:r>
            <a:endParaRPr lang="en-GB" sz="2400" dirty="0">
              <a:latin typeface="Calibri" panose="020F0502020204030204" pitchFamily="34" charset="0"/>
              <a:ea typeface="Calibri" panose="020F0502020204030204" pitchFamily="34" charset="0"/>
              <a:cs typeface="Calibri" panose="020F0502020204030204" pitchFamily="34" charset="0"/>
            </a:endParaRPr>
          </a:p>
          <a:p>
            <a:endParaRPr lang="en-GB" dirty="0"/>
          </a:p>
        </p:txBody>
      </p:sp>
      <p:sp>
        <p:nvSpPr>
          <p:cNvPr id="8" name="TextBox 7">
            <a:extLst>
              <a:ext uri="{FF2B5EF4-FFF2-40B4-BE49-F238E27FC236}">
                <a16:creationId xmlns:a16="http://schemas.microsoft.com/office/drawing/2014/main" id="{861B2403-80AE-870D-0872-942658237789}"/>
              </a:ext>
            </a:extLst>
          </p:cNvPr>
          <p:cNvSpPr txBox="1"/>
          <p:nvPr/>
        </p:nvSpPr>
        <p:spPr>
          <a:xfrm>
            <a:off x="9839142" y="2521641"/>
            <a:ext cx="1923964" cy="3170099"/>
          </a:xfrm>
          <a:prstGeom prst="rect">
            <a:avLst/>
          </a:prstGeom>
          <a:noFill/>
          <a:ln w="38100">
            <a:solidFill>
              <a:srgbClr val="4C8590"/>
            </a:solidFill>
          </a:ln>
        </p:spPr>
        <p:txBody>
          <a:bodyPr wrap="square" rtlCol="0">
            <a:spAutoFit/>
          </a:bodyPr>
          <a:lstStyle/>
          <a:p>
            <a:pPr algn="ctr"/>
            <a:r>
              <a:rPr lang="en-GB" sz="2400" dirty="0">
                <a:latin typeface="Calibri" panose="020F0502020204030204" pitchFamily="34" charset="0"/>
                <a:ea typeface="Calibri" panose="020F0502020204030204" pitchFamily="34" charset="0"/>
                <a:cs typeface="Calibri" panose="020F0502020204030204" pitchFamily="34" charset="0"/>
              </a:rPr>
              <a:t>Estimates:     3 million people in the UK (diagnosed and undiagnosed)</a:t>
            </a:r>
          </a:p>
          <a:p>
            <a:pPr algn="ctr"/>
            <a:r>
              <a:rPr lang="en-GB" sz="1600" dirty="0">
                <a:latin typeface="Calibri" panose="020F0502020204030204" pitchFamily="34" charset="0"/>
                <a:ea typeface="Calibri" panose="020F0502020204030204" pitchFamily="34" charset="0"/>
                <a:cs typeface="Calibri" panose="020F0502020204030204" pitchFamily="34" charset="0"/>
              </a:rPr>
              <a:t>(Source: </a:t>
            </a:r>
            <a:r>
              <a:rPr lang="en-GB" sz="1600" dirty="0">
                <a:latin typeface="Calibri" panose="020F0502020204030204" pitchFamily="34" charset="0"/>
                <a:ea typeface="Calibri" panose="020F0502020204030204" pitchFamily="34" charset="0"/>
                <a:cs typeface="Calibri" panose="020F0502020204030204" pitchFamily="34" charset="0"/>
                <a:hlinkClick r:id="rId6"/>
              </a:rPr>
              <a:t>ADHD UK</a:t>
            </a:r>
            <a:r>
              <a:rPr lang="en-GB" sz="1600" dirty="0">
                <a:latin typeface="Calibri" panose="020F0502020204030204" pitchFamily="34" charset="0"/>
                <a:ea typeface="Calibri" panose="020F0502020204030204" pitchFamily="34" charset="0"/>
                <a:cs typeface="Calibri" panose="020F0502020204030204" pitchFamily="34" charset="0"/>
              </a:rPr>
              <a:t> as of March 2025)</a:t>
            </a:r>
          </a:p>
        </p:txBody>
      </p:sp>
      <p:sp>
        <p:nvSpPr>
          <p:cNvPr id="9" name="TextBox 8">
            <a:extLst>
              <a:ext uri="{FF2B5EF4-FFF2-40B4-BE49-F238E27FC236}">
                <a16:creationId xmlns:a16="http://schemas.microsoft.com/office/drawing/2014/main" id="{1A294596-3A34-8C41-E1F9-3EA469E4EA62}"/>
              </a:ext>
            </a:extLst>
          </p:cNvPr>
          <p:cNvSpPr txBox="1"/>
          <p:nvPr/>
        </p:nvSpPr>
        <p:spPr>
          <a:xfrm>
            <a:off x="2695787" y="3331873"/>
            <a:ext cx="2292096" cy="1692771"/>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000" dirty="0">
                <a:latin typeface="Calibri" panose="020F0502020204030204" pitchFamily="34" charset="0"/>
                <a:ea typeface="Calibri" panose="020F0502020204030204" pitchFamily="34" charset="0"/>
                <a:cs typeface="Calibri" panose="020F0502020204030204" pitchFamily="34" charset="0"/>
              </a:rPr>
              <a:t>Persistent forgetfulness</a:t>
            </a:r>
          </a:p>
          <a:p>
            <a:pPr marL="285750" indent="-285750">
              <a:buFont typeface="Arial" panose="020B0604020202020204" pitchFamily="34" charset="0"/>
              <a:buChar char="•"/>
            </a:pPr>
            <a:r>
              <a:rPr lang="en-GB" sz="2000" dirty="0">
                <a:latin typeface="Calibri" panose="020F0502020204030204" pitchFamily="34" charset="0"/>
                <a:ea typeface="Calibri" panose="020F0502020204030204" pitchFamily="34" charset="0"/>
                <a:cs typeface="Calibri" panose="020F0502020204030204" pitchFamily="34" charset="0"/>
              </a:rPr>
              <a:t>Lack of attention to detail</a:t>
            </a:r>
          </a:p>
          <a:p>
            <a:pPr marL="285750" indent="-285750">
              <a:buFont typeface="Arial" panose="020B0604020202020204" pitchFamily="34" charset="0"/>
              <a:buChar char="•"/>
            </a:pPr>
            <a:r>
              <a:rPr lang="en-GB" sz="2000" dirty="0">
                <a:latin typeface="Calibri" panose="020F0502020204030204" pitchFamily="34" charset="0"/>
                <a:ea typeface="Calibri" panose="020F0502020204030204" pitchFamily="34" charset="0"/>
                <a:cs typeface="Calibri" panose="020F0502020204030204" pitchFamily="34" charset="0"/>
              </a:rPr>
              <a:t>Easily sidetracked</a:t>
            </a:r>
          </a:p>
          <a:p>
            <a:pPr marL="285750" indent="-285750">
              <a:buFont typeface="Arial" panose="020B0604020202020204" pitchFamily="34" charset="0"/>
              <a:buChar char="•"/>
            </a:pPr>
            <a:endParaRPr lang="en-GB" sz="100" dirty="0">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C338669F-9875-934A-DAC6-3C495B896174}"/>
              </a:ext>
            </a:extLst>
          </p:cNvPr>
          <p:cNvSpPr txBox="1"/>
          <p:nvPr/>
        </p:nvSpPr>
        <p:spPr>
          <a:xfrm>
            <a:off x="4949951" y="3617565"/>
            <a:ext cx="2094732" cy="2246769"/>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000" dirty="0">
                <a:latin typeface="Calibri" panose="020F0502020204030204" pitchFamily="34" charset="0"/>
                <a:ea typeface="Calibri" panose="020F0502020204030204" pitchFamily="34" charset="0"/>
                <a:cs typeface="Calibri" panose="020F0502020204030204" pitchFamily="34" charset="0"/>
              </a:rPr>
              <a:t>Restless and fidgety</a:t>
            </a:r>
          </a:p>
          <a:p>
            <a:pPr marL="285750" indent="-285750">
              <a:buFont typeface="Arial" panose="020B0604020202020204" pitchFamily="34" charset="0"/>
              <a:buChar char="•"/>
            </a:pPr>
            <a:r>
              <a:rPr lang="en-GB" sz="2000" dirty="0">
                <a:latin typeface="Calibri" panose="020F0502020204030204" pitchFamily="34" charset="0"/>
                <a:ea typeface="Calibri" panose="020F0502020204030204" pitchFamily="34" charset="0"/>
                <a:cs typeface="Calibri" panose="020F0502020204030204" pitchFamily="34" charset="0"/>
              </a:rPr>
              <a:t>Overly talkative</a:t>
            </a:r>
          </a:p>
          <a:p>
            <a:pPr marL="285750" indent="-285750">
              <a:buFont typeface="Arial" panose="020B0604020202020204" pitchFamily="34" charset="0"/>
              <a:buChar char="•"/>
            </a:pPr>
            <a:r>
              <a:rPr lang="en-GB" sz="2000" dirty="0">
                <a:latin typeface="Calibri" panose="020F0502020204030204" pitchFamily="34" charset="0"/>
                <a:ea typeface="Calibri" panose="020F0502020204030204" pitchFamily="34" charset="0"/>
                <a:cs typeface="Calibri" panose="020F0502020204030204" pitchFamily="34" charset="0"/>
              </a:rPr>
              <a:t>Always in motion</a:t>
            </a:r>
          </a:p>
          <a:p>
            <a:pPr marL="285750" indent="-285750">
              <a:buFont typeface="Arial" panose="020B0604020202020204" pitchFamily="34" charset="0"/>
              <a:buChar char="•"/>
            </a:pPr>
            <a:r>
              <a:rPr lang="en-GB" sz="2000" dirty="0">
                <a:latin typeface="Calibri" panose="020F0502020204030204" pitchFamily="34" charset="0"/>
                <a:ea typeface="Calibri" panose="020F0502020204030204" pitchFamily="34" charset="0"/>
                <a:cs typeface="Calibri" panose="020F0502020204030204" pitchFamily="34" charset="0"/>
              </a:rPr>
              <a:t>Like to be constantly busy</a:t>
            </a:r>
          </a:p>
        </p:txBody>
      </p:sp>
      <p:sp>
        <p:nvSpPr>
          <p:cNvPr id="11" name="TextBox 10">
            <a:extLst>
              <a:ext uri="{FF2B5EF4-FFF2-40B4-BE49-F238E27FC236}">
                <a16:creationId xmlns:a16="http://schemas.microsoft.com/office/drawing/2014/main" id="{123A8521-3059-EC9C-F59F-2F706DD1ED24}"/>
              </a:ext>
            </a:extLst>
          </p:cNvPr>
          <p:cNvSpPr txBox="1"/>
          <p:nvPr/>
        </p:nvSpPr>
        <p:spPr>
          <a:xfrm>
            <a:off x="7044683" y="3326143"/>
            <a:ext cx="2058581" cy="1692771"/>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sz="2000" dirty="0">
                <a:latin typeface="Calibri" panose="020F0502020204030204" pitchFamily="34" charset="0"/>
                <a:ea typeface="Calibri" panose="020F0502020204030204" pitchFamily="34" charset="0"/>
                <a:cs typeface="Calibri" panose="020F0502020204030204" pitchFamily="34" charset="0"/>
              </a:rPr>
              <a:t>Includes both hyperactive / impulsive traits</a:t>
            </a:r>
          </a:p>
          <a:p>
            <a:pPr marL="285750" indent="-285750">
              <a:buFont typeface="Arial" panose="020B0604020202020204" pitchFamily="34" charset="0"/>
              <a:buChar char="•"/>
            </a:pPr>
            <a:r>
              <a:rPr lang="en-GB" sz="2000" dirty="0">
                <a:latin typeface="Calibri" panose="020F0502020204030204" pitchFamily="34" charset="0"/>
                <a:ea typeface="Calibri" panose="020F0502020204030204" pitchFamily="34" charset="0"/>
                <a:cs typeface="Calibri" panose="020F0502020204030204" pitchFamily="34" charset="0"/>
              </a:rPr>
              <a:t>Can be mild to severe</a:t>
            </a:r>
          </a:p>
          <a:p>
            <a:pPr marL="285750" indent="-285750">
              <a:buFont typeface="Arial" panose="020B0604020202020204" pitchFamily="34" charset="0"/>
              <a:buChar char="•"/>
            </a:pPr>
            <a:endParaRPr lang="en-GB" sz="100" dirty="0">
              <a:latin typeface="Calibri" panose="020F0502020204030204" pitchFamily="34" charset="0"/>
              <a:ea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A652E3BB-FF7D-C034-D000-2EE8F6D00D12}"/>
              </a:ext>
            </a:extLst>
          </p:cNvPr>
          <p:cNvPicPr>
            <a:picLocks noChangeAspect="1"/>
          </p:cNvPicPr>
          <p:nvPr/>
        </p:nvPicPr>
        <p:blipFill>
          <a:blip r:embed="rId7"/>
          <a:stretch>
            <a:fillRect/>
          </a:stretch>
        </p:blipFill>
        <p:spPr>
          <a:xfrm>
            <a:off x="231528" y="1132682"/>
            <a:ext cx="11728943" cy="424098"/>
          </a:xfrm>
          <a:prstGeom prst="rect">
            <a:avLst/>
          </a:prstGeom>
        </p:spPr>
      </p:pic>
      <p:pic>
        <p:nvPicPr>
          <p:cNvPr id="6" name="Graphic 5" descr="Clapper board with solid fill">
            <a:extLst>
              <a:ext uri="{FF2B5EF4-FFF2-40B4-BE49-F238E27FC236}">
                <a16:creationId xmlns:a16="http://schemas.microsoft.com/office/drawing/2014/main" id="{8B8ED28A-368B-24F4-9521-4BBF5DF16D3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87844" y="5794826"/>
            <a:ext cx="914400" cy="914400"/>
          </a:xfrm>
          <a:prstGeom prst="rect">
            <a:avLst/>
          </a:prstGeom>
        </p:spPr>
      </p:pic>
    </p:spTree>
    <p:extLst>
      <p:ext uri="{BB962C8B-B14F-4D97-AF65-F5344CB8AC3E}">
        <p14:creationId xmlns:p14="http://schemas.microsoft.com/office/powerpoint/2010/main" val="38055809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3C7E4-A5A1-75E7-6F23-72EFC4931094}"/>
              </a:ext>
            </a:extLst>
          </p:cNvPr>
          <p:cNvSpPr>
            <a:spLocks noGrp="1"/>
          </p:cNvSpPr>
          <p:nvPr>
            <p:ph type="title"/>
          </p:nvPr>
        </p:nvSpPr>
        <p:spPr>
          <a:xfrm>
            <a:off x="205358" y="306732"/>
            <a:ext cx="11781284" cy="604393"/>
          </a:xfrm>
        </p:spPr>
        <p:txBody>
          <a:bodyPr>
            <a:normAutofit fontScale="90000"/>
          </a:bodyPr>
          <a:lstStyle/>
          <a:p>
            <a:pPr algn="ctr"/>
            <a:r>
              <a:rPr lang="en-GB" dirty="0">
                <a:latin typeface="Calibri" panose="020F0502020204030204" pitchFamily="34" charset="0"/>
                <a:ea typeface="Calibri" panose="020F0502020204030204" pitchFamily="34" charset="0"/>
                <a:cs typeface="Calibri" panose="020F0502020204030204" pitchFamily="34" charset="0"/>
              </a:rPr>
              <a:t>ADHD </a:t>
            </a:r>
            <a:r>
              <a:rPr lang="en-GB" sz="4900" dirty="0">
                <a:latin typeface="Calibri" panose="020F0502020204030204" pitchFamily="34" charset="0"/>
                <a:ea typeface="Calibri" panose="020F0502020204030204" pitchFamily="34" charset="0"/>
                <a:cs typeface="Calibri" panose="020F0502020204030204" pitchFamily="34" charset="0"/>
              </a:rPr>
              <a:t>- Traits and Characteristics</a:t>
            </a:r>
            <a:endParaRPr lang="en-GB" dirty="0"/>
          </a:p>
        </p:txBody>
      </p:sp>
      <p:sp>
        <p:nvSpPr>
          <p:cNvPr id="5" name="Footer Placeholder 4">
            <a:extLst>
              <a:ext uri="{FF2B5EF4-FFF2-40B4-BE49-F238E27FC236}">
                <a16:creationId xmlns:a16="http://schemas.microsoft.com/office/drawing/2014/main" id="{D745E444-0A50-38D8-2A8F-66E848CEBC7D}"/>
              </a:ext>
            </a:extLst>
          </p:cNvPr>
          <p:cNvSpPr>
            <a:spLocks noGrp="1"/>
          </p:cNvSpPr>
          <p:nvPr>
            <p:ph type="ftr" sz="quarter" idx="11"/>
          </p:nvPr>
        </p:nvSpPr>
        <p:spPr/>
        <p:txBody>
          <a:bodyPr/>
          <a:lstStyle/>
          <a:p>
            <a:r>
              <a:rPr lang="en-US"/>
              <a:t>
              </a:t>
            </a:r>
          </a:p>
        </p:txBody>
      </p:sp>
      <p:pic>
        <p:nvPicPr>
          <p:cNvPr id="8" name="Picture 7">
            <a:extLst>
              <a:ext uri="{FF2B5EF4-FFF2-40B4-BE49-F238E27FC236}">
                <a16:creationId xmlns:a16="http://schemas.microsoft.com/office/drawing/2014/main" id="{FCCCD2BB-F776-DF72-22D6-9E00B4F48E3E}"/>
              </a:ext>
            </a:extLst>
          </p:cNvPr>
          <p:cNvPicPr>
            <a:picLocks noChangeAspect="1"/>
          </p:cNvPicPr>
          <p:nvPr/>
        </p:nvPicPr>
        <p:blipFill>
          <a:blip r:embed="rId2"/>
          <a:stretch>
            <a:fillRect/>
          </a:stretch>
        </p:blipFill>
        <p:spPr>
          <a:xfrm>
            <a:off x="2591876" y="1190969"/>
            <a:ext cx="7008248" cy="5224097"/>
          </a:xfrm>
          <a:prstGeom prst="rect">
            <a:avLst/>
          </a:prstGeom>
        </p:spPr>
      </p:pic>
      <p:sp>
        <p:nvSpPr>
          <p:cNvPr id="9" name="TextBox 8">
            <a:extLst>
              <a:ext uri="{FF2B5EF4-FFF2-40B4-BE49-F238E27FC236}">
                <a16:creationId xmlns:a16="http://schemas.microsoft.com/office/drawing/2014/main" id="{21504E1B-CE29-E616-84CD-BEE1293ED6B9}"/>
              </a:ext>
            </a:extLst>
          </p:cNvPr>
          <p:cNvSpPr txBox="1"/>
          <p:nvPr/>
        </p:nvSpPr>
        <p:spPr>
          <a:xfrm>
            <a:off x="2597908" y="3166071"/>
            <a:ext cx="1719168" cy="646331"/>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Struggling to stay organised</a:t>
            </a:r>
          </a:p>
        </p:txBody>
      </p:sp>
      <p:sp>
        <p:nvSpPr>
          <p:cNvPr id="10" name="TextBox 9">
            <a:extLst>
              <a:ext uri="{FF2B5EF4-FFF2-40B4-BE49-F238E27FC236}">
                <a16:creationId xmlns:a16="http://schemas.microsoft.com/office/drawing/2014/main" id="{5BF9964F-E07B-B3DB-59C4-60BE696361C4}"/>
              </a:ext>
            </a:extLst>
          </p:cNvPr>
          <p:cNvSpPr txBox="1"/>
          <p:nvPr/>
        </p:nvSpPr>
        <p:spPr>
          <a:xfrm>
            <a:off x="4102818" y="2716130"/>
            <a:ext cx="1279084" cy="646331"/>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Prioritising tasks</a:t>
            </a:r>
          </a:p>
        </p:txBody>
      </p:sp>
      <p:sp>
        <p:nvSpPr>
          <p:cNvPr id="11" name="TextBox 10">
            <a:extLst>
              <a:ext uri="{FF2B5EF4-FFF2-40B4-BE49-F238E27FC236}">
                <a16:creationId xmlns:a16="http://schemas.microsoft.com/office/drawing/2014/main" id="{6717DDA7-F45F-D72E-197C-2CBF292B6CCC}"/>
              </a:ext>
            </a:extLst>
          </p:cNvPr>
          <p:cNvSpPr txBox="1"/>
          <p:nvPr/>
        </p:nvSpPr>
        <p:spPr>
          <a:xfrm>
            <a:off x="5272047" y="2788896"/>
            <a:ext cx="1700246" cy="646331"/>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Procrastination</a:t>
            </a:r>
          </a:p>
          <a:p>
            <a:pPr algn="ct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B84F9E53-1835-4F26-1EEC-325A8BA83DC1}"/>
              </a:ext>
            </a:extLst>
          </p:cNvPr>
          <p:cNvSpPr txBox="1"/>
          <p:nvPr/>
        </p:nvSpPr>
        <p:spPr>
          <a:xfrm>
            <a:off x="6828079" y="2716130"/>
            <a:ext cx="1191069" cy="646331"/>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Difficulty focusing</a:t>
            </a:r>
          </a:p>
        </p:txBody>
      </p:sp>
      <p:sp>
        <p:nvSpPr>
          <p:cNvPr id="13" name="TextBox 12">
            <a:extLst>
              <a:ext uri="{FF2B5EF4-FFF2-40B4-BE49-F238E27FC236}">
                <a16:creationId xmlns:a16="http://schemas.microsoft.com/office/drawing/2014/main" id="{98A8483D-8D00-D408-B1B2-874A1305786D}"/>
              </a:ext>
            </a:extLst>
          </p:cNvPr>
          <p:cNvSpPr txBox="1"/>
          <p:nvPr/>
        </p:nvSpPr>
        <p:spPr>
          <a:xfrm>
            <a:off x="7885929" y="3275817"/>
            <a:ext cx="1593295" cy="646331"/>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Forgetfulness</a:t>
            </a:r>
          </a:p>
          <a:p>
            <a:pPr algn="ct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3FBF5A21-1E38-837C-8FB6-C849A938B0A4}"/>
              </a:ext>
            </a:extLst>
          </p:cNvPr>
          <p:cNvSpPr txBox="1"/>
          <p:nvPr/>
        </p:nvSpPr>
        <p:spPr>
          <a:xfrm>
            <a:off x="8087043" y="4703359"/>
            <a:ext cx="1191069" cy="923330"/>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Reduced sense of danger</a:t>
            </a:r>
          </a:p>
        </p:txBody>
      </p:sp>
      <p:sp>
        <p:nvSpPr>
          <p:cNvPr id="15" name="TextBox 14">
            <a:extLst>
              <a:ext uri="{FF2B5EF4-FFF2-40B4-BE49-F238E27FC236}">
                <a16:creationId xmlns:a16="http://schemas.microsoft.com/office/drawing/2014/main" id="{2604EF34-7D15-D2AA-1258-9F63BDA50A72}"/>
              </a:ext>
            </a:extLst>
          </p:cNvPr>
          <p:cNvSpPr txBox="1"/>
          <p:nvPr/>
        </p:nvSpPr>
        <p:spPr>
          <a:xfrm>
            <a:off x="6780044" y="5257115"/>
            <a:ext cx="1306999" cy="677108"/>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Struggling with stress</a:t>
            </a:r>
          </a:p>
          <a:p>
            <a:pPr algn="ctr"/>
            <a:endParaRPr lang="en-GB" sz="100" dirty="0">
              <a:latin typeface="Calibri" panose="020F0502020204030204" pitchFamily="34" charset="0"/>
              <a:ea typeface="Calibri" panose="020F050202020403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81F411C4-B478-515D-AA2F-4C70829719E0}"/>
              </a:ext>
            </a:extLst>
          </p:cNvPr>
          <p:cNvSpPr txBox="1"/>
          <p:nvPr/>
        </p:nvSpPr>
        <p:spPr>
          <a:xfrm>
            <a:off x="5525385" y="5329232"/>
            <a:ext cx="1193572" cy="646331"/>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Irritability</a:t>
            </a:r>
          </a:p>
          <a:p>
            <a:pPr algn="ct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A68D2F1D-4EC2-7468-39F7-08AB2A2CE5A2}"/>
              </a:ext>
            </a:extLst>
          </p:cNvPr>
          <p:cNvSpPr txBox="1"/>
          <p:nvPr/>
        </p:nvSpPr>
        <p:spPr>
          <a:xfrm>
            <a:off x="4104959" y="5236047"/>
            <a:ext cx="1306999" cy="692497"/>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Interrupting others</a:t>
            </a:r>
          </a:p>
          <a:p>
            <a:pPr algn="ctr"/>
            <a:endParaRPr lang="en-GB" sz="200" dirty="0">
              <a:latin typeface="Calibri" panose="020F0502020204030204" pitchFamily="34" charset="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3313559A-52EE-14CD-CA3C-3E5F25D7F289}"/>
              </a:ext>
            </a:extLst>
          </p:cNvPr>
          <p:cNvSpPr txBox="1"/>
          <p:nvPr/>
        </p:nvSpPr>
        <p:spPr>
          <a:xfrm>
            <a:off x="2774186" y="4887783"/>
            <a:ext cx="1366612" cy="646331"/>
          </a:xfrm>
          <a:prstGeom prst="rect">
            <a:avLst/>
          </a:prstGeom>
          <a:solidFill>
            <a:schemeClr val="bg1"/>
          </a:solidFill>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Restlessness</a:t>
            </a:r>
          </a:p>
          <a:p>
            <a:pPr algn="ct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7C6260FA-5E8D-9E3B-B4CA-AED652DF45BE}"/>
              </a:ext>
            </a:extLst>
          </p:cNvPr>
          <p:cNvSpPr txBox="1"/>
          <p:nvPr/>
        </p:nvSpPr>
        <p:spPr>
          <a:xfrm>
            <a:off x="4246903" y="3325964"/>
            <a:ext cx="3698194" cy="954107"/>
          </a:xfrm>
          <a:prstGeom prst="rect">
            <a:avLst/>
          </a:prstGeom>
          <a:solidFill>
            <a:schemeClr val="bg1"/>
          </a:solidFill>
        </p:spPr>
        <p:txBody>
          <a:bodyPr wrap="square" rtlCol="0">
            <a:spAutoFit/>
          </a:bodyPr>
          <a:lstStyle/>
          <a:p>
            <a:pPr algn="ctr"/>
            <a:r>
              <a:rPr lang="en-GB" sz="2800" dirty="0">
                <a:latin typeface="Calibri" panose="020F0502020204030204" pitchFamily="34" charset="0"/>
                <a:ea typeface="Calibri" panose="020F0502020204030204" pitchFamily="34" charset="0"/>
                <a:cs typeface="Calibri" panose="020F0502020204030204" pitchFamily="34" charset="0"/>
              </a:rPr>
              <a:t>COMMON TRAITS OF </a:t>
            </a:r>
            <a:r>
              <a:rPr lang="en-GB" sz="2800" b="1" dirty="0">
                <a:solidFill>
                  <a:schemeClr val="accent1">
                    <a:lumMod val="60000"/>
                    <a:lumOff val="40000"/>
                  </a:schemeClr>
                </a:solidFill>
                <a:latin typeface="Calibri" panose="020F0502020204030204" pitchFamily="34" charset="0"/>
                <a:ea typeface="Calibri" panose="020F0502020204030204" pitchFamily="34" charset="0"/>
                <a:cs typeface="Calibri" panose="020F0502020204030204" pitchFamily="34" charset="0"/>
              </a:rPr>
              <a:t>ADHD</a:t>
            </a:r>
          </a:p>
        </p:txBody>
      </p:sp>
      <p:pic>
        <p:nvPicPr>
          <p:cNvPr id="22" name="Picture 21">
            <a:extLst>
              <a:ext uri="{FF2B5EF4-FFF2-40B4-BE49-F238E27FC236}">
                <a16:creationId xmlns:a16="http://schemas.microsoft.com/office/drawing/2014/main" id="{A39F34A6-02E6-453C-FD2C-0623EF59D564}"/>
              </a:ext>
            </a:extLst>
          </p:cNvPr>
          <p:cNvPicPr>
            <a:picLocks noChangeAspect="1"/>
          </p:cNvPicPr>
          <p:nvPr/>
        </p:nvPicPr>
        <p:blipFill>
          <a:blip r:embed="rId3"/>
          <a:stretch>
            <a:fillRect/>
          </a:stretch>
        </p:blipFill>
        <p:spPr>
          <a:xfrm>
            <a:off x="257699" y="822131"/>
            <a:ext cx="11728943" cy="424098"/>
          </a:xfrm>
          <a:prstGeom prst="rect">
            <a:avLst/>
          </a:prstGeom>
        </p:spPr>
      </p:pic>
    </p:spTree>
    <p:extLst>
      <p:ext uri="{BB962C8B-B14F-4D97-AF65-F5344CB8AC3E}">
        <p14:creationId xmlns:p14="http://schemas.microsoft.com/office/powerpoint/2010/main" val="3998537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BEE02-B6CA-271E-81CF-766CE51FAD80}"/>
              </a:ext>
            </a:extLst>
          </p:cNvPr>
          <p:cNvSpPr>
            <a:spLocks noGrp="1"/>
          </p:cNvSpPr>
          <p:nvPr>
            <p:ph type="title"/>
          </p:nvPr>
        </p:nvSpPr>
        <p:spPr>
          <a:xfrm>
            <a:off x="349685" y="145393"/>
            <a:ext cx="11728942" cy="924662"/>
          </a:xfrm>
        </p:spPr>
        <p:txBody>
          <a:bodyPr/>
          <a:lstStyle/>
          <a:p>
            <a:pPr algn="ctr"/>
            <a:r>
              <a:rPr lang="en-GB" dirty="0">
                <a:latin typeface="Calibri" panose="020F0502020204030204" pitchFamily="34" charset="0"/>
                <a:ea typeface="Calibri" panose="020F0502020204030204" pitchFamily="34" charset="0"/>
                <a:cs typeface="Calibri" panose="020F0502020204030204" pitchFamily="34" charset="0"/>
              </a:rPr>
              <a:t>Strengths and Challenges</a:t>
            </a:r>
          </a:p>
        </p:txBody>
      </p:sp>
      <p:pic>
        <p:nvPicPr>
          <p:cNvPr id="7" name="Content Placeholder 6" descr="A diagram of adhd&#10;&#10;AI-generated content may be incorrect.">
            <a:extLst>
              <a:ext uri="{FF2B5EF4-FFF2-40B4-BE49-F238E27FC236}">
                <a16:creationId xmlns:a16="http://schemas.microsoft.com/office/drawing/2014/main" id="{CCAEABA0-7880-CE4B-E53E-FC72C8555778}"/>
              </a:ext>
            </a:extLst>
          </p:cNvPr>
          <p:cNvPicPr>
            <a:picLocks noGrp="1" noChangeAspect="1"/>
          </p:cNvPicPr>
          <p:nvPr>
            <p:ph idx="1"/>
          </p:nvPr>
        </p:nvPicPr>
        <p:blipFill>
          <a:blip r:embed="rId2"/>
          <a:stretch>
            <a:fillRect/>
          </a:stretch>
        </p:blipFill>
        <p:spPr>
          <a:xfrm>
            <a:off x="2473310" y="1420500"/>
            <a:ext cx="7245375" cy="5292107"/>
          </a:xfrm>
          <a:prstGeom prst="rect">
            <a:avLst/>
          </a:prstGeom>
        </p:spPr>
      </p:pic>
      <p:sp>
        <p:nvSpPr>
          <p:cNvPr id="5" name="Footer Placeholder 4">
            <a:extLst>
              <a:ext uri="{FF2B5EF4-FFF2-40B4-BE49-F238E27FC236}">
                <a16:creationId xmlns:a16="http://schemas.microsoft.com/office/drawing/2014/main" id="{119B33F6-257E-1E62-7A57-F43125A1550B}"/>
              </a:ext>
            </a:extLst>
          </p:cNvPr>
          <p:cNvSpPr>
            <a:spLocks noGrp="1"/>
          </p:cNvSpPr>
          <p:nvPr>
            <p:ph type="ftr" sz="quarter" idx="11"/>
          </p:nvPr>
        </p:nvSpPr>
        <p:spPr/>
        <p:txBody>
          <a:bodyPr/>
          <a:lstStyle/>
          <a:p>
            <a:r>
              <a:rPr lang="en-US"/>
              <a:t>
              </a:t>
            </a:r>
          </a:p>
        </p:txBody>
      </p:sp>
      <p:pic>
        <p:nvPicPr>
          <p:cNvPr id="3" name="Picture 2">
            <a:extLst>
              <a:ext uri="{FF2B5EF4-FFF2-40B4-BE49-F238E27FC236}">
                <a16:creationId xmlns:a16="http://schemas.microsoft.com/office/drawing/2014/main" id="{0380A671-412E-7746-24D6-F83797241C47}"/>
              </a:ext>
            </a:extLst>
          </p:cNvPr>
          <p:cNvPicPr>
            <a:picLocks noChangeAspect="1"/>
          </p:cNvPicPr>
          <p:nvPr/>
        </p:nvPicPr>
        <p:blipFill>
          <a:blip r:embed="rId3"/>
          <a:stretch>
            <a:fillRect/>
          </a:stretch>
        </p:blipFill>
        <p:spPr>
          <a:xfrm>
            <a:off x="231527" y="1001605"/>
            <a:ext cx="11728943" cy="424098"/>
          </a:xfrm>
          <a:prstGeom prst="rect">
            <a:avLst/>
          </a:prstGeom>
        </p:spPr>
      </p:pic>
    </p:spTree>
    <p:extLst>
      <p:ext uri="{BB962C8B-B14F-4D97-AF65-F5344CB8AC3E}">
        <p14:creationId xmlns:p14="http://schemas.microsoft.com/office/powerpoint/2010/main" val="38511730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13D45AB-854B-43DA-0F9B-671918EF6BB9}"/>
              </a:ext>
            </a:extLst>
          </p:cNvPr>
          <p:cNvSpPr>
            <a:spLocks noGrp="1"/>
          </p:cNvSpPr>
          <p:nvPr>
            <p:ph type="ftr" sz="quarter" idx="11"/>
          </p:nvPr>
        </p:nvSpPr>
        <p:spPr/>
        <p:txBody>
          <a:bodyPr/>
          <a:lstStyle/>
          <a:p>
            <a:r>
              <a:rPr lang="en-US"/>
              <a:t>
              </a:t>
            </a:r>
          </a:p>
        </p:txBody>
      </p:sp>
      <p:pic>
        <p:nvPicPr>
          <p:cNvPr id="11" name="Graphic 1" descr="Two speech bubbles">
            <a:extLst>
              <a:ext uri="{FF2B5EF4-FFF2-40B4-BE49-F238E27FC236}">
                <a16:creationId xmlns:a16="http://schemas.microsoft.com/office/drawing/2014/main" id="{1FFCACE3-AA06-38D8-0AEC-C9161C8CAB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7044" y="0"/>
            <a:ext cx="2541606" cy="2541606"/>
          </a:xfrm>
          <a:prstGeom prst="rect">
            <a:avLst/>
          </a:prstGeom>
        </p:spPr>
      </p:pic>
      <p:sp>
        <p:nvSpPr>
          <p:cNvPr id="12" name="TextBox 11">
            <a:extLst>
              <a:ext uri="{FF2B5EF4-FFF2-40B4-BE49-F238E27FC236}">
                <a16:creationId xmlns:a16="http://schemas.microsoft.com/office/drawing/2014/main" id="{250508E6-1507-FDBA-113C-B1E6732A5A6B}"/>
              </a:ext>
            </a:extLst>
          </p:cNvPr>
          <p:cNvSpPr txBox="1"/>
          <p:nvPr/>
        </p:nvSpPr>
        <p:spPr>
          <a:xfrm>
            <a:off x="2416193" y="755467"/>
            <a:ext cx="3244814" cy="769441"/>
          </a:xfrm>
          <a:prstGeom prst="rect">
            <a:avLst/>
          </a:prstGeom>
          <a:noFill/>
        </p:spPr>
        <p:txBody>
          <a:bodyPr wrap="square" rtlCol="0">
            <a:spAutoFit/>
          </a:bodyPr>
          <a:lstStyle/>
          <a:p>
            <a:r>
              <a:rPr lang="en-GB" sz="4400" b="1" dirty="0">
                <a:solidFill>
                  <a:srgbClr val="4C8590"/>
                </a:solidFill>
                <a:latin typeface="Calibri" panose="020F0502020204030204" pitchFamily="34" charset="0"/>
                <a:ea typeface="Calibri" panose="020F0502020204030204" pitchFamily="34" charset="0"/>
                <a:cs typeface="Calibri" panose="020F0502020204030204" pitchFamily="34" charset="0"/>
              </a:rPr>
              <a:t>DISCUSSION</a:t>
            </a:r>
          </a:p>
        </p:txBody>
      </p:sp>
      <p:pic>
        <p:nvPicPr>
          <p:cNvPr id="13" name="Picture 12">
            <a:extLst>
              <a:ext uri="{FF2B5EF4-FFF2-40B4-BE49-F238E27FC236}">
                <a16:creationId xmlns:a16="http://schemas.microsoft.com/office/drawing/2014/main" id="{D13DB48E-B743-6B52-9F0A-F633894F62E9}"/>
              </a:ext>
            </a:extLst>
          </p:cNvPr>
          <p:cNvPicPr>
            <a:picLocks noChangeAspect="1"/>
          </p:cNvPicPr>
          <p:nvPr/>
        </p:nvPicPr>
        <p:blipFill>
          <a:blip r:embed="rId4"/>
          <a:stretch>
            <a:fillRect/>
          </a:stretch>
        </p:blipFill>
        <p:spPr>
          <a:xfrm>
            <a:off x="2515357" y="1478543"/>
            <a:ext cx="2800022" cy="424098"/>
          </a:xfrm>
          <a:prstGeom prst="rect">
            <a:avLst/>
          </a:prstGeom>
        </p:spPr>
      </p:pic>
      <p:sp>
        <p:nvSpPr>
          <p:cNvPr id="16" name="Content Placeholder 2">
            <a:extLst>
              <a:ext uri="{FF2B5EF4-FFF2-40B4-BE49-F238E27FC236}">
                <a16:creationId xmlns:a16="http://schemas.microsoft.com/office/drawing/2014/main" id="{523D467F-06DC-BF4C-C104-67FD83F3AC9D}"/>
              </a:ext>
            </a:extLst>
          </p:cNvPr>
          <p:cNvSpPr txBox="1">
            <a:spLocks/>
          </p:cNvSpPr>
          <p:nvPr/>
        </p:nvSpPr>
        <p:spPr>
          <a:xfrm>
            <a:off x="597670" y="2306301"/>
            <a:ext cx="10653713" cy="3268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latin typeface="Calibri" panose="020F0502020204030204" pitchFamily="34" charset="0"/>
                <a:ea typeface="Calibri" panose="020F0502020204030204" pitchFamily="34" charset="0"/>
                <a:cs typeface="Calibri" panose="020F0502020204030204" pitchFamily="34" charset="0"/>
              </a:rPr>
              <a:t>Using what has been presented and your handout, consider:</a:t>
            </a:r>
          </a:p>
          <a:p>
            <a:pPr marL="0" indent="0">
              <a:buFont typeface="Arial" panose="020B0604020202020204" pitchFamily="34" charset="0"/>
              <a:buNone/>
            </a:pPr>
            <a:endParaRPr lang="en-US" sz="2400" b="1" dirty="0">
              <a:latin typeface="Calibri" panose="020F0502020204030204" pitchFamily="34" charset="0"/>
              <a:ea typeface="Calibri" panose="020F0502020204030204" pitchFamily="34" charset="0"/>
              <a:cs typeface="Calibri" panose="020F0502020204030204" pitchFamily="34" charset="0"/>
            </a:endParaRPr>
          </a:p>
          <a:p>
            <a:pPr>
              <a:spcBef>
                <a:spcPts val="1800"/>
              </a:spcBef>
              <a:buClr>
                <a:srgbClr val="F28B2D"/>
              </a:buClr>
            </a:pPr>
            <a:r>
              <a:rPr lang="en-US" sz="3200" b="1" dirty="0">
                <a:latin typeface="Calibri" panose="020F0502020204030204" pitchFamily="34" charset="0"/>
                <a:ea typeface="Calibri" panose="020F0502020204030204" pitchFamily="34" charset="0"/>
                <a:cs typeface="Calibri" panose="020F0502020204030204" pitchFamily="34" charset="0"/>
              </a:rPr>
              <a:t>How could ADHD affect our client's day to day life?</a:t>
            </a:r>
          </a:p>
          <a:p>
            <a:pPr>
              <a:spcBef>
                <a:spcPts val="1800"/>
              </a:spcBef>
              <a:buClr>
                <a:srgbClr val="F28B2D"/>
              </a:buClr>
            </a:pPr>
            <a:r>
              <a:rPr lang="en-US" sz="3200" b="1" dirty="0">
                <a:latin typeface="Calibri" panose="020F0502020204030204" pitchFamily="34" charset="0"/>
                <a:ea typeface="Calibri" panose="020F0502020204030204" pitchFamily="34" charset="0"/>
                <a:cs typeface="Calibri" panose="020F0502020204030204" pitchFamily="34" charset="0"/>
              </a:rPr>
              <a:t>Are their any traits that could influence their gambling behaviour?</a:t>
            </a:r>
          </a:p>
          <a:p>
            <a:endParaRPr lang="en-US" sz="3200" b="1" dirty="0">
              <a:solidFill>
                <a:srgbClr val="2A2823"/>
              </a:solidFill>
              <a:latin typeface="Calibri"/>
              <a:ea typeface="Calibri"/>
              <a:cs typeface="Calibri"/>
            </a:endParaRPr>
          </a:p>
          <a:p>
            <a:endParaRPr lang="en-GB" dirty="0"/>
          </a:p>
        </p:txBody>
      </p:sp>
    </p:spTree>
    <p:extLst>
      <p:ext uri="{BB962C8B-B14F-4D97-AF65-F5344CB8AC3E}">
        <p14:creationId xmlns:p14="http://schemas.microsoft.com/office/powerpoint/2010/main" val="1421581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diagram of overlap between two circles&#10;&#10;AI-generated content may be incorrect.">
            <a:extLst>
              <a:ext uri="{FF2B5EF4-FFF2-40B4-BE49-F238E27FC236}">
                <a16:creationId xmlns:a16="http://schemas.microsoft.com/office/drawing/2014/main" id="{33B470FD-D705-F725-EFEB-2C0F58B96F76}"/>
              </a:ext>
            </a:extLst>
          </p:cNvPr>
          <p:cNvPicPr>
            <a:picLocks noChangeAspect="1"/>
          </p:cNvPicPr>
          <p:nvPr/>
        </p:nvPicPr>
        <p:blipFill>
          <a:blip r:embed="rId3"/>
          <a:stretch>
            <a:fillRect/>
          </a:stretch>
        </p:blipFill>
        <p:spPr>
          <a:xfrm>
            <a:off x="1217730" y="1745111"/>
            <a:ext cx="9465355" cy="3892296"/>
          </a:xfrm>
          <a:prstGeom prst="rect">
            <a:avLst/>
          </a:prstGeom>
        </p:spPr>
      </p:pic>
      <p:pic>
        <p:nvPicPr>
          <p:cNvPr id="5" name="Picture 4">
            <a:extLst>
              <a:ext uri="{FF2B5EF4-FFF2-40B4-BE49-F238E27FC236}">
                <a16:creationId xmlns:a16="http://schemas.microsoft.com/office/drawing/2014/main" id="{566BA911-B94E-6C56-2AB4-3F387373AB11}"/>
              </a:ext>
            </a:extLst>
          </p:cNvPr>
          <p:cNvPicPr>
            <a:picLocks noChangeAspect="1"/>
          </p:cNvPicPr>
          <p:nvPr/>
        </p:nvPicPr>
        <p:blipFill>
          <a:blip r:embed="rId4"/>
          <a:stretch>
            <a:fillRect/>
          </a:stretch>
        </p:blipFill>
        <p:spPr>
          <a:xfrm>
            <a:off x="183429" y="1424268"/>
            <a:ext cx="11728943" cy="424098"/>
          </a:xfrm>
          <a:prstGeom prst="rect">
            <a:avLst/>
          </a:prstGeom>
        </p:spPr>
      </p:pic>
      <p:sp>
        <p:nvSpPr>
          <p:cNvPr id="6" name="TextBox 5">
            <a:extLst>
              <a:ext uri="{FF2B5EF4-FFF2-40B4-BE49-F238E27FC236}">
                <a16:creationId xmlns:a16="http://schemas.microsoft.com/office/drawing/2014/main" id="{8213BF2E-3F7A-83E6-3052-6D7C1FF6D9FE}"/>
              </a:ext>
            </a:extLst>
          </p:cNvPr>
          <p:cNvSpPr txBox="1"/>
          <p:nvPr/>
        </p:nvSpPr>
        <p:spPr>
          <a:xfrm>
            <a:off x="983837" y="5718691"/>
            <a:ext cx="9933140" cy="769441"/>
          </a:xfrm>
          <a:prstGeom prst="rect">
            <a:avLst/>
          </a:prstGeom>
          <a:noFill/>
          <a:ln w="38100">
            <a:solidFill>
              <a:srgbClr val="4C8590"/>
            </a:solidFill>
          </a:ln>
        </p:spPr>
        <p:txBody>
          <a:bodyPr wrap="square" rtlCol="0">
            <a:spAutoFit/>
          </a:bodyPr>
          <a:lstStyle/>
          <a:p>
            <a:pPr algn="ctr"/>
            <a:r>
              <a:rPr lang="en-GB" sz="2800" dirty="0">
                <a:latin typeface="Calibri" panose="020F0502020204030204" pitchFamily="34" charset="0"/>
                <a:ea typeface="Calibri" panose="020F0502020204030204" pitchFamily="34" charset="0"/>
                <a:cs typeface="Calibri" panose="020F0502020204030204" pitchFamily="34" charset="0"/>
              </a:rPr>
              <a:t>An estimated </a:t>
            </a:r>
            <a:r>
              <a:rPr lang="en-GB" sz="2800" u="sng" dirty="0">
                <a:latin typeface="Calibri" panose="020F0502020204030204" pitchFamily="34" charset="0"/>
                <a:ea typeface="Calibri" panose="020F0502020204030204" pitchFamily="34" charset="0"/>
                <a:cs typeface="Calibri" panose="020F0502020204030204" pitchFamily="34" charset="0"/>
              </a:rPr>
              <a:t>50-70% of autistic individuals</a:t>
            </a:r>
            <a:r>
              <a:rPr lang="en-GB" sz="2800" dirty="0">
                <a:latin typeface="Calibri" panose="020F0502020204030204" pitchFamily="34" charset="0"/>
                <a:ea typeface="Calibri" panose="020F0502020204030204" pitchFamily="34" charset="0"/>
                <a:cs typeface="Calibri" panose="020F0502020204030204" pitchFamily="34" charset="0"/>
              </a:rPr>
              <a:t> also present with ADHD</a:t>
            </a:r>
          </a:p>
          <a:p>
            <a:pPr algn="ctr"/>
            <a:r>
              <a:rPr lang="en-GB" sz="1600" dirty="0">
                <a:latin typeface="Calibri" panose="020F0502020204030204" pitchFamily="34" charset="0"/>
                <a:ea typeface="Calibri" panose="020F0502020204030204" pitchFamily="34" charset="0"/>
                <a:cs typeface="Calibri" panose="020F0502020204030204" pitchFamily="34" charset="0"/>
              </a:rPr>
              <a:t>(Source: </a:t>
            </a:r>
            <a:r>
              <a:rPr lang="en-GB" sz="1600" dirty="0">
                <a:latin typeface="Calibri" panose="020F0502020204030204" pitchFamily="34" charset="0"/>
                <a:ea typeface="Calibri" panose="020F0502020204030204" pitchFamily="34" charset="0"/>
                <a:cs typeface="Calibri" panose="020F0502020204030204" pitchFamily="34" charset="0"/>
                <a:hlinkClick r:id="rId5"/>
              </a:rPr>
              <a:t>Hours, </a:t>
            </a:r>
            <a:r>
              <a:rPr lang="en-GB" sz="1600" dirty="0" err="1">
                <a:latin typeface="Calibri" panose="020F0502020204030204" pitchFamily="34" charset="0"/>
                <a:ea typeface="Calibri" panose="020F0502020204030204" pitchFamily="34" charset="0"/>
                <a:cs typeface="Calibri" panose="020F0502020204030204" pitchFamily="34" charset="0"/>
                <a:hlinkClick r:id="rId5"/>
              </a:rPr>
              <a:t>Recasens</a:t>
            </a:r>
            <a:r>
              <a:rPr lang="en-GB" sz="1600" dirty="0">
                <a:latin typeface="Calibri" panose="020F0502020204030204" pitchFamily="34" charset="0"/>
                <a:ea typeface="Calibri" panose="020F0502020204030204" pitchFamily="34" charset="0"/>
                <a:cs typeface="Calibri" panose="020F0502020204030204" pitchFamily="34" charset="0"/>
                <a:hlinkClick r:id="rId5"/>
              </a:rPr>
              <a:t> &amp; </a:t>
            </a:r>
            <a:r>
              <a:rPr lang="en-GB" sz="1600" dirty="0" err="1">
                <a:latin typeface="Calibri" panose="020F0502020204030204" pitchFamily="34" charset="0"/>
                <a:ea typeface="Calibri" panose="020F0502020204030204" pitchFamily="34" charset="0"/>
                <a:cs typeface="Calibri" panose="020F0502020204030204" pitchFamily="34" charset="0"/>
                <a:hlinkClick r:id="rId5"/>
              </a:rPr>
              <a:t>Baleyte</a:t>
            </a:r>
            <a:r>
              <a:rPr lang="en-GB" sz="1600" dirty="0">
                <a:latin typeface="Calibri" panose="020F0502020204030204" pitchFamily="34" charset="0"/>
                <a:ea typeface="Calibri" panose="020F0502020204030204" pitchFamily="34" charset="0"/>
                <a:cs typeface="Calibri" panose="020F0502020204030204" pitchFamily="34" charset="0"/>
                <a:hlinkClick r:id="rId5"/>
              </a:rPr>
              <a:t>, 2022</a:t>
            </a:r>
            <a:r>
              <a:rPr lang="en-GB" sz="1600" dirty="0">
                <a:latin typeface="Calibri" panose="020F0502020204030204" pitchFamily="34" charset="0"/>
                <a:ea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C4B19E19-3D68-9D94-AF67-44C9AE38A542}"/>
              </a:ext>
            </a:extLst>
          </p:cNvPr>
          <p:cNvSpPr txBox="1"/>
          <p:nvPr/>
        </p:nvSpPr>
        <p:spPr>
          <a:xfrm>
            <a:off x="710085" y="189541"/>
            <a:ext cx="10771830" cy="2062103"/>
          </a:xfrm>
          <a:prstGeom prst="rect">
            <a:avLst/>
          </a:prstGeom>
          <a:noFill/>
        </p:spPr>
        <p:txBody>
          <a:bodyPr wrap="square" rtlCol="0">
            <a:spAutoFit/>
          </a:bodyPr>
          <a:lstStyle/>
          <a:p>
            <a:pPr algn="ctr"/>
            <a:r>
              <a:rPr lang="en-GB" sz="4400" b="1" dirty="0" err="1">
                <a:latin typeface="Calibri" panose="020F0502020204030204" pitchFamily="34" charset="0"/>
                <a:ea typeface="Calibri" panose="020F0502020204030204" pitchFamily="34" charset="0"/>
                <a:cs typeface="Calibri" panose="020F0502020204030204" pitchFamily="34" charset="0"/>
              </a:rPr>
              <a:t>AuDHD</a:t>
            </a:r>
            <a:r>
              <a:rPr lang="en-GB" sz="4400" b="1" dirty="0">
                <a:latin typeface="Calibri" panose="020F0502020204030204" pitchFamily="34" charset="0"/>
                <a:ea typeface="Calibri" panose="020F0502020204030204" pitchFamily="34" charset="0"/>
                <a:cs typeface="Calibri" panose="020F0502020204030204" pitchFamily="34" charset="0"/>
              </a:rPr>
              <a:t>: </a:t>
            </a:r>
            <a:r>
              <a:rPr lang="en-GB" sz="3600" dirty="0">
                <a:latin typeface="Calibri" panose="020F0502020204030204" pitchFamily="34" charset="0"/>
                <a:ea typeface="Calibri" panose="020F0502020204030204" pitchFamily="34" charset="0"/>
                <a:cs typeface="Calibri" panose="020F0502020204030204" pitchFamily="34" charset="0"/>
              </a:rPr>
              <a:t>an unofficial but popular term used to describe individuals who are </a:t>
            </a:r>
            <a:r>
              <a:rPr lang="en-GB" sz="3600" b="1" i="1" dirty="0">
                <a:latin typeface="Calibri" panose="020F0502020204030204" pitchFamily="34" charset="0"/>
                <a:ea typeface="Calibri" panose="020F0502020204030204" pitchFamily="34" charset="0"/>
                <a:cs typeface="Calibri" panose="020F0502020204030204" pitchFamily="34" charset="0"/>
              </a:rPr>
              <a:t>both</a:t>
            </a:r>
            <a:r>
              <a:rPr lang="en-GB" sz="3600" dirty="0">
                <a:latin typeface="Calibri" panose="020F0502020204030204" pitchFamily="34" charset="0"/>
                <a:ea typeface="Calibri" panose="020F0502020204030204" pitchFamily="34" charset="0"/>
                <a:cs typeface="Calibri" panose="020F0502020204030204" pitchFamily="34" charset="0"/>
              </a:rPr>
              <a:t> autistic and ADHD</a:t>
            </a:r>
            <a:br>
              <a:rPr lang="en-GB" sz="4000" dirty="0">
                <a:latin typeface="Calibri" panose="020F0502020204030204" pitchFamily="34" charset="0"/>
                <a:ea typeface="Calibri" panose="020F0502020204030204" pitchFamily="34" charset="0"/>
                <a:cs typeface="Calibri" panose="020F0502020204030204" pitchFamily="34" charset="0"/>
              </a:rPr>
            </a:br>
            <a:endParaRPr lang="en-GB" sz="4400" b="1" dirty="0"/>
          </a:p>
        </p:txBody>
      </p:sp>
    </p:spTree>
    <p:extLst>
      <p:ext uri="{BB962C8B-B14F-4D97-AF65-F5344CB8AC3E}">
        <p14:creationId xmlns:p14="http://schemas.microsoft.com/office/powerpoint/2010/main" val="3716061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0A44B-5AA2-E355-C8B4-3B18689CE8DD}"/>
              </a:ext>
            </a:extLst>
          </p:cNvPr>
          <p:cNvSpPr>
            <a:spLocks noGrp="1"/>
          </p:cNvSpPr>
          <p:nvPr>
            <p:ph type="title"/>
          </p:nvPr>
        </p:nvSpPr>
        <p:spPr>
          <a:xfrm>
            <a:off x="1319955" y="113195"/>
            <a:ext cx="9406316" cy="942115"/>
          </a:xfrm>
        </p:spPr>
        <p:txBody>
          <a:bodyPr>
            <a:norm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AuDHD - Traits and Characteristics</a:t>
            </a:r>
            <a:endParaRPr lang="en-GB" dirty="0"/>
          </a:p>
        </p:txBody>
      </p:sp>
      <p:pic>
        <p:nvPicPr>
          <p:cNvPr id="7" name="Content Placeholder 6" descr="A poster of autism and adhd&#10;&#10;AI-generated content may be incorrect.">
            <a:extLst>
              <a:ext uri="{FF2B5EF4-FFF2-40B4-BE49-F238E27FC236}">
                <a16:creationId xmlns:a16="http://schemas.microsoft.com/office/drawing/2014/main" id="{076F223F-5729-2211-FD15-3C0F8245401A}"/>
              </a:ext>
            </a:extLst>
          </p:cNvPr>
          <p:cNvPicPr>
            <a:picLocks noGrp="1" noChangeAspect="1"/>
          </p:cNvPicPr>
          <p:nvPr>
            <p:ph idx="1"/>
          </p:nvPr>
        </p:nvPicPr>
        <p:blipFill>
          <a:blip r:embed="rId2"/>
          <a:stretch>
            <a:fillRect/>
          </a:stretch>
        </p:blipFill>
        <p:spPr>
          <a:xfrm>
            <a:off x="1393580" y="1140915"/>
            <a:ext cx="9387784" cy="5215435"/>
          </a:xfrm>
          <a:prstGeom prst="rect">
            <a:avLst/>
          </a:prstGeom>
        </p:spPr>
      </p:pic>
      <p:sp>
        <p:nvSpPr>
          <p:cNvPr id="5" name="Footer Placeholder 4">
            <a:extLst>
              <a:ext uri="{FF2B5EF4-FFF2-40B4-BE49-F238E27FC236}">
                <a16:creationId xmlns:a16="http://schemas.microsoft.com/office/drawing/2014/main" id="{730052DF-0C74-1929-FD19-0CACAEDC6678}"/>
              </a:ext>
            </a:extLst>
          </p:cNvPr>
          <p:cNvSpPr>
            <a:spLocks noGrp="1"/>
          </p:cNvSpPr>
          <p:nvPr>
            <p:ph type="ftr" sz="quarter" idx="11"/>
          </p:nvPr>
        </p:nvSpPr>
        <p:spPr/>
        <p:txBody>
          <a:bodyPr/>
          <a:lstStyle/>
          <a:p>
            <a:r>
              <a:rPr lang="en-US"/>
              <a:t>
              </a:t>
            </a:r>
          </a:p>
        </p:txBody>
      </p:sp>
      <p:sp>
        <p:nvSpPr>
          <p:cNvPr id="8" name="Text Box 2">
            <a:extLst>
              <a:ext uri="{FF2B5EF4-FFF2-40B4-BE49-F238E27FC236}">
                <a16:creationId xmlns:a16="http://schemas.microsoft.com/office/drawing/2014/main" id="{CBB1F2DB-84BB-667D-8065-9E2DCC7D5E8F}"/>
              </a:ext>
            </a:extLst>
          </p:cNvPr>
          <p:cNvSpPr txBox="1">
            <a:spLocks noChangeArrowheads="1"/>
          </p:cNvSpPr>
          <p:nvPr/>
        </p:nvSpPr>
        <p:spPr bwMode="auto">
          <a:xfrm>
            <a:off x="1319956" y="1818509"/>
            <a:ext cx="2380740" cy="94211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lnSpc>
                <a:spcPct val="107000"/>
              </a:lnSpc>
              <a:spcAft>
                <a:spcPts val="800"/>
              </a:spcAft>
              <a:buNone/>
            </a:pPr>
            <a:r>
              <a:rPr lang="en-GB" kern="100" dirty="0">
                <a:effectLst/>
                <a:latin typeface="Calibri" panose="020F0502020204030204" pitchFamily="34" charset="0"/>
                <a:ea typeface="Aptos" panose="020B0004020202020204" pitchFamily="34" charset="0"/>
                <a:cs typeface="Times New Roman" panose="02020603050405020304" pitchFamily="18" charset="0"/>
              </a:rPr>
              <a:t>Sensory sensitivities with a need for stimulation</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 name="Text Box 2">
            <a:extLst>
              <a:ext uri="{FF2B5EF4-FFF2-40B4-BE49-F238E27FC236}">
                <a16:creationId xmlns:a16="http://schemas.microsoft.com/office/drawing/2014/main" id="{146D634A-E67C-1436-6351-152B5D8B57FB}"/>
              </a:ext>
            </a:extLst>
          </p:cNvPr>
          <p:cNvSpPr txBox="1">
            <a:spLocks noChangeArrowheads="1"/>
          </p:cNvSpPr>
          <p:nvPr/>
        </p:nvSpPr>
        <p:spPr bwMode="auto">
          <a:xfrm>
            <a:off x="3701496" y="1818509"/>
            <a:ext cx="2364740" cy="94211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lnSpc>
                <a:spcPct val="107000"/>
              </a:lnSpc>
              <a:spcAft>
                <a:spcPts val="800"/>
              </a:spcAft>
              <a:buNone/>
            </a:pPr>
            <a:r>
              <a:rPr lang="en-GB" sz="1800" kern="100" dirty="0">
                <a:effectLst/>
                <a:latin typeface="Calibri" panose="020F0502020204030204" pitchFamily="34" charset="0"/>
                <a:ea typeface="Aptos" panose="020B0004020202020204" pitchFamily="34" charset="0"/>
                <a:cs typeface="Times New Roman" panose="02020603050405020304" pitchFamily="18" charset="0"/>
              </a:rPr>
              <a:t>Comforting special interests with a need to switch tasks</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Text Box 2">
            <a:extLst>
              <a:ext uri="{FF2B5EF4-FFF2-40B4-BE49-F238E27FC236}">
                <a16:creationId xmlns:a16="http://schemas.microsoft.com/office/drawing/2014/main" id="{FF24D26F-A0B4-BDB3-C4D6-17E587D26C03}"/>
              </a:ext>
            </a:extLst>
          </p:cNvPr>
          <p:cNvSpPr txBox="1">
            <a:spLocks noChangeArrowheads="1"/>
          </p:cNvSpPr>
          <p:nvPr/>
        </p:nvSpPr>
        <p:spPr bwMode="auto">
          <a:xfrm>
            <a:off x="6044565" y="1818508"/>
            <a:ext cx="2108835" cy="94211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lnSpc>
                <a:spcPct val="107000"/>
              </a:lnSpc>
              <a:spcAft>
                <a:spcPts val="800"/>
              </a:spcAft>
              <a:buNone/>
            </a:pPr>
            <a:r>
              <a:rPr lang="en-GB" sz="1800" kern="100" dirty="0">
                <a:effectLst/>
                <a:latin typeface="Calibri" panose="020F0502020204030204" pitchFamily="34" charset="0"/>
                <a:ea typeface="Aptos" panose="020B0004020202020204" pitchFamily="34" charset="0"/>
                <a:cs typeface="Times New Roman" panose="02020603050405020304" pitchFamily="18" charset="0"/>
              </a:rPr>
              <a:t>Prefer strict routine but struggle sticking with it</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Text Box 2">
            <a:extLst>
              <a:ext uri="{FF2B5EF4-FFF2-40B4-BE49-F238E27FC236}">
                <a16:creationId xmlns:a16="http://schemas.microsoft.com/office/drawing/2014/main" id="{2FD8712B-53C5-A2F3-395B-E2D60B4D57A3}"/>
              </a:ext>
            </a:extLst>
          </p:cNvPr>
          <p:cNvSpPr txBox="1">
            <a:spLocks noChangeArrowheads="1"/>
          </p:cNvSpPr>
          <p:nvPr/>
        </p:nvSpPr>
        <p:spPr bwMode="auto">
          <a:xfrm>
            <a:off x="8155000" y="1818509"/>
            <a:ext cx="2672233" cy="94211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lnSpc>
                <a:spcPct val="107000"/>
              </a:lnSpc>
              <a:spcAft>
                <a:spcPts val="800"/>
              </a:spcAft>
              <a:buNone/>
            </a:pPr>
            <a:r>
              <a:rPr lang="en-GB" sz="1800" kern="100" dirty="0">
                <a:effectLst/>
                <a:latin typeface="Calibri" panose="020F0502020204030204" pitchFamily="34" charset="0"/>
                <a:ea typeface="Aptos" panose="020B0004020202020204" pitchFamily="34" charset="0"/>
                <a:cs typeface="Times New Roman" panose="02020603050405020304" pitchFamily="18" charset="0"/>
              </a:rPr>
              <a:t>A need to have organised plans but difficulty following through</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2" name="Text Box 2">
            <a:extLst>
              <a:ext uri="{FF2B5EF4-FFF2-40B4-BE49-F238E27FC236}">
                <a16:creationId xmlns:a16="http://schemas.microsoft.com/office/drawing/2014/main" id="{69F3F406-F89D-CA8E-D74D-21CF0C488879}"/>
              </a:ext>
            </a:extLst>
          </p:cNvPr>
          <p:cNvSpPr txBox="1">
            <a:spLocks noChangeArrowheads="1"/>
          </p:cNvSpPr>
          <p:nvPr/>
        </p:nvSpPr>
        <p:spPr bwMode="auto">
          <a:xfrm>
            <a:off x="1345904" y="4067206"/>
            <a:ext cx="2380740" cy="653129"/>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lnSpc>
                <a:spcPct val="107000"/>
              </a:lnSpc>
              <a:spcAft>
                <a:spcPts val="800"/>
              </a:spcAft>
              <a:buNone/>
            </a:pPr>
            <a:r>
              <a:rPr lang="en-GB" kern="100" dirty="0">
                <a:effectLst/>
                <a:latin typeface="Calibri" panose="020F0502020204030204" pitchFamily="34" charset="0"/>
                <a:ea typeface="Aptos" panose="020B0004020202020204" pitchFamily="34" charset="0"/>
                <a:cs typeface="Times New Roman" panose="02020603050405020304" pitchFamily="18" charset="0"/>
              </a:rPr>
              <a:t>Easily overwhelmed and overstimulated</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3" name="Text Box 2">
            <a:extLst>
              <a:ext uri="{FF2B5EF4-FFF2-40B4-BE49-F238E27FC236}">
                <a16:creationId xmlns:a16="http://schemas.microsoft.com/office/drawing/2014/main" id="{5EFBF538-E9A3-8016-CA8E-819D22249FDA}"/>
              </a:ext>
            </a:extLst>
          </p:cNvPr>
          <p:cNvSpPr txBox="1">
            <a:spLocks noChangeArrowheads="1"/>
          </p:cNvSpPr>
          <p:nvPr/>
        </p:nvSpPr>
        <p:spPr bwMode="auto">
          <a:xfrm>
            <a:off x="3630178" y="4067207"/>
            <a:ext cx="2276667" cy="65312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lnSpc>
                <a:spcPct val="107000"/>
              </a:lnSpc>
              <a:spcAft>
                <a:spcPts val="800"/>
              </a:spcAft>
              <a:buNone/>
            </a:pPr>
            <a:r>
              <a:rPr lang="en-GB" kern="100" dirty="0">
                <a:effectLst/>
                <a:latin typeface="Calibri" panose="020F0502020204030204" pitchFamily="34" charset="0"/>
                <a:ea typeface="Aptos" panose="020B0004020202020204" pitchFamily="34" charset="0"/>
                <a:cs typeface="Times New Roman" panose="02020603050405020304" pitchFamily="18" charset="0"/>
              </a:rPr>
              <a:t>Social misunderstandings</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7" name="Picture 16">
            <a:extLst>
              <a:ext uri="{FF2B5EF4-FFF2-40B4-BE49-F238E27FC236}">
                <a16:creationId xmlns:a16="http://schemas.microsoft.com/office/drawing/2014/main" id="{911882A7-E241-AA79-4A61-684E305C0C39}"/>
              </a:ext>
            </a:extLst>
          </p:cNvPr>
          <p:cNvPicPr>
            <a:picLocks noChangeAspect="1"/>
          </p:cNvPicPr>
          <p:nvPr/>
        </p:nvPicPr>
        <p:blipFill>
          <a:blip r:embed="rId3"/>
          <a:stretch>
            <a:fillRect/>
          </a:stretch>
        </p:blipFill>
        <p:spPr>
          <a:xfrm>
            <a:off x="6447175" y="4605927"/>
            <a:ext cx="1370891" cy="1272970"/>
          </a:xfrm>
          <a:prstGeom prst="rect">
            <a:avLst/>
          </a:prstGeom>
        </p:spPr>
      </p:pic>
      <p:sp>
        <p:nvSpPr>
          <p:cNvPr id="14" name="Text Box 2">
            <a:extLst>
              <a:ext uri="{FF2B5EF4-FFF2-40B4-BE49-F238E27FC236}">
                <a16:creationId xmlns:a16="http://schemas.microsoft.com/office/drawing/2014/main" id="{A79A3789-64C0-B73B-E7EB-DA81D250A115}"/>
              </a:ext>
            </a:extLst>
          </p:cNvPr>
          <p:cNvSpPr txBox="1">
            <a:spLocks noChangeArrowheads="1"/>
          </p:cNvSpPr>
          <p:nvPr/>
        </p:nvSpPr>
        <p:spPr bwMode="auto">
          <a:xfrm>
            <a:off x="5856037" y="4067207"/>
            <a:ext cx="2332859" cy="65312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lnSpc>
                <a:spcPct val="107000"/>
              </a:lnSpc>
              <a:spcAft>
                <a:spcPts val="800"/>
              </a:spcAft>
              <a:buNone/>
            </a:pPr>
            <a:r>
              <a:rPr lang="en-GB" kern="100" dirty="0">
                <a:effectLst/>
                <a:latin typeface="Calibri" panose="020F0502020204030204" pitchFamily="34" charset="0"/>
                <a:ea typeface="Aptos" panose="020B0004020202020204" pitchFamily="34" charset="0"/>
                <a:cs typeface="Times New Roman" panose="02020603050405020304" pitchFamily="18" charset="0"/>
              </a:rPr>
              <a:t>Intense emotional reactions</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5" name="Text Box 2">
            <a:extLst>
              <a:ext uri="{FF2B5EF4-FFF2-40B4-BE49-F238E27FC236}">
                <a16:creationId xmlns:a16="http://schemas.microsoft.com/office/drawing/2014/main" id="{E654CC24-2DF7-C1E3-02B6-41371FB219A8}"/>
              </a:ext>
            </a:extLst>
          </p:cNvPr>
          <p:cNvSpPr txBox="1">
            <a:spLocks noChangeArrowheads="1"/>
          </p:cNvSpPr>
          <p:nvPr/>
        </p:nvSpPr>
        <p:spPr bwMode="auto">
          <a:xfrm>
            <a:off x="8155036" y="4067206"/>
            <a:ext cx="2805404" cy="65312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lnSpc>
                <a:spcPct val="107000"/>
              </a:lnSpc>
              <a:spcAft>
                <a:spcPts val="800"/>
              </a:spcAft>
              <a:buNone/>
            </a:pPr>
            <a:r>
              <a:rPr lang="en-GB" kern="100" dirty="0">
                <a:effectLst/>
                <a:latin typeface="Calibri" panose="020F0502020204030204" pitchFamily="34" charset="0"/>
                <a:ea typeface="Aptos" panose="020B0004020202020204" pitchFamily="34" charset="0"/>
                <a:cs typeface="Times New Roman" panose="02020603050405020304" pitchFamily="18" charset="0"/>
              </a:rPr>
              <a:t>Attempt to mask difficulties to appear more competent</a:t>
            </a:r>
            <a:endParaRPr lang="en-GB" sz="11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18" name="Picture 17">
            <a:extLst>
              <a:ext uri="{FF2B5EF4-FFF2-40B4-BE49-F238E27FC236}">
                <a16:creationId xmlns:a16="http://schemas.microsoft.com/office/drawing/2014/main" id="{619FFDCB-996A-FDBA-F115-0E931F103BF9}"/>
              </a:ext>
            </a:extLst>
          </p:cNvPr>
          <p:cNvPicPr>
            <a:picLocks noChangeAspect="1"/>
          </p:cNvPicPr>
          <p:nvPr/>
        </p:nvPicPr>
        <p:blipFill>
          <a:blip r:embed="rId4"/>
          <a:stretch>
            <a:fillRect/>
          </a:stretch>
        </p:blipFill>
        <p:spPr>
          <a:xfrm>
            <a:off x="158642" y="837749"/>
            <a:ext cx="11728943" cy="424098"/>
          </a:xfrm>
          <a:prstGeom prst="rect">
            <a:avLst/>
          </a:prstGeom>
        </p:spPr>
      </p:pic>
    </p:spTree>
    <p:extLst>
      <p:ext uri="{BB962C8B-B14F-4D97-AF65-F5344CB8AC3E}">
        <p14:creationId xmlns:p14="http://schemas.microsoft.com/office/powerpoint/2010/main" val="28839447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61">
            <a:extLst>
              <a:ext uri="{FF2B5EF4-FFF2-40B4-BE49-F238E27FC236}">
                <a16:creationId xmlns:a16="http://schemas.microsoft.com/office/drawing/2014/main" id="{3149D8A9-4BF7-685E-254B-6CD6BA9C491F}"/>
              </a:ext>
            </a:extLst>
          </p:cNvPr>
          <p:cNvPicPr>
            <a:picLocks noChangeAspect="1"/>
          </p:cNvPicPr>
          <p:nvPr/>
        </p:nvPicPr>
        <p:blipFill>
          <a:blip r:embed="rId2"/>
          <a:stretch>
            <a:fillRect/>
          </a:stretch>
        </p:blipFill>
        <p:spPr>
          <a:xfrm>
            <a:off x="203542" y="707127"/>
            <a:ext cx="5929430" cy="424098"/>
          </a:xfrm>
          <a:prstGeom prst="rect">
            <a:avLst/>
          </a:prstGeom>
        </p:spPr>
      </p:pic>
      <p:sp>
        <p:nvSpPr>
          <p:cNvPr id="2" name="Title 1">
            <a:extLst>
              <a:ext uri="{FF2B5EF4-FFF2-40B4-BE49-F238E27FC236}">
                <a16:creationId xmlns:a16="http://schemas.microsoft.com/office/drawing/2014/main" id="{34BD2480-D15D-AAD2-48D9-0BA5D0F487AB}"/>
              </a:ext>
            </a:extLst>
          </p:cNvPr>
          <p:cNvSpPr>
            <a:spLocks noGrp="1"/>
          </p:cNvSpPr>
          <p:nvPr>
            <p:ph type="title"/>
          </p:nvPr>
        </p:nvSpPr>
        <p:spPr>
          <a:xfrm>
            <a:off x="173220" y="56261"/>
            <a:ext cx="6038646" cy="770967"/>
          </a:xfrm>
        </p:spPr>
        <p:txBody>
          <a:bodyPr/>
          <a:lstStyle/>
          <a:p>
            <a:r>
              <a:rPr lang="en-GB" dirty="0">
                <a:latin typeface="Calibri" panose="020F0502020204030204" pitchFamily="34" charset="0"/>
                <a:ea typeface="Calibri" panose="020F0502020204030204" pitchFamily="34" charset="0"/>
                <a:cs typeface="Calibri" panose="020F0502020204030204" pitchFamily="34" charset="0"/>
              </a:rPr>
              <a:t>Strengths and Challenges</a:t>
            </a:r>
          </a:p>
        </p:txBody>
      </p:sp>
      <p:sp>
        <p:nvSpPr>
          <p:cNvPr id="5" name="Footer Placeholder 4">
            <a:extLst>
              <a:ext uri="{FF2B5EF4-FFF2-40B4-BE49-F238E27FC236}">
                <a16:creationId xmlns:a16="http://schemas.microsoft.com/office/drawing/2014/main" id="{383C5D9D-7FDD-2B61-256B-37017389833F}"/>
              </a:ext>
            </a:extLst>
          </p:cNvPr>
          <p:cNvSpPr>
            <a:spLocks noGrp="1"/>
          </p:cNvSpPr>
          <p:nvPr>
            <p:ph type="ftr" sz="quarter" idx="11"/>
          </p:nvPr>
        </p:nvSpPr>
        <p:spPr/>
        <p:txBody>
          <a:bodyPr/>
          <a:lstStyle/>
          <a:p>
            <a:r>
              <a:rPr lang="en-US" dirty="0"/>
              <a:t>
              </a:t>
            </a:r>
          </a:p>
        </p:txBody>
      </p:sp>
      <p:graphicFrame>
        <p:nvGraphicFramePr>
          <p:cNvPr id="10" name="Diagram 9">
            <a:extLst>
              <a:ext uri="{FF2B5EF4-FFF2-40B4-BE49-F238E27FC236}">
                <a16:creationId xmlns:a16="http://schemas.microsoft.com/office/drawing/2014/main" id="{732272DD-0436-2CA0-E178-52028431E50C}"/>
              </a:ext>
            </a:extLst>
          </p:cNvPr>
          <p:cNvGraphicFramePr/>
          <p:nvPr>
            <p:extLst>
              <p:ext uri="{D42A27DB-BD31-4B8C-83A1-F6EECF244321}">
                <p14:modId xmlns:p14="http://schemas.microsoft.com/office/powerpoint/2010/main" val="1104037470"/>
              </p:ext>
            </p:extLst>
          </p:nvPr>
        </p:nvGraphicFramePr>
        <p:xfrm>
          <a:off x="1804670" y="1069974"/>
          <a:ext cx="9131554" cy="50382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Rectangle 10">
            <a:extLst>
              <a:ext uri="{FF2B5EF4-FFF2-40B4-BE49-F238E27FC236}">
                <a16:creationId xmlns:a16="http://schemas.microsoft.com/office/drawing/2014/main" id="{A484F964-4A06-33CB-290D-75D1EA2F05F9}"/>
              </a:ext>
            </a:extLst>
          </p:cNvPr>
          <p:cNvSpPr/>
          <p:nvPr/>
        </p:nvSpPr>
        <p:spPr>
          <a:xfrm>
            <a:off x="2967009" y="1391032"/>
            <a:ext cx="2021082" cy="1002552"/>
          </a:xfrm>
          <a:prstGeom prst="rect">
            <a:avLst/>
          </a:prstGeom>
          <a:solidFill>
            <a:srgbClr val="BACF8C"/>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buNone/>
            </a:pPr>
            <a:r>
              <a:rPr lang="en-GB" sz="2000" b="1" kern="1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rPr>
              <a:t>Noticing things nobody else seems to</a:t>
            </a:r>
            <a:endParaRPr lang="en-GB" sz="1100" kern="100" dirty="0">
              <a:solidFill>
                <a:sysClr val="windowText" lastClr="000000"/>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A7EFC241-A81F-8648-9AD1-B4147590FBAE}"/>
              </a:ext>
            </a:extLst>
          </p:cNvPr>
          <p:cNvSpPr/>
          <p:nvPr/>
        </p:nvSpPr>
        <p:spPr>
          <a:xfrm>
            <a:off x="593431" y="1730095"/>
            <a:ext cx="1762474" cy="1252873"/>
          </a:xfrm>
          <a:prstGeom prst="rect">
            <a:avLst/>
          </a:prstGeom>
          <a:solidFill>
            <a:srgbClr val="E8B88F"/>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buNone/>
            </a:pPr>
            <a:r>
              <a:rPr lang="en-GB" sz="2000" b="1" kern="100" dirty="0">
                <a:solidFill>
                  <a:sysClr val="windowText" lastClr="000000"/>
                </a:solidFill>
                <a:effectLst/>
                <a:latin typeface="Calibri" panose="020F0502020204030204" pitchFamily="34" charset="0"/>
                <a:ea typeface="Aptos" panose="020B0004020202020204" pitchFamily="34" charset="0"/>
                <a:cs typeface="Times New Roman" panose="02020603050405020304" pitchFamily="18" charset="0"/>
              </a:rPr>
              <a:t>Creative thinking that doesn’t follow the crow</a:t>
            </a:r>
            <a:r>
              <a:rPr lang="en-GB" sz="2000" b="1" kern="100" dirty="0">
                <a:solidFill>
                  <a:sysClr val="windowText" lastClr="000000"/>
                </a:solidFill>
                <a:latin typeface="Calibri" panose="020F0502020204030204" pitchFamily="34" charset="0"/>
                <a:ea typeface="Aptos" panose="020B0004020202020204" pitchFamily="34" charset="0"/>
                <a:cs typeface="Times New Roman" panose="02020603050405020304" pitchFamily="18" charset="0"/>
              </a:rPr>
              <a:t>d</a:t>
            </a:r>
            <a:endParaRPr lang="en-GB" sz="1100" kern="100" dirty="0">
              <a:solidFill>
                <a:sysClr val="windowText" lastClr="000000"/>
              </a:solidFill>
              <a:effectLst/>
              <a:ea typeface="Aptos" panose="020B0004020202020204" pitchFamily="34" charset="0"/>
              <a:cs typeface="Times New Roman" panose="02020603050405020304" pitchFamily="18" charset="0"/>
            </a:endParaRPr>
          </a:p>
        </p:txBody>
      </p:sp>
      <p:sp>
        <p:nvSpPr>
          <p:cNvPr id="13" name="Rectangle 12">
            <a:extLst>
              <a:ext uri="{FF2B5EF4-FFF2-40B4-BE49-F238E27FC236}">
                <a16:creationId xmlns:a16="http://schemas.microsoft.com/office/drawing/2014/main" id="{4F3EA1E9-633F-315E-2FB4-7CE126D85288}"/>
              </a:ext>
            </a:extLst>
          </p:cNvPr>
          <p:cNvSpPr/>
          <p:nvPr/>
        </p:nvSpPr>
        <p:spPr>
          <a:xfrm>
            <a:off x="9926474" y="3286824"/>
            <a:ext cx="1843597" cy="432750"/>
          </a:xfrm>
          <a:prstGeom prst="rect">
            <a:avLst/>
          </a:prstGeom>
          <a:solidFill>
            <a:srgbClr val="E8B88F"/>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buNone/>
            </a:pPr>
            <a:r>
              <a:rPr lang="en-GB" sz="2000" b="1" kern="100" dirty="0">
                <a:solidFill>
                  <a:sysClr val="windowText" lastClr="000000"/>
                </a:solidFill>
                <a:effectLst/>
                <a:latin typeface="Calibri" panose="020F0502020204030204" pitchFamily="34" charset="0"/>
                <a:ea typeface="Aptos" panose="020B0004020202020204" pitchFamily="34" charset="0"/>
                <a:cs typeface="Times New Roman" panose="02020603050405020304" pitchFamily="18" charset="0"/>
              </a:rPr>
              <a:t>Deep empathy</a:t>
            </a:r>
            <a:endParaRPr lang="en-GB" sz="1100" kern="100" dirty="0">
              <a:solidFill>
                <a:sysClr val="windowText" lastClr="000000"/>
              </a:solidFill>
              <a:effectLst/>
              <a:ea typeface="Aptos" panose="020B000402020202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A61680F4-CBBF-F5A4-9807-A0C64D673E1D}"/>
              </a:ext>
            </a:extLst>
          </p:cNvPr>
          <p:cNvSpPr/>
          <p:nvPr/>
        </p:nvSpPr>
        <p:spPr>
          <a:xfrm>
            <a:off x="612649" y="4093743"/>
            <a:ext cx="1743256" cy="1230515"/>
          </a:xfrm>
          <a:prstGeom prst="rect">
            <a:avLst/>
          </a:prstGeom>
          <a:solidFill>
            <a:srgbClr val="E8B88F"/>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sz="2000" b="1" kern="100" dirty="0">
                <a:solidFill>
                  <a:sysClr val="windowText" lastClr="000000"/>
                </a:solidFill>
                <a:effectLst/>
                <a:latin typeface="Calibri" panose="020F0502020204030204" pitchFamily="34" charset="0"/>
                <a:ea typeface="Aptos" panose="020B0004020202020204" pitchFamily="34" charset="0"/>
                <a:cs typeface="Times New Roman" panose="02020603050405020304" pitchFamily="18" charset="0"/>
              </a:rPr>
              <a:t>Learning </a:t>
            </a:r>
            <a:r>
              <a:rPr lang="en-GB" sz="2000" b="1" kern="100" dirty="0">
                <a:solidFill>
                  <a:sysClr val="windowText" lastClr="000000"/>
                </a:solidFill>
                <a:latin typeface="Calibri" panose="020F0502020204030204" pitchFamily="34" charset="0"/>
                <a:cs typeface="Times New Roman" panose="02020603050405020304" pitchFamily="18" charset="0"/>
              </a:rPr>
              <a:t>everything about what they love</a:t>
            </a:r>
            <a:endParaRPr lang="en-GB" sz="1100" kern="100" dirty="0">
              <a:solidFill>
                <a:sysClr val="windowText" lastClr="000000"/>
              </a:solidFill>
              <a:effectLst/>
              <a:ea typeface="Aptos" panose="020B000402020202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CE08CD7C-61FF-57B9-C282-0F4AF1DF6F1E}"/>
              </a:ext>
            </a:extLst>
          </p:cNvPr>
          <p:cNvSpPr/>
          <p:nvPr/>
        </p:nvSpPr>
        <p:spPr>
          <a:xfrm>
            <a:off x="10105799" y="4135698"/>
            <a:ext cx="1529341" cy="1914163"/>
          </a:xfrm>
          <a:prstGeom prst="rect">
            <a:avLst/>
          </a:prstGeom>
          <a:solidFill>
            <a:srgbClr val="BACF8C"/>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buNone/>
            </a:pPr>
            <a:r>
              <a:rPr lang="en-GB" sz="2000" b="1"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Being completely themselves when given the space</a:t>
            </a:r>
            <a:endParaRPr lang="en-GB" sz="1200" kern="10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8B16431C-C9F0-D737-014B-56DEEFA648D9}"/>
              </a:ext>
            </a:extLst>
          </p:cNvPr>
          <p:cNvSpPr/>
          <p:nvPr/>
        </p:nvSpPr>
        <p:spPr>
          <a:xfrm>
            <a:off x="7850666" y="4941197"/>
            <a:ext cx="1694180" cy="1511805"/>
          </a:xfrm>
          <a:prstGeom prst="rect">
            <a:avLst/>
          </a:prstGeom>
          <a:solidFill>
            <a:srgbClr val="E8B88F"/>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buNone/>
            </a:pPr>
            <a:r>
              <a:rPr lang="en-GB" sz="2000" b="1" kern="100" dirty="0">
                <a:solidFill>
                  <a:sysClr val="windowText" lastClr="000000"/>
                </a:solidFill>
                <a:effectLst/>
                <a:latin typeface="Calibri" panose="020F0502020204030204" pitchFamily="34" charset="0"/>
                <a:ea typeface="Aptos" panose="020B0004020202020204" pitchFamily="34" charset="0"/>
                <a:cs typeface="Times New Roman" panose="02020603050405020304" pitchFamily="18" charset="0"/>
              </a:rPr>
              <a:t>Asking questions that actually matter</a:t>
            </a:r>
            <a:endParaRPr lang="en-GB" sz="1100" kern="100" dirty="0">
              <a:solidFill>
                <a:sysClr val="windowText" lastClr="000000"/>
              </a:solidFill>
              <a:effectLst/>
              <a:ea typeface="Aptos" panose="020B0004020202020204" pitchFamily="34" charset="0"/>
              <a:cs typeface="Times New Roman" panose="02020603050405020304" pitchFamily="18" charset="0"/>
            </a:endParaRPr>
          </a:p>
        </p:txBody>
      </p:sp>
      <p:sp>
        <p:nvSpPr>
          <p:cNvPr id="17" name="Rectangle 16">
            <a:extLst>
              <a:ext uri="{FF2B5EF4-FFF2-40B4-BE49-F238E27FC236}">
                <a16:creationId xmlns:a16="http://schemas.microsoft.com/office/drawing/2014/main" id="{384B3005-9B18-3DB7-F4E6-B359DF3F7214}"/>
              </a:ext>
            </a:extLst>
          </p:cNvPr>
          <p:cNvSpPr/>
          <p:nvPr/>
        </p:nvSpPr>
        <p:spPr>
          <a:xfrm>
            <a:off x="10152585" y="1001852"/>
            <a:ext cx="1391377" cy="1914163"/>
          </a:xfrm>
          <a:prstGeom prst="rect">
            <a:avLst/>
          </a:prstGeom>
          <a:solidFill>
            <a:srgbClr val="BACF8C"/>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buNone/>
            </a:pPr>
            <a:r>
              <a:rPr lang="en-GB" sz="2000" b="1" kern="100" dirty="0">
                <a:solidFill>
                  <a:sysClr val="windowText" lastClr="000000"/>
                </a:solidFill>
                <a:effectLst/>
                <a:latin typeface="Calibri" panose="020F0502020204030204" pitchFamily="34" charset="0"/>
                <a:ea typeface="Aptos" panose="020B0004020202020204" pitchFamily="34" charset="0"/>
                <a:cs typeface="Times New Roman" panose="02020603050405020304" pitchFamily="18" charset="0"/>
              </a:rPr>
              <a:t>Fierce loyalty and protection of other people</a:t>
            </a:r>
            <a:endParaRPr lang="en-GB" sz="1100" kern="100" dirty="0">
              <a:solidFill>
                <a:sysClr val="windowText" lastClr="000000"/>
              </a:solidFill>
              <a:effectLst/>
              <a:ea typeface="Aptos" panose="020B000402020202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22F28FF9-8E7E-D672-4C28-48C052DE29DA}"/>
              </a:ext>
            </a:extLst>
          </p:cNvPr>
          <p:cNvSpPr/>
          <p:nvPr/>
        </p:nvSpPr>
        <p:spPr>
          <a:xfrm>
            <a:off x="7833613" y="725163"/>
            <a:ext cx="1711233" cy="1511806"/>
          </a:xfrm>
          <a:prstGeom prst="rect">
            <a:avLst/>
          </a:prstGeom>
          <a:solidFill>
            <a:srgbClr val="E8B88F"/>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buNone/>
            </a:pPr>
            <a:r>
              <a:rPr lang="en-GB" sz="2000" b="1" kern="100" dirty="0">
                <a:solidFill>
                  <a:sysClr val="windowText" lastClr="000000"/>
                </a:solidFill>
                <a:effectLst/>
                <a:latin typeface="Calibri" panose="020F0502020204030204" pitchFamily="34" charset="0"/>
                <a:ea typeface="Aptos" panose="020B0004020202020204" pitchFamily="34" charset="0"/>
                <a:cs typeface="Times New Roman" panose="02020603050405020304" pitchFamily="18" charset="0"/>
              </a:rPr>
              <a:t>Noticing injustice and refusing to let it slide</a:t>
            </a:r>
            <a:endParaRPr lang="en-GB" sz="1100" kern="100" dirty="0">
              <a:solidFill>
                <a:sysClr val="windowText" lastClr="000000"/>
              </a:solidFill>
              <a:effectLst/>
              <a:ea typeface="Aptos" panose="020B0004020202020204" pitchFamily="34" charset="0"/>
              <a:cs typeface="Times New Roman" panose="02020603050405020304" pitchFamily="18" charset="0"/>
            </a:endParaRPr>
          </a:p>
        </p:txBody>
      </p:sp>
      <p:sp>
        <p:nvSpPr>
          <p:cNvPr id="20" name="Rectangle 19">
            <a:extLst>
              <a:ext uri="{FF2B5EF4-FFF2-40B4-BE49-F238E27FC236}">
                <a16:creationId xmlns:a16="http://schemas.microsoft.com/office/drawing/2014/main" id="{AF7BBED5-C841-053C-DA26-BB6DC1B58FAF}"/>
              </a:ext>
            </a:extLst>
          </p:cNvPr>
          <p:cNvSpPr/>
          <p:nvPr/>
        </p:nvSpPr>
        <p:spPr>
          <a:xfrm>
            <a:off x="399732" y="3316182"/>
            <a:ext cx="2148396" cy="432750"/>
          </a:xfrm>
          <a:prstGeom prst="rect">
            <a:avLst/>
          </a:prstGeom>
          <a:solidFill>
            <a:srgbClr val="BACF8C"/>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buNone/>
            </a:pPr>
            <a:r>
              <a:rPr lang="en-GB" sz="2000" b="1" kern="100" dirty="0">
                <a:solidFill>
                  <a:sysClr val="windowText" lastClr="000000"/>
                </a:solidFill>
                <a:effectLst/>
                <a:latin typeface="Calibri" panose="020F0502020204030204" pitchFamily="34" charset="0"/>
                <a:ea typeface="Aptos" panose="020B0004020202020204" pitchFamily="34" charset="0"/>
                <a:cs typeface="Times New Roman" panose="02020603050405020304" pitchFamily="18" charset="0"/>
              </a:rPr>
              <a:t>Deep Hyperfocus</a:t>
            </a:r>
            <a:endParaRPr lang="en-GB" sz="1100" kern="100" dirty="0">
              <a:solidFill>
                <a:sysClr val="windowText" lastClr="000000"/>
              </a:solidFill>
              <a:effectLst/>
              <a:ea typeface="Aptos" panose="020B0004020202020204" pitchFamily="34" charset="0"/>
              <a:cs typeface="Times New Roman" panose="02020603050405020304" pitchFamily="18" charset="0"/>
            </a:endParaRPr>
          </a:p>
        </p:txBody>
      </p:sp>
      <p:sp>
        <p:nvSpPr>
          <p:cNvPr id="21" name="Rectangle 20">
            <a:extLst>
              <a:ext uri="{FF2B5EF4-FFF2-40B4-BE49-F238E27FC236}">
                <a16:creationId xmlns:a16="http://schemas.microsoft.com/office/drawing/2014/main" id="{CCFD38EC-D3EB-6B29-83B0-1B0AD77D0F1D}"/>
              </a:ext>
            </a:extLst>
          </p:cNvPr>
          <p:cNvSpPr/>
          <p:nvPr/>
        </p:nvSpPr>
        <p:spPr>
          <a:xfrm>
            <a:off x="2967009" y="4740017"/>
            <a:ext cx="2021082" cy="1004400"/>
          </a:xfrm>
          <a:prstGeom prst="rect">
            <a:avLst/>
          </a:prstGeom>
          <a:solidFill>
            <a:srgbClr val="BACF8C"/>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buNone/>
            </a:pPr>
            <a:r>
              <a:rPr lang="en-GB" sz="2000" b="1" kern="100" dirty="0">
                <a:solidFill>
                  <a:sysClr val="windowText" lastClr="000000"/>
                </a:solidFill>
                <a:effectLst/>
                <a:latin typeface="Calibri" panose="020F0502020204030204" pitchFamily="34" charset="0"/>
                <a:ea typeface="Aptos" panose="020B0004020202020204" pitchFamily="34" charset="0"/>
                <a:cs typeface="Times New Roman" panose="02020603050405020304" pitchFamily="18" charset="0"/>
              </a:rPr>
              <a:t>Solving problems in completely original ways</a:t>
            </a:r>
            <a:endParaRPr lang="en-GB" sz="1100" kern="100" dirty="0">
              <a:solidFill>
                <a:sysClr val="windowText" lastClr="000000"/>
              </a:solidFill>
              <a:effectLst/>
              <a:ea typeface="Aptos" panose="020B0004020202020204" pitchFamily="34" charset="0"/>
              <a:cs typeface="Times New Roman" panose="02020603050405020304" pitchFamily="18" charset="0"/>
            </a:endParaRPr>
          </a:p>
        </p:txBody>
      </p:sp>
      <p:cxnSp>
        <p:nvCxnSpPr>
          <p:cNvPr id="23" name="Straight Arrow Connector 22">
            <a:extLst>
              <a:ext uri="{FF2B5EF4-FFF2-40B4-BE49-F238E27FC236}">
                <a16:creationId xmlns:a16="http://schemas.microsoft.com/office/drawing/2014/main" id="{5C908B95-AF9D-1B43-9C52-2AFE2F50E027}"/>
              </a:ext>
            </a:extLst>
          </p:cNvPr>
          <p:cNvCxnSpPr>
            <a:cxnSpLocks/>
          </p:cNvCxnSpPr>
          <p:nvPr/>
        </p:nvCxnSpPr>
        <p:spPr>
          <a:xfrm flipH="1" flipV="1">
            <a:off x="5181600" y="2393584"/>
            <a:ext cx="850333" cy="59992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AACCE66E-AA6D-860F-4E90-05BFC048E68F}"/>
              </a:ext>
            </a:extLst>
          </p:cNvPr>
          <p:cNvCxnSpPr>
            <a:cxnSpLocks/>
          </p:cNvCxnSpPr>
          <p:nvPr/>
        </p:nvCxnSpPr>
        <p:spPr>
          <a:xfrm flipH="1">
            <a:off x="5205984" y="4230437"/>
            <a:ext cx="885736" cy="5095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0FF18C7C-F82E-BF11-59D0-EA171E634046}"/>
              </a:ext>
            </a:extLst>
          </p:cNvPr>
          <p:cNvCxnSpPr>
            <a:cxnSpLocks/>
          </p:cNvCxnSpPr>
          <p:nvPr/>
        </p:nvCxnSpPr>
        <p:spPr>
          <a:xfrm flipH="1" flipV="1">
            <a:off x="2548128" y="2363841"/>
            <a:ext cx="3340437" cy="76023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D487FC47-BDF4-ED18-6979-5B82938280B8}"/>
              </a:ext>
            </a:extLst>
          </p:cNvPr>
          <p:cNvCxnSpPr>
            <a:cxnSpLocks/>
          </p:cNvCxnSpPr>
          <p:nvPr/>
        </p:nvCxnSpPr>
        <p:spPr>
          <a:xfrm flipH="1">
            <a:off x="2433706" y="4121114"/>
            <a:ext cx="3477968" cy="58484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77783256-99DE-462F-7043-ABB1D0DC21D5}"/>
              </a:ext>
            </a:extLst>
          </p:cNvPr>
          <p:cNvCxnSpPr>
            <a:cxnSpLocks/>
          </p:cNvCxnSpPr>
          <p:nvPr/>
        </p:nvCxnSpPr>
        <p:spPr>
          <a:xfrm flipH="1">
            <a:off x="2582961" y="3503199"/>
            <a:ext cx="94052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a:extLst>
              <a:ext uri="{FF2B5EF4-FFF2-40B4-BE49-F238E27FC236}">
                <a16:creationId xmlns:a16="http://schemas.microsoft.com/office/drawing/2014/main" id="{2F8C0D24-4E41-7680-AA87-98A40A84DC91}"/>
              </a:ext>
            </a:extLst>
          </p:cNvPr>
          <p:cNvCxnSpPr>
            <a:cxnSpLocks/>
          </p:cNvCxnSpPr>
          <p:nvPr/>
        </p:nvCxnSpPr>
        <p:spPr>
          <a:xfrm flipV="1">
            <a:off x="6869298" y="2356531"/>
            <a:ext cx="3187964" cy="7675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a:extLst>
              <a:ext uri="{FF2B5EF4-FFF2-40B4-BE49-F238E27FC236}">
                <a16:creationId xmlns:a16="http://schemas.microsoft.com/office/drawing/2014/main" id="{EBEA985C-F98A-35B6-C9EE-AFD355C965C3}"/>
              </a:ext>
            </a:extLst>
          </p:cNvPr>
          <p:cNvCxnSpPr>
            <a:cxnSpLocks/>
          </p:cNvCxnSpPr>
          <p:nvPr/>
        </p:nvCxnSpPr>
        <p:spPr>
          <a:xfrm>
            <a:off x="6869298" y="4054089"/>
            <a:ext cx="3187964" cy="82877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8" name="Straight Arrow Connector 47">
            <a:extLst>
              <a:ext uri="{FF2B5EF4-FFF2-40B4-BE49-F238E27FC236}">
                <a16:creationId xmlns:a16="http://schemas.microsoft.com/office/drawing/2014/main" id="{2535C6FC-0309-780C-6E07-725EC62539B6}"/>
              </a:ext>
            </a:extLst>
          </p:cNvPr>
          <p:cNvCxnSpPr>
            <a:cxnSpLocks/>
          </p:cNvCxnSpPr>
          <p:nvPr/>
        </p:nvCxnSpPr>
        <p:spPr>
          <a:xfrm flipV="1">
            <a:off x="6681216" y="2295299"/>
            <a:ext cx="1090737" cy="6876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0" name="Straight Arrow Connector 49">
            <a:extLst>
              <a:ext uri="{FF2B5EF4-FFF2-40B4-BE49-F238E27FC236}">
                <a16:creationId xmlns:a16="http://schemas.microsoft.com/office/drawing/2014/main" id="{D8C23BDA-97F2-3A8A-0373-DA6FE768214A}"/>
              </a:ext>
            </a:extLst>
          </p:cNvPr>
          <p:cNvCxnSpPr>
            <a:cxnSpLocks/>
          </p:cNvCxnSpPr>
          <p:nvPr/>
        </p:nvCxnSpPr>
        <p:spPr>
          <a:xfrm>
            <a:off x="6790636" y="4101637"/>
            <a:ext cx="1042977" cy="7812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4" name="Straight Arrow Connector 53">
            <a:extLst>
              <a:ext uri="{FF2B5EF4-FFF2-40B4-BE49-F238E27FC236}">
                <a16:creationId xmlns:a16="http://schemas.microsoft.com/office/drawing/2014/main" id="{0BB9F122-EA36-F18A-B1B8-580DAE201859}"/>
              </a:ext>
            </a:extLst>
          </p:cNvPr>
          <p:cNvCxnSpPr>
            <a:cxnSpLocks/>
          </p:cNvCxnSpPr>
          <p:nvPr/>
        </p:nvCxnSpPr>
        <p:spPr>
          <a:xfrm>
            <a:off x="9179086" y="3532557"/>
            <a:ext cx="62328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34632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004CFE7-EDD4-5C6C-C7E6-5CB243F4D6BF}"/>
              </a:ext>
            </a:extLst>
          </p:cNvPr>
          <p:cNvSpPr>
            <a:spLocks noGrp="1"/>
          </p:cNvSpPr>
          <p:nvPr>
            <p:ph sz="half" idx="2"/>
          </p:nvPr>
        </p:nvSpPr>
        <p:spPr>
          <a:xfrm>
            <a:off x="839788" y="3205585"/>
            <a:ext cx="5157787" cy="2984077"/>
          </a:xfrm>
        </p:spPr>
        <p:txBody>
          <a:bodyPr>
            <a:normAutofit/>
          </a:bodyPr>
          <a:lstStyle/>
          <a:p>
            <a:r>
              <a:rPr lang="en-GB" dirty="0"/>
              <a:t>Housekeeping</a:t>
            </a:r>
          </a:p>
          <a:p>
            <a:r>
              <a:rPr lang="en-GB" dirty="0"/>
              <a:t>Timings</a:t>
            </a:r>
          </a:p>
          <a:p>
            <a:r>
              <a:rPr lang="en-GB" dirty="0"/>
              <a:t>Breaks</a:t>
            </a:r>
          </a:p>
          <a:p>
            <a:endParaRPr lang="en-GB" dirty="0"/>
          </a:p>
        </p:txBody>
      </p:sp>
      <p:sp>
        <p:nvSpPr>
          <p:cNvPr id="6" name="Content Placeholder 5">
            <a:extLst>
              <a:ext uri="{FF2B5EF4-FFF2-40B4-BE49-F238E27FC236}">
                <a16:creationId xmlns:a16="http://schemas.microsoft.com/office/drawing/2014/main" id="{A317BB39-49B6-2CDE-23D7-9F7E5A6E8281}"/>
              </a:ext>
            </a:extLst>
          </p:cNvPr>
          <p:cNvSpPr>
            <a:spLocks noGrp="1"/>
          </p:cNvSpPr>
          <p:nvPr>
            <p:ph sz="quarter" idx="4"/>
          </p:nvPr>
        </p:nvSpPr>
        <p:spPr>
          <a:xfrm>
            <a:off x="6172200" y="3294345"/>
            <a:ext cx="5552162" cy="2895318"/>
          </a:xfrm>
        </p:spPr>
        <p:txBody>
          <a:bodyPr>
            <a:normAutofit/>
          </a:bodyPr>
          <a:lstStyle/>
          <a:p>
            <a:r>
              <a:rPr lang="en-GB" dirty="0"/>
              <a:t>Confidential space </a:t>
            </a:r>
          </a:p>
          <a:p>
            <a:r>
              <a:rPr lang="en-GB" dirty="0"/>
              <a:t>Don’t break GDPR / confidentiality of specific clients</a:t>
            </a:r>
          </a:p>
          <a:p>
            <a:r>
              <a:rPr lang="en-GB" dirty="0"/>
              <a:t>Do be vague or non-descript when talking about others</a:t>
            </a:r>
          </a:p>
          <a:p>
            <a:r>
              <a:rPr lang="en-GB" dirty="0"/>
              <a:t>Group participation </a:t>
            </a:r>
          </a:p>
          <a:p>
            <a:endParaRPr lang="en-GB" dirty="0"/>
          </a:p>
        </p:txBody>
      </p:sp>
      <p:sp>
        <p:nvSpPr>
          <p:cNvPr id="8" name="Footer Placeholder 7">
            <a:extLst>
              <a:ext uri="{FF2B5EF4-FFF2-40B4-BE49-F238E27FC236}">
                <a16:creationId xmlns:a16="http://schemas.microsoft.com/office/drawing/2014/main" id="{E7684A5E-5FE4-1C25-64BD-CF3BAF94B89D}"/>
              </a:ext>
            </a:extLst>
          </p:cNvPr>
          <p:cNvSpPr>
            <a:spLocks noGrp="1"/>
          </p:cNvSpPr>
          <p:nvPr>
            <p:ph type="ftr" sz="quarter" idx="11"/>
          </p:nvPr>
        </p:nvSpPr>
        <p:spPr/>
        <p:txBody>
          <a:bodyPr/>
          <a:lstStyle/>
          <a:p>
            <a:r>
              <a:rPr lang="en-US"/>
              <a:t>
              </a:t>
            </a:r>
          </a:p>
        </p:txBody>
      </p:sp>
      <p:pic>
        <p:nvPicPr>
          <p:cNvPr id="10" name="Picture 9">
            <a:extLst>
              <a:ext uri="{FF2B5EF4-FFF2-40B4-BE49-F238E27FC236}">
                <a16:creationId xmlns:a16="http://schemas.microsoft.com/office/drawing/2014/main" id="{ECB347E5-88BC-B5FE-C798-089C2511077E}"/>
              </a:ext>
            </a:extLst>
          </p:cNvPr>
          <p:cNvPicPr>
            <a:picLocks noChangeAspect="1"/>
          </p:cNvPicPr>
          <p:nvPr/>
        </p:nvPicPr>
        <p:blipFill>
          <a:blip r:embed="rId2"/>
          <a:stretch>
            <a:fillRect/>
          </a:stretch>
        </p:blipFill>
        <p:spPr>
          <a:xfrm>
            <a:off x="2026671" y="0"/>
            <a:ext cx="8116433" cy="3038899"/>
          </a:xfrm>
          <a:prstGeom prst="rect">
            <a:avLst/>
          </a:prstGeom>
        </p:spPr>
      </p:pic>
    </p:spTree>
    <p:extLst>
      <p:ext uri="{BB962C8B-B14F-4D97-AF65-F5344CB8AC3E}">
        <p14:creationId xmlns:p14="http://schemas.microsoft.com/office/powerpoint/2010/main" val="3844979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1C606FDE-D660-9BF6-11B4-3988C5B66F52}"/>
              </a:ext>
            </a:extLst>
          </p:cNvPr>
          <p:cNvSpPr>
            <a:spLocks noGrp="1"/>
          </p:cNvSpPr>
          <p:nvPr>
            <p:ph type="ftr" sz="quarter" idx="11"/>
          </p:nvPr>
        </p:nvSpPr>
        <p:spPr/>
        <p:txBody>
          <a:bodyPr/>
          <a:lstStyle/>
          <a:p>
            <a:r>
              <a:rPr lang="en-US"/>
              <a:t>
              </a:t>
            </a:r>
          </a:p>
        </p:txBody>
      </p:sp>
      <p:pic>
        <p:nvPicPr>
          <p:cNvPr id="13" name="Graphic 1" descr="Two speech bubbles">
            <a:extLst>
              <a:ext uri="{FF2B5EF4-FFF2-40B4-BE49-F238E27FC236}">
                <a16:creationId xmlns:a16="http://schemas.microsoft.com/office/drawing/2014/main" id="{8B6AD544-05E0-AA1F-7CF8-2133D57FBE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7044" y="0"/>
            <a:ext cx="2541606" cy="2541606"/>
          </a:xfrm>
          <a:prstGeom prst="rect">
            <a:avLst/>
          </a:prstGeom>
        </p:spPr>
      </p:pic>
      <p:sp>
        <p:nvSpPr>
          <p:cNvPr id="14" name="TextBox 13">
            <a:extLst>
              <a:ext uri="{FF2B5EF4-FFF2-40B4-BE49-F238E27FC236}">
                <a16:creationId xmlns:a16="http://schemas.microsoft.com/office/drawing/2014/main" id="{6E2E049B-F3BC-1B43-D9CA-06E3B804013D}"/>
              </a:ext>
            </a:extLst>
          </p:cNvPr>
          <p:cNvSpPr txBox="1"/>
          <p:nvPr/>
        </p:nvSpPr>
        <p:spPr>
          <a:xfrm>
            <a:off x="2416193" y="755467"/>
            <a:ext cx="3244814" cy="769441"/>
          </a:xfrm>
          <a:prstGeom prst="rect">
            <a:avLst/>
          </a:prstGeom>
          <a:noFill/>
        </p:spPr>
        <p:txBody>
          <a:bodyPr wrap="square" rtlCol="0">
            <a:spAutoFit/>
          </a:bodyPr>
          <a:lstStyle/>
          <a:p>
            <a:r>
              <a:rPr lang="en-GB" sz="4400" b="1" dirty="0">
                <a:solidFill>
                  <a:srgbClr val="4C8590"/>
                </a:solidFill>
                <a:latin typeface="Calibri" panose="020F0502020204030204" pitchFamily="34" charset="0"/>
                <a:ea typeface="Calibri" panose="020F0502020204030204" pitchFamily="34" charset="0"/>
                <a:cs typeface="Calibri" panose="020F0502020204030204" pitchFamily="34" charset="0"/>
              </a:rPr>
              <a:t>DISCUSSION</a:t>
            </a:r>
          </a:p>
        </p:txBody>
      </p:sp>
      <p:pic>
        <p:nvPicPr>
          <p:cNvPr id="15" name="Picture 14">
            <a:extLst>
              <a:ext uri="{FF2B5EF4-FFF2-40B4-BE49-F238E27FC236}">
                <a16:creationId xmlns:a16="http://schemas.microsoft.com/office/drawing/2014/main" id="{53A3F20C-BFEB-65B5-348A-A160567BC213}"/>
              </a:ext>
            </a:extLst>
          </p:cNvPr>
          <p:cNvPicPr>
            <a:picLocks noChangeAspect="1"/>
          </p:cNvPicPr>
          <p:nvPr/>
        </p:nvPicPr>
        <p:blipFill>
          <a:blip r:embed="rId4"/>
          <a:stretch>
            <a:fillRect/>
          </a:stretch>
        </p:blipFill>
        <p:spPr>
          <a:xfrm>
            <a:off x="2515357" y="1478543"/>
            <a:ext cx="2800022" cy="424098"/>
          </a:xfrm>
          <a:prstGeom prst="rect">
            <a:avLst/>
          </a:prstGeom>
        </p:spPr>
      </p:pic>
      <p:sp>
        <p:nvSpPr>
          <p:cNvPr id="18" name="Content Placeholder 2">
            <a:extLst>
              <a:ext uri="{FF2B5EF4-FFF2-40B4-BE49-F238E27FC236}">
                <a16:creationId xmlns:a16="http://schemas.microsoft.com/office/drawing/2014/main" id="{D3BCD4D2-FDE9-6DF8-B501-7DC5E39E0BA4}"/>
              </a:ext>
            </a:extLst>
          </p:cNvPr>
          <p:cNvSpPr txBox="1">
            <a:spLocks/>
          </p:cNvSpPr>
          <p:nvPr/>
        </p:nvSpPr>
        <p:spPr>
          <a:xfrm>
            <a:off x="597670" y="2306301"/>
            <a:ext cx="10653713" cy="3268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a:latin typeface="Calibri" panose="020F0502020204030204" pitchFamily="34" charset="0"/>
                <a:ea typeface="Calibri" panose="020F0502020204030204" pitchFamily="34" charset="0"/>
                <a:cs typeface="Calibri" panose="020F0502020204030204" pitchFamily="34" charset="0"/>
              </a:rPr>
              <a:t>Using what has been presented and your handout, consider:</a:t>
            </a:r>
          </a:p>
          <a:p>
            <a:pPr marL="0" indent="0">
              <a:buFont typeface="Arial" panose="020B0604020202020204" pitchFamily="34" charset="0"/>
              <a:buNone/>
            </a:pPr>
            <a:endParaRPr lang="en-US" sz="2400" b="1" dirty="0">
              <a:latin typeface="Calibri" panose="020F0502020204030204" pitchFamily="34" charset="0"/>
              <a:ea typeface="Calibri" panose="020F0502020204030204" pitchFamily="34" charset="0"/>
              <a:cs typeface="Calibri" panose="020F0502020204030204" pitchFamily="34" charset="0"/>
            </a:endParaRPr>
          </a:p>
          <a:p>
            <a:pPr>
              <a:spcBef>
                <a:spcPts val="1800"/>
              </a:spcBef>
              <a:buClr>
                <a:srgbClr val="F28B2D"/>
              </a:buClr>
            </a:pPr>
            <a:r>
              <a:rPr lang="en-US" sz="3200" b="1" dirty="0">
                <a:latin typeface="Calibri" panose="020F0502020204030204" pitchFamily="34" charset="0"/>
                <a:ea typeface="Calibri" panose="020F0502020204030204" pitchFamily="34" charset="0"/>
                <a:cs typeface="Calibri" panose="020F0502020204030204" pitchFamily="34" charset="0"/>
              </a:rPr>
              <a:t>How could AuDHD affect our client's day to day life?</a:t>
            </a:r>
          </a:p>
          <a:p>
            <a:pPr>
              <a:spcBef>
                <a:spcPts val="1800"/>
              </a:spcBef>
              <a:buClr>
                <a:srgbClr val="F28B2D"/>
              </a:buClr>
            </a:pPr>
            <a:r>
              <a:rPr lang="en-US" sz="3200" b="1" dirty="0">
                <a:latin typeface="Calibri" panose="020F0502020204030204" pitchFamily="34" charset="0"/>
                <a:ea typeface="Calibri" panose="020F0502020204030204" pitchFamily="34" charset="0"/>
                <a:cs typeface="Calibri" panose="020F0502020204030204" pitchFamily="34" charset="0"/>
              </a:rPr>
              <a:t>Are there any traits that could influence their gambling behaviour?</a:t>
            </a:r>
          </a:p>
          <a:p>
            <a:endParaRPr lang="en-US" sz="3200" dirty="0">
              <a:solidFill>
                <a:srgbClr val="2A2823"/>
              </a:solidFill>
              <a:latin typeface="Calibri"/>
              <a:ea typeface="Calibri"/>
              <a:cs typeface="Calibri"/>
            </a:endParaRPr>
          </a:p>
          <a:p>
            <a:endParaRPr lang="en-GB" dirty="0"/>
          </a:p>
        </p:txBody>
      </p:sp>
    </p:spTree>
    <p:extLst>
      <p:ext uri="{BB962C8B-B14F-4D97-AF65-F5344CB8AC3E}">
        <p14:creationId xmlns:p14="http://schemas.microsoft.com/office/powerpoint/2010/main" val="22640148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B20FB8E-2849-3467-8B07-176F6D7E6D81}"/>
              </a:ext>
            </a:extLst>
          </p:cNvPr>
          <p:cNvSpPr>
            <a:spLocks noGrp="1"/>
          </p:cNvSpPr>
          <p:nvPr>
            <p:ph type="ftr" sz="quarter" idx="11"/>
          </p:nvPr>
        </p:nvSpPr>
        <p:spPr/>
        <p:txBody>
          <a:bodyPr/>
          <a:lstStyle/>
          <a:p>
            <a:r>
              <a:rPr lang="en-US"/>
              <a:t>
              </a:t>
            </a:r>
          </a:p>
        </p:txBody>
      </p:sp>
      <p:sp>
        <p:nvSpPr>
          <p:cNvPr id="7" name="Title 1">
            <a:extLst>
              <a:ext uri="{FF2B5EF4-FFF2-40B4-BE49-F238E27FC236}">
                <a16:creationId xmlns:a16="http://schemas.microsoft.com/office/drawing/2014/main" id="{E3103D47-4D53-B556-A258-CFF3CA8729CA}"/>
              </a:ext>
            </a:extLst>
          </p:cNvPr>
          <p:cNvSpPr>
            <a:spLocks noGrp="1"/>
          </p:cNvSpPr>
          <p:nvPr>
            <p:ph type="title"/>
          </p:nvPr>
        </p:nvSpPr>
        <p:spPr>
          <a:xfrm>
            <a:off x="400833" y="298157"/>
            <a:ext cx="10515600" cy="738710"/>
          </a:xfrm>
        </p:spPr>
        <p:txBody>
          <a:bodyPr vert="horz" lIns="91440" tIns="45720" rIns="91440" bIns="45720" rtlCol="0" anchor="b">
            <a:normAutofit/>
          </a:bodyPr>
          <a:lstStyle/>
          <a:p>
            <a:pPr algn="ctr"/>
            <a:r>
              <a:rPr lang="en-US" dirty="0">
                <a:latin typeface="Calibri" panose="020F0502020204030204" pitchFamily="34" charset="0"/>
                <a:ea typeface="Calibri" panose="020F0502020204030204" pitchFamily="34" charset="0"/>
                <a:cs typeface="Calibri" panose="020F0502020204030204" pitchFamily="34" charset="0"/>
              </a:rPr>
              <a:t>Key Points to Remember</a:t>
            </a:r>
          </a:p>
        </p:txBody>
      </p:sp>
      <p:pic>
        <p:nvPicPr>
          <p:cNvPr id="13" name="Picture 12">
            <a:extLst>
              <a:ext uri="{FF2B5EF4-FFF2-40B4-BE49-F238E27FC236}">
                <a16:creationId xmlns:a16="http://schemas.microsoft.com/office/drawing/2014/main" id="{18E0C597-C72B-C903-63FA-17AE564A0C51}"/>
              </a:ext>
            </a:extLst>
          </p:cNvPr>
          <p:cNvPicPr>
            <a:picLocks noChangeAspect="1"/>
          </p:cNvPicPr>
          <p:nvPr/>
        </p:nvPicPr>
        <p:blipFill>
          <a:blip r:embed="rId2"/>
          <a:srcRect l="3024" r="3025"/>
          <a:stretch>
            <a:fillRect/>
          </a:stretch>
        </p:blipFill>
        <p:spPr>
          <a:xfrm>
            <a:off x="8153400" y="1755078"/>
            <a:ext cx="3757027" cy="3905216"/>
          </a:xfrm>
          <a:prstGeom prst="rect">
            <a:avLst/>
          </a:prstGeom>
        </p:spPr>
      </p:pic>
      <p:pic>
        <p:nvPicPr>
          <p:cNvPr id="14" name="Picture 13">
            <a:extLst>
              <a:ext uri="{FF2B5EF4-FFF2-40B4-BE49-F238E27FC236}">
                <a16:creationId xmlns:a16="http://schemas.microsoft.com/office/drawing/2014/main" id="{F9AA971C-C233-97EC-923B-03D05080E5EE}"/>
              </a:ext>
            </a:extLst>
          </p:cNvPr>
          <p:cNvPicPr>
            <a:picLocks noChangeAspect="1"/>
          </p:cNvPicPr>
          <p:nvPr/>
        </p:nvPicPr>
        <p:blipFill>
          <a:blip r:embed="rId3"/>
          <a:stretch>
            <a:fillRect/>
          </a:stretch>
        </p:blipFill>
        <p:spPr>
          <a:xfrm>
            <a:off x="231528" y="1016368"/>
            <a:ext cx="11728943" cy="424098"/>
          </a:xfrm>
          <a:prstGeom prst="rect">
            <a:avLst/>
          </a:prstGeom>
        </p:spPr>
      </p:pic>
      <p:sp>
        <p:nvSpPr>
          <p:cNvPr id="18" name="TextBox 17">
            <a:extLst>
              <a:ext uri="{FF2B5EF4-FFF2-40B4-BE49-F238E27FC236}">
                <a16:creationId xmlns:a16="http://schemas.microsoft.com/office/drawing/2014/main" id="{14D5BBAB-97B5-E273-4D00-E8167DBAD0E9}"/>
              </a:ext>
            </a:extLst>
          </p:cNvPr>
          <p:cNvSpPr txBox="1"/>
          <p:nvPr/>
        </p:nvSpPr>
        <p:spPr>
          <a:xfrm>
            <a:off x="231528" y="1463814"/>
            <a:ext cx="7744072" cy="5001531"/>
          </a:xfrm>
          <a:prstGeom prst="rect">
            <a:avLst/>
          </a:prstGeom>
        </p:spPr>
        <p:txBody>
          <a:bodyPr vert="horz" lIns="91440" tIns="45720" rIns="91440" bIns="45720" rtlCol="0" anchor="t">
            <a:normAutofit fontScale="92500" lnSpcReduction="20000"/>
          </a:bodyPr>
          <a:lstStyle/>
          <a:p>
            <a:pPr marL="285750" lvl="0" indent="-228600">
              <a:lnSpc>
                <a:spcPct val="90000"/>
              </a:lnSpc>
              <a:spcBef>
                <a:spcPts val="1200"/>
              </a:spcBef>
              <a:spcAft>
                <a:spcPts val="600"/>
              </a:spcAft>
              <a:buClr>
                <a:srgbClr val="F28B2D"/>
              </a:buClr>
              <a:buFont typeface="Arial" panose="020B0604020202020204" pitchFamily="34" charset="0"/>
              <a:buChar char="•"/>
            </a:pP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Individuals</a:t>
            </a:r>
            <a:r>
              <a:rPr lang="en-US" sz="2600" dirty="0">
                <a:latin typeface="Calibri" panose="020F0502020204030204" pitchFamily="34" charset="0"/>
                <a:ea typeface="Calibri" panose="020F0502020204030204" pitchFamily="34" charset="0"/>
                <a:cs typeface="Calibri" panose="020F0502020204030204" pitchFamily="34" charset="0"/>
              </a:rPr>
              <a:t> may share neurodivergent traits, </a:t>
            </a: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BUT</a:t>
            </a:r>
            <a:r>
              <a:rPr lang="en-US" sz="2600" dirty="0">
                <a:latin typeface="Calibri" panose="020F0502020204030204" pitchFamily="34" charset="0"/>
                <a:ea typeface="Calibri" panose="020F0502020204030204" pitchFamily="34" charset="0"/>
                <a:cs typeface="Calibri" panose="020F0502020204030204" pitchFamily="34" charset="0"/>
              </a:rPr>
              <a:t> everyone is different and will have different needs.</a:t>
            </a:r>
          </a:p>
          <a:p>
            <a:pPr marL="285750" indent="-228600">
              <a:lnSpc>
                <a:spcPct val="90000"/>
              </a:lnSpc>
              <a:spcBef>
                <a:spcPts val="1200"/>
              </a:spcBef>
              <a:spcAft>
                <a:spcPts val="600"/>
              </a:spcAft>
              <a:buClr>
                <a:srgbClr val="F28B2D"/>
              </a:buClr>
              <a:buFont typeface="Arial" panose="020B0604020202020204" pitchFamily="34" charset="0"/>
              <a:buChar char="•"/>
            </a:pP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Not</a:t>
            </a:r>
            <a:r>
              <a:rPr lang="en-US" sz="2600" dirty="0">
                <a:latin typeface="Calibri" panose="020F0502020204030204" pitchFamily="34" charset="0"/>
                <a:ea typeface="Calibri" panose="020F0502020204030204" pitchFamily="34" charset="0"/>
                <a:cs typeface="Calibri" panose="020F0502020204030204" pitchFamily="34" charset="0"/>
              </a:rPr>
              <a:t> all neurodivergent people will have a formal diagnosis – </a:t>
            </a:r>
            <a:r>
              <a:rPr lang="en-GB" sz="2600" dirty="0">
                <a:latin typeface="Calibri" panose="020F0502020204030204" pitchFamily="34" charset="0"/>
                <a:ea typeface="Calibri" panose="020F0502020204030204" pitchFamily="34" charset="0"/>
                <a:cs typeface="Calibri" panose="020F0502020204030204" pitchFamily="34" charset="0"/>
              </a:rPr>
              <a:t>You </a:t>
            </a:r>
            <a:r>
              <a:rPr lang="en-GB" sz="2600" b="1" dirty="0">
                <a:latin typeface="Calibri" panose="020F0502020204030204" pitchFamily="34" charset="0"/>
                <a:ea typeface="Calibri" panose="020F0502020204030204" pitchFamily="34" charset="0"/>
                <a:cs typeface="Calibri" panose="020F0502020204030204" pitchFamily="34" charset="0"/>
              </a:rPr>
              <a:t>Do Not </a:t>
            </a:r>
            <a:r>
              <a:rPr lang="en-GB" sz="2600" dirty="0">
                <a:latin typeface="Calibri" panose="020F0502020204030204" pitchFamily="34" charset="0"/>
                <a:ea typeface="Calibri" panose="020F0502020204030204" pitchFamily="34" charset="0"/>
                <a:cs typeface="Calibri" panose="020F0502020204030204" pitchFamily="34" charset="0"/>
              </a:rPr>
              <a:t>need a formal diagnosis to consider yourself neurodivergent.</a:t>
            </a:r>
            <a:endParaRPr lang="en-US" sz="2600" dirty="0">
              <a:latin typeface="Calibri" panose="020F0502020204030204" pitchFamily="34" charset="0"/>
              <a:ea typeface="Calibri" panose="020F0502020204030204" pitchFamily="34" charset="0"/>
              <a:cs typeface="Calibri" panose="020F0502020204030204" pitchFamily="34" charset="0"/>
            </a:endParaRPr>
          </a:p>
          <a:p>
            <a:pPr marL="285750" indent="-228600">
              <a:lnSpc>
                <a:spcPct val="90000"/>
              </a:lnSpc>
              <a:spcBef>
                <a:spcPts val="1200"/>
              </a:spcBef>
              <a:spcAft>
                <a:spcPts val="600"/>
              </a:spcAft>
              <a:buClr>
                <a:srgbClr val="F28B2D"/>
              </a:buClr>
              <a:buFont typeface="Arial" panose="020B0604020202020204" pitchFamily="34" charset="0"/>
              <a:buChar char="•"/>
            </a:pP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Someone</a:t>
            </a:r>
            <a:r>
              <a:rPr lang="en-US" sz="2600" dirty="0">
                <a:latin typeface="Calibri" panose="020F0502020204030204" pitchFamily="34" charset="0"/>
                <a:ea typeface="Calibri" panose="020F0502020204030204" pitchFamily="34" charset="0"/>
                <a:cs typeface="Calibri" panose="020F0502020204030204" pitchFamily="34" charset="0"/>
              </a:rPr>
              <a:t> may not consider themselves to be neurodivergent but may still have some traits and needs.</a:t>
            </a:r>
          </a:p>
          <a:p>
            <a:pPr marL="285750" indent="-228600">
              <a:lnSpc>
                <a:spcPct val="90000"/>
              </a:lnSpc>
              <a:spcBef>
                <a:spcPts val="1200"/>
              </a:spcBef>
              <a:spcAft>
                <a:spcPts val="600"/>
              </a:spcAft>
              <a:buClr>
                <a:srgbClr val="F28B2D"/>
              </a:buClr>
              <a:buFont typeface="Arial" panose="020B0604020202020204" pitchFamily="34" charset="0"/>
              <a:buChar char="•"/>
            </a:pP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Individuals</a:t>
            </a:r>
            <a:r>
              <a:rPr lang="en-US" sz="2600" dirty="0">
                <a:latin typeface="Calibri" panose="020F0502020204030204" pitchFamily="34" charset="0"/>
                <a:ea typeface="Calibri" panose="020F0502020204030204" pitchFamily="34" charset="0"/>
                <a:cs typeface="Calibri" panose="020F0502020204030204" pitchFamily="34" charset="0"/>
              </a:rPr>
              <a:t> may present as neurotypical if they effectively mask their neurodivergence (consciously or not).</a:t>
            </a:r>
          </a:p>
          <a:p>
            <a:pPr marL="285750" indent="-228600">
              <a:lnSpc>
                <a:spcPct val="90000"/>
              </a:lnSpc>
              <a:spcBef>
                <a:spcPts val="1200"/>
              </a:spcBef>
              <a:spcAft>
                <a:spcPts val="600"/>
              </a:spcAft>
              <a:buClr>
                <a:srgbClr val="F28B2D"/>
              </a:buClr>
              <a:buFont typeface="Arial" panose="020B0604020202020204" pitchFamily="34" charset="0"/>
              <a:buChar char="•"/>
            </a:pP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Women</a:t>
            </a:r>
            <a:r>
              <a:rPr lang="en-US" sz="2600" dirty="0">
                <a:latin typeface="Calibri" panose="020F0502020204030204" pitchFamily="34" charset="0"/>
                <a:ea typeface="Calibri" panose="020F0502020204030204" pitchFamily="34" charset="0"/>
                <a:cs typeface="Calibri" panose="020F0502020204030204" pitchFamily="34" charset="0"/>
              </a:rPr>
              <a:t> may present differently.</a:t>
            </a:r>
          </a:p>
          <a:p>
            <a:pPr marL="285750" indent="-228600">
              <a:lnSpc>
                <a:spcPct val="90000"/>
              </a:lnSpc>
              <a:spcBef>
                <a:spcPts val="1200"/>
              </a:spcBef>
              <a:spcAft>
                <a:spcPts val="600"/>
              </a:spcAft>
              <a:buClr>
                <a:srgbClr val="F28B2D"/>
              </a:buClr>
              <a:buFont typeface="Arial" panose="020B0604020202020204" pitchFamily="34" charset="0"/>
              <a:buChar char="•"/>
            </a:pP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Do not </a:t>
            </a:r>
            <a:r>
              <a:rPr lang="en-US" sz="2600" dirty="0">
                <a:latin typeface="Calibri" panose="020F0502020204030204" pitchFamily="34" charset="0"/>
                <a:ea typeface="Calibri" panose="020F0502020204030204" pitchFamily="34" charset="0"/>
                <a:cs typeface="Calibri" panose="020F0502020204030204" pitchFamily="34" charset="0"/>
              </a:rPr>
              <a:t>stereotype, use your awareness and do not  </a:t>
            </a:r>
            <a:r>
              <a:rPr lang="en-GB" sz="2600" dirty="0">
                <a:latin typeface="Calibri" panose="020F0502020204030204" pitchFamily="34" charset="0"/>
                <a:ea typeface="Calibri" panose="020F0502020204030204" pitchFamily="34" charset="0"/>
                <a:cs typeface="Calibri" panose="020F0502020204030204" pitchFamily="34" charset="0"/>
              </a:rPr>
              <a:t>assume that something related to a person’s neurodivergence is a problem.</a:t>
            </a:r>
            <a:endParaRPr lang="en-US" sz="2600" dirty="0">
              <a:latin typeface="Calibri" panose="020F0502020204030204" pitchFamily="34" charset="0"/>
              <a:ea typeface="Calibri" panose="020F0502020204030204" pitchFamily="34" charset="0"/>
              <a:cs typeface="Calibri" panose="020F0502020204030204" pitchFamily="34" charset="0"/>
            </a:endParaRPr>
          </a:p>
          <a:p>
            <a:pPr marL="285750" indent="-228600">
              <a:lnSpc>
                <a:spcPct val="90000"/>
              </a:lnSpc>
              <a:spcAft>
                <a:spcPts val="600"/>
              </a:spcAft>
              <a:buClr>
                <a:srgbClr val="F28B2D"/>
              </a:buClr>
              <a:buFont typeface="Arial" panose="020B0604020202020204" pitchFamily="34" charset="0"/>
              <a:buChar char="•"/>
            </a:pPr>
            <a:endParaRPr lang="en-US" sz="2200" dirty="0">
              <a:latin typeface="Arial" panose="020B0604020202020204" pitchFamily="34" charset="0"/>
              <a:cs typeface="Arial" panose="020B0604020202020204" pitchFamily="34" charset="0"/>
            </a:endParaRPr>
          </a:p>
          <a:p>
            <a:pPr lvl="0" indent="-228600">
              <a:lnSpc>
                <a:spcPct val="90000"/>
              </a:lnSpc>
              <a:spcAft>
                <a:spcPts val="600"/>
              </a:spcAft>
              <a:buFont typeface="Arial" panose="020B0604020202020204" pitchFamily="34" charset="0"/>
              <a:buChar char="•"/>
            </a:pPr>
            <a:endParaRPr lang="en-US" sz="2200" b="1" u="sng" dirty="0"/>
          </a:p>
        </p:txBody>
      </p:sp>
      <p:cxnSp>
        <p:nvCxnSpPr>
          <p:cNvPr id="19" name="Straight Connector 18">
            <a:extLst>
              <a:ext uri="{FF2B5EF4-FFF2-40B4-BE49-F238E27FC236}">
                <a16:creationId xmlns:a16="http://schemas.microsoft.com/office/drawing/2014/main" id="{D3330350-F824-BB9B-F380-5FACB09A3A4F}"/>
              </a:ext>
            </a:extLst>
          </p:cNvPr>
          <p:cNvCxnSpPr>
            <a:cxnSpLocks/>
          </p:cNvCxnSpPr>
          <p:nvPr/>
        </p:nvCxnSpPr>
        <p:spPr>
          <a:xfrm>
            <a:off x="375781" y="2094630"/>
            <a:ext cx="7452985" cy="0"/>
          </a:xfrm>
          <a:prstGeom prst="line">
            <a:avLst/>
          </a:prstGeom>
          <a:ln>
            <a:solidFill>
              <a:srgbClr val="4C8590"/>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A0275588-64BC-5404-51E8-7DC78A1732E3}"/>
              </a:ext>
            </a:extLst>
          </p:cNvPr>
          <p:cNvCxnSpPr>
            <a:cxnSpLocks/>
          </p:cNvCxnSpPr>
          <p:nvPr/>
        </p:nvCxnSpPr>
        <p:spPr>
          <a:xfrm>
            <a:off x="375781" y="3110352"/>
            <a:ext cx="7452985" cy="0"/>
          </a:xfrm>
          <a:prstGeom prst="line">
            <a:avLst/>
          </a:prstGeom>
          <a:ln>
            <a:solidFill>
              <a:srgbClr val="4C8590"/>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18A10EF-99BF-3589-E9B0-B2DC82A642C4}"/>
              </a:ext>
            </a:extLst>
          </p:cNvPr>
          <p:cNvCxnSpPr>
            <a:cxnSpLocks/>
          </p:cNvCxnSpPr>
          <p:nvPr/>
        </p:nvCxnSpPr>
        <p:spPr>
          <a:xfrm>
            <a:off x="375781" y="3845630"/>
            <a:ext cx="7452985" cy="0"/>
          </a:xfrm>
          <a:prstGeom prst="line">
            <a:avLst/>
          </a:prstGeom>
          <a:ln>
            <a:solidFill>
              <a:srgbClr val="4C8590"/>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178057E7-47FD-50D4-55F2-D8E7C4BBB6F6}"/>
              </a:ext>
            </a:extLst>
          </p:cNvPr>
          <p:cNvCxnSpPr>
            <a:cxnSpLocks/>
          </p:cNvCxnSpPr>
          <p:nvPr/>
        </p:nvCxnSpPr>
        <p:spPr>
          <a:xfrm>
            <a:off x="375781" y="4596078"/>
            <a:ext cx="7452985" cy="0"/>
          </a:xfrm>
          <a:prstGeom prst="line">
            <a:avLst/>
          </a:prstGeom>
          <a:ln>
            <a:solidFill>
              <a:srgbClr val="4C8590"/>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DBBAD85C-5F37-35A1-27BF-FE320FA79D62}"/>
              </a:ext>
            </a:extLst>
          </p:cNvPr>
          <p:cNvCxnSpPr>
            <a:cxnSpLocks/>
          </p:cNvCxnSpPr>
          <p:nvPr/>
        </p:nvCxnSpPr>
        <p:spPr>
          <a:xfrm>
            <a:off x="375781" y="5076799"/>
            <a:ext cx="7452985" cy="0"/>
          </a:xfrm>
          <a:prstGeom prst="line">
            <a:avLst/>
          </a:prstGeom>
          <a:ln>
            <a:solidFill>
              <a:srgbClr val="4C8590"/>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6E6BAFC2-56A4-F52D-6EEA-2DB904A906B3}"/>
              </a:ext>
            </a:extLst>
          </p:cNvPr>
          <p:cNvCxnSpPr>
            <a:cxnSpLocks/>
          </p:cNvCxnSpPr>
          <p:nvPr/>
        </p:nvCxnSpPr>
        <p:spPr>
          <a:xfrm>
            <a:off x="400833" y="6061624"/>
            <a:ext cx="7452985" cy="0"/>
          </a:xfrm>
          <a:prstGeom prst="line">
            <a:avLst/>
          </a:prstGeom>
          <a:ln>
            <a:solidFill>
              <a:srgbClr val="4C859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41607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7F678-A0E7-A4F1-0347-19821E36A488}"/>
              </a:ext>
            </a:extLst>
          </p:cNvPr>
          <p:cNvSpPr>
            <a:spLocks noGrp="1"/>
          </p:cNvSpPr>
          <p:nvPr>
            <p:ph type="title"/>
          </p:nvPr>
        </p:nvSpPr>
        <p:spPr>
          <a:xfrm>
            <a:off x="261478" y="184090"/>
            <a:ext cx="6953516" cy="888272"/>
          </a:xfrm>
        </p:spPr>
        <p:txBody>
          <a:bodyPr>
            <a:normAutofit/>
          </a:bodyPr>
          <a:lstStyle/>
          <a:p>
            <a:pPr algn="ctr"/>
            <a:r>
              <a:rPr lang="en-US" dirty="0">
                <a:latin typeface="Calibri" panose="020F0502020204030204" pitchFamily="34" charset="0"/>
                <a:ea typeface="Calibri" panose="020F0502020204030204" pitchFamily="34" charset="0"/>
                <a:cs typeface="Calibri" panose="020F0502020204030204" pitchFamily="34" charset="0"/>
              </a:rPr>
              <a:t>Consider the Language Used</a:t>
            </a:r>
          </a:p>
        </p:txBody>
      </p:sp>
      <p:sp>
        <p:nvSpPr>
          <p:cNvPr id="3" name="Content Placeholder 2">
            <a:extLst>
              <a:ext uri="{FF2B5EF4-FFF2-40B4-BE49-F238E27FC236}">
                <a16:creationId xmlns:a16="http://schemas.microsoft.com/office/drawing/2014/main" id="{F17A87D2-BC8C-5400-A5FE-BA7450D77DC6}"/>
              </a:ext>
            </a:extLst>
          </p:cNvPr>
          <p:cNvSpPr>
            <a:spLocks noGrp="1"/>
          </p:cNvSpPr>
          <p:nvPr>
            <p:ph idx="1"/>
          </p:nvPr>
        </p:nvSpPr>
        <p:spPr>
          <a:xfrm>
            <a:off x="261477" y="1353312"/>
            <a:ext cx="6627838" cy="5156676"/>
          </a:xfrm>
        </p:spPr>
        <p:txBody>
          <a:bodyPr vert="horz" lIns="91440" tIns="45720" rIns="91440" bIns="45720" rtlCol="0" anchor="t">
            <a:normAutofit/>
          </a:bodyPr>
          <a:lstStyle/>
          <a:p>
            <a:pPr>
              <a:lnSpc>
                <a:spcPct val="100000"/>
              </a:lnSpc>
              <a:spcBef>
                <a:spcPts val="0"/>
              </a:spcBef>
              <a:buClr>
                <a:schemeClr val="tx1"/>
              </a:buClr>
            </a:pPr>
            <a:r>
              <a:rPr lang="en-US" sz="2800" dirty="0">
                <a:latin typeface="Calibri" panose="020F0502020204030204" pitchFamily="34" charset="0"/>
                <a:ea typeface="Calibri" panose="020F0502020204030204" pitchFamily="34" charset="0"/>
                <a:cs typeface="Calibri" panose="020F0502020204030204" pitchFamily="34" charset="0"/>
              </a:rPr>
              <a:t>Use </a:t>
            </a:r>
            <a:r>
              <a:rPr lang="en-US" sz="2800" b="1" dirty="0">
                <a:solidFill>
                  <a:srgbClr val="4C8590"/>
                </a:solidFill>
                <a:latin typeface="Calibri" panose="020F0502020204030204" pitchFamily="34" charset="0"/>
                <a:ea typeface="Calibri" panose="020F0502020204030204" pitchFamily="34" charset="0"/>
                <a:cs typeface="Calibri" panose="020F0502020204030204" pitchFamily="34" charset="0"/>
              </a:rPr>
              <a:t>identity-first language </a:t>
            </a:r>
            <a:r>
              <a:rPr lang="en-US" sz="2800" dirty="0">
                <a:latin typeface="Calibri" panose="020F0502020204030204" pitchFamily="34" charset="0"/>
                <a:ea typeface="Calibri" panose="020F0502020204030204" pitchFamily="34" charset="0"/>
                <a:cs typeface="Calibri" panose="020F0502020204030204" pitchFamily="34" charset="0"/>
              </a:rPr>
              <a:t>- e.g. Autistic person, neurodivergent person.</a:t>
            </a:r>
            <a:endParaRPr lang="en-US"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buClr>
                <a:schemeClr val="tx1"/>
              </a:buClr>
            </a:pPr>
            <a:endParaRPr lang="en-US" sz="2800" b="1" dirty="0">
              <a:solidFill>
                <a:srgbClr val="4C8590"/>
              </a:solidFill>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buClr>
                <a:schemeClr val="tx1"/>
              </a:buClr>
            </a:pPr>
            <a:r>
              <a:rPr lang="en-US" sz="2800" b="1" dirty="0">
                <a:solidFill>
                  <a:srgbClr val="4C8590"/>
                </a:solidFill>
                <a:latin typeface="Calibri" panose="020F0502020204030204" pitchFamily="34" charset="0"/>
                <a:ea typeface="Calibri" panose="020F0502020204030204" pitchFamily="34" charset="0"/>
                <a:cs typeface="Calibri" panose="020F0502020204030204" pitchFamily="34" charset="0"/>
              </a:rPr>
              <a:t>Differences, traits or characteristics</a:t>
            </a:r>
            <a:r>
              <a:rPr lang="en-US" sz="2800" dirty="0">
                <a:latin typeface="Calibri" panose="020F0502020204030204" pitchFamily="34" charset="0"/>
                <a:ea typeface="Calibri" panose="020F0502020204030204" pitchFamily="34" charset="0"/>
                <a:cs typeface="Calibri" panose="020F0502020204030204" pitchFamily="34" charset="0"/>
              </a:rPr>
              <a:t>, not deficits or conditions. </a:t>
            </a:r>
          </a:p>
          <a:p>
            <a:pPr>
              <a:lnSpc>
                <a:spcPct val="100000"/>
              </a:lnSpc>
              <a:spcBef>
                <a:spcPts val="0"/>
              </a:spcBef>
              <a:buClr>
                <a:schemeClr val="tx1"/>
              </a:buClr>
            </a:pPr>
            <a:endParaRPr lang="en-US" sz="2800"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buClr>
                <a:schemeClr val="tx1"/>
              </a:buClr>
            </a:pPr>
            <a:r>
              <a:rPr lang="en-US" sz="2800" dirty="0">
                <a:latin typeface="Calibri" panose="020F0502020204030204" pitchFamily="34" charset="0"/>
                <a:ea typeface="Calibri" panose="020F0502020204030204" pitchFamily="34" charset="0"/>
                <a:cs typeface="Calibri" panose="020F0502020204030204" pitchFamily="34" charset="0"/>
              </a:rPr>
              <a:t>Be as </a:t>
            </a:r>
            <a:r>
              <a:rPr lang="en-US" sz="2800" b="1" dirty="0">
                <a:solidFill>
                  <a:srgbClr val="4C8590"/>
                </a:solidFill>
                <a:latin typeface="Calibri" panose="020F0502020204030204" pitchFamily="34" charset="0"/>
                <a:ea typeface="Calibri" panose="020F0502020204030204" pitchFamily="34" charset="0"/>
                <a:cs typeface="Calibri" panose="020F0502020204030204" pitchFamily="34" charset="0"/>
              </a:rPr>
              <a:t>accurate</a:t>
            </a:r>
            <a:r>
              <a:rPr lang="en-US" sz="2800" dirty="0">
                <a:latin typeface="Calibri" panose="020F0502020204030204" pitchFamily="34" charset="0"/>
                <a:ea typeface="Calibri" panose="020F0502020204030204" pitchFamily="34" charset="0"/>
                <a:cs typeface="Calibri" panose="020F0502020204030204" pitchFamily="34" charset="0"/>
              </a:rPr>
              <a:t> as possible when describing a person.</a:t>
            </a:r>
          </a:p>
          <a:p>
            <a:pPr>
              <a:lnSpc>
                <a:spcPct val="100000"/>
              </a:lnSpc>
              <a:spcBef>
                <a:spcPts val="0"/>
              </a:spcBef>
              <a:buClr>
                <a:schemeClr val="tx1"/>
              </a:buClr>
            </a:pPr>
            <a:endParaRPr lang="en-US" sz="2800"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buClr>
                <a:schemeClr val="tx1"/>
              </a:buClr>
            </a:pPr>
            <a:r>
              <a:rPr lang="en-US" sz="2800" b="1"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sz="2800" dirty="0">
                <a:latin typeface="Calibri" panose="020F0502020204030204" pitchFamily="34" charset="0"/>
                <a:ea typeface="Calibri" panose="020F0502020204030204" pitchFamily="34" charset="0"/>
                <a:cs typeface="Calibri" panose="020F0502020204030204" pitchFamily="34" charset="0"/>
              </a:rPr>
              <a:t> how each person would like to be referred to about their neurodivergence.</a:t>
            </a:r>
          </a:p>
        </p:txBody>
      </p:sp>
      <p:pic>
        <p:nvPicPr>
          <p:cNvPr id="8" name="Picture 7">
            <a:extLst>
              <a:ext uri="{FF2B5EF4-FFF2-40B4-BE49-F238E27FC236}">
                <a16:creationId xmlns:a16="http://schemas.microsoft.com/office/drawing/2014/main" id="{17519967-EE2D-4746-845D-2A52D046087E}"/>
              </a:ext>
            </a:extLst>
          </p:cNvPr>
          <p:cNvPicPr>
            <a:picLocks noChangeAspect="1"/>
          </p:cNvPicPr>
          <p:nvPr/>
        </p:nvPicPr>
        <p:blipFill>
          <a:blip r:embed="rId2"/>
          <a:stretch>
            <a:fillRect/>
          </a:stretch>
        </p:blipFill>
        <p:spPr>
          <a:xfrm>
            <a:off x="7461504" y="750151"/>
            <a:ext cx="4469019" cy="4425524"/>
          </a:xfrm>
          <a:prstGeom prst="rect">
            <a:avLst/>
          </a:prstGeom>
        </p:spPr>
      </p:pic>
      <p:sp>
        <p:nvSpPr>
          <p:cNvPr id="10" name="TextBox 9">
            <a:extLst>
              <a:ext uri="{FF2B5EF4-FFF2-40B4-BE49-F238E27FC236}">
                <a16:creationId xmlns:a16="http://schemas.microsoft.com/office/drawing/2014/main" id="{B69F2A53-B3DD-4F8B-84C5-2FED96BBCBA9}"/>
              </a:ext>
            </a:extLst>
          </p:cNvPr>
          <p:cNvSpPr txBox="1"/>
          <p:nvPr/>
        </p:nvSpPr>
        <p:spPr>
          <a:xfrm>
            <a:off x="8614851" y="5399963"/>
            <a:ext cx="3181560" cy="707886"/>
          </a:xfrm>
          <a:prstGeom prst="rect">
            <a:avLst/>
          </a:prstGeom>
          <a:noFill/>
        </p:spPr>
        <p:txBody>
          <a:bodyPr wrap="square">
            <a:spAutoFit/>
          </a:bodyPr>
          <a:lstStyle/>
          <a:p>
            <a:r>
              <a:rPr lang="en-GB" sz="2000" dirty="0">
                <a:latin typeface="Calibri" panose="020F0502020204030204" pitchFamily="34" charset="0"/>
                <a:ea typeface="Calibri" panose="020F0502020204030204" pitchFamily="34" charset="0"/>
                <a:cs typeface="Calibri" panose="020F0502020204030204" pitchFamily="34" charset="0"/>
                <a:hlinkClick r:id="rId3"/>
              </a:rPr>
              <a:t>Video: How to use Inclusive Language for Neurodiversity</a:t>
            </a:r>
            <a:endParaRPr lang="en-GB" sz="2000" dirty="0">
              <a:latin typeface="Calibri" panose="020F0502020204030204" pitchFamily="34" charset="0"/>
              <a:ea typeface="Calibri" panose="020F0502020204030204" pitchFamily="34" charset="0"/>
              <a:cs typeface="Calibri" panose="020F0502020204030204" pitchFamily="34" charset="0"/>
            </a:endParaRPr>
          </a:p>
        </p:txBody>
      </p:sp>
      <p:pic>
        <p:nvPicPr>
          <p:cNvPr id="12" name="Graphic 11" descr="Clapper board with solid fill">
            <a:extLst>
              <a:ext uri="{FF2B5EF4-FFF2-40B4-BE49-F238E27FC236}">
                <a16:creationId xmlns:a16="http://schemas.microsoft.com/office/drawing/2014/main" id="{61CB0460-62AC-068A-005C-7C8DA0F391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61504" y="5296706"/>
            <a:ext cx="914400" cy="914400"/>
          </a:xfrm>
          <a:prstGeom prst="rect">
            <a:avLst/>
          </a:prstGeom>
        </p:spPr>
      </p:pic>
      <p:pic>
        <p:nvPicPr>
          <p:cNvPr id="13" name="Picture 12">
            <a:extLst>
              <a:ext uri="{FF2B5EF4-FFF2-40B4-BE49-F238E27FC236}">
                <a16:creationId xmlns:a16="http://schemas.microsoft.com/office/drawing/2014/main" id="{F03C050C-545F-8C3C-3633-89286F1448CE}"/>
              </a:ext>
            </a:extLst>
          </p:cNvPr>
          <p:cNvPicPr>
            <a:picLocks noChangeAspect="1"/>
          </p:cNvPicPr>
          <p:nvPr/>
        </p:nvPicPr>
        <p:blipFill>
          <a:blip r:embed="rId6"/>
          <a:stretch>
            <a:fillRect/>
          </a:stretch>
        </p:blipFill>
        <p:spPr>
          <a:xfrm>
            <a:off x="191946" y="929214"/>
            <a:ext cx="6983464" cy="424098"/>
          </a:xfrm>
          <a:prstGeom prst="rect">
            <a:avLst/>
          </a:prstGeom>
        </p:spPr>
      </p:pic>
    </p:spTree>
    <p:extLst>
      <p:ext uri="{BB962C8B-B14F-4D97-AF65-F5344CB8AC3E}">
        <p14:creationId xmlns:p14="http://schemas.microsoft.com/office/powerpoint/2010/main" val="6870896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6DC60-6E3A-E23F-827B-227A51DF3F34}"/>
              </a:ext>
            </a:extLst>
          </p:cNvPr>
          <p:cNvSpPr>
            <a:spLocks noGrp="1"/>
          </p:cNvSpPr>
          <p:nvPr>
            <p:ph type="title"/>
          </p:nvPr>
        </p:nvSpPr>
        <p:spPr>
          <a:xfrm>
            <a:off x="4559808" y="434017"/>
            <a:ext cx="5407152" cy="1132258"/>
          </a:xfrm>
        </p:spPr>
        <p:txBody>
          <a:bodyPr/>
          <a:lstStyle/>
          <a:p>
            <a:r>
              <a:rPr lang="en-US" dirty="0"/>
              <a:t>Case Study - Catherine</a:t>
            </a:r>
            <a:endParaRPr lang="en-GB" dirty="0"/>
          </a:p>
        </p:txBody>
      </p:sp>
      <p:sp>
        <p:nvSpPr>
          <p:cNvPr id="3" name="Content Placeholder 2">
            <a:extLst>
              <a:ext uri="{FF2B5EF4-FFF2-40B4-BE49-F238E27FC236}">
                <a16:creationId xmlns:a16="http://schemas.microsoft.com/office/drawing/2014/main" id="{E9889A00-0088-ED04-DCF0-09B5366C5E3B}"/>
              </a:ext>
            </a:extLst>
          </p:cNvPr>
          <p:cNvSpPr>
            <a:spLocks noGrp="1"/>
          </p:cNvSpPr>
          <p:nvPr>
            <p:ph idx="1"/>
          </p:nvPr>
        </p:nvSpPr>
        <p:spPr>
          <a:xfrm>
            <a:off x="4559808" y="1430271"/>
            <a:ext cx="6969965" cy="4427583"/>
          </a:xfrm>
        </p:spPr>
        <p:txBody>
          <a:bodyPr>
            <a:normAutofit lnSpcReduction="10000"/>
          </a:bodyPr>
          <a:lstStyle/>
          <a:p>
            <a:endParaRPr lang="en-GB"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dirty="0">
                <a:latin typeface="Calibri" panose="020F0502020204030204" pitchFamily="34" charset="0"/>
                <a:ea typeface="Calibri" panose="020F0502020204030204" pitchFamily="34" charset="0"/>
                <a:cs typeface="Calibri" panose="020F0502020204030204" pitchFamily="34" charset="0"/>
              </a:rPr>
              <a:t>Using the further details are on </a:t>
            </a:r>
            <a:r>
              <a:rPr lang="en-GB" b="1" dirty="0">
                <a:solidFill>
                  <a:srgbClr val="4C8590"/>
                </a:solidFill>
                <a:latin typeface="Calibri" panose="020F0502020204030204" pitchFamily="34" charset="0"/>
                <a:ea typeface="Calibri" panose="020F0502020204030204" pitchFamily="34" charset="0"/>
                <a:cs typeface="Calibri" panose="020F0502020204030204" pitchFamily="34" charset="0"/>
              </a:rPr>
              <a:t>Handout 2</a:t>
            </a:r>
          </a:p>
          <a:p>
            <a:pPr marL="0" indent="0">
              <a:buNone/>
            </a:pPr>
            <a:endParaRPr lang="en-GB"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dirty="0">
                <a:latin typeface="Calibri" panose="020F0502020204030204" pitchFamily="34" charset="0"/>
                <a:ea typeface="Calibri" panose="020F0502020204030204" pitchFamily="34" charset="0"/>
                <a:cs typeface="Calibri" panose="020F0502020204030204" pitchFamily="34" charset="0"/>
              </a:rPr>
              <a:t>	</a:t>
            </a:r>
            <a:r>
              <a:rPr lang="en-GB" sz="3200" dirty="0">
                <a:latin typeface="Calibri" panose="020F0502020204030204" pitchFamily="34" charset="0"/>
                <a:ea typeface="Calibri" panose="020F0502020204030204" pitchFamily="34" charset="0"/>
                <a:cs typeface="Calibri" panose="020F0502020204030204" pitchFamily="34" charset="0"/>
              </a:rPr>
              <a:t>In groups discuss:</a:t>
            </a:r>
          </a:p>
          <a:p>
            <a:pPr marL="0" indent="0">
              <a:buNone/>
            </a:pPr>
            <a:endParaRPr lang="en-GB" sz="1100" dirty="0">
              <a:latin typeface="Calibri" panose="020F0502020204030204" pitchFamily="34" charset="0"/>
              <a:ea typeface="Calibri" panose="020F0502020204030204" pitchFamily="34" charset="0"/>
              <a:cs typeface="Calibri" panose="020F0502020204030204" pitchFamily="34" charset="0"/>
            </a:endParaRPr>
          </a:p>
          <a:p>
            <a:pPr>
              <a:spcBef>
                <a:spcPts val="1200"/>
              </a:spcBef>
              <a:spcAft>
                <a:spcPts val="600"/>
              </a:spcAft>
              <a:buClr>
                <a:srgbClr val="F28B2D"/>
              </a:buClr>
            </a:pPr>
            <a:r>
              <a:rPr lang="en-US" sz="3200" b="1" dirty="0">
                <a:latin typeface="Calibri" panose="020F0502020204030204" pitchFamily="34" charset="0"/>
                <a:ea typeface="Calibri" panose="020F0502020204030204" pitchFamily="34" charset="0"/>
                <a:cs typeface="Calibri" panose="020F0502020204030204" pitchFamily="34" charset="0"/>
              </a:rPr>
              <a:t>What neurodiversity affirming approaches could you use?</a:t>
            </a:r>
            <a:endParaRPr lang="en-GB" sz="3200" b="1" dirty="0">
              <a:latin typeface="Calibri" panose="020F0502020204030204" pitchFamily="34" charset="0"/>
              <a:ea typeface="Calibri" panose="020F0502020204030204" pitchFamily="34" charset="0"/>
              <a:cs typeface="Calibri" panose="020F0502020204030204" pitchFamily="34" charset="0"/>
            </a:endParaRPr>
          </a:p>
          <a:p>
            <a:pPr>
              <a:spcBef>
                <a:spcPts val="1200"/>
              </a:spcBef>
              <a:spcAft>
                <a:spcPts val="600"/>
              </a:spcAft>
              <a:buClr>
                <a:srgbClr val="F28B2D"/>
              </a:buClr>
            </a:pPr>
            <a:r>
              <a:rPr lang="en-US" sz="3200" b="1" dirty="0">
                <a:latin typeface="Calibri" panose="020F0502020204030204" pitchFamily="34" charset="0"/>
                <a:ea typeface="Calibri" panose="020F0502020204030204" pitchFamily="34" charset="0"/>
                <a:cs typeface="Calibri" panose="020F0502020204030204" pitchFamily="34" charset="0"/>
              </a:rPr>
              <a:t>How could you tailor support to her individual needs?</a:t>
            </a:r>
          </a:p>
          <a:p>
            <a:pPr marL="0" indent="0">
              <a:spcBef>
                <a:spcPts val="1200"/>
              </a:spcBef>
              <a:spcAft>
                <a:spcPts val="600"/>
              </a:spcAft>
              <a:buClr>
                <a:srgbClr val="F28B2D"/>
              </a:buClr>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228600" lvl="1" indent="0">
              <a:buNone/>
            </a:pPr>
            <a:endParaRPr lang="en-GB" dirty="0"/>
          </a:p>
        </p:txBody>
      </p:sp>
      <p:sp>
        <p:nvSpPr>
          <p:cNvPr id="5" name="Footer Placeholder 4">
            <a:extLst>
              <a:ext uri="{FF2B5EF4-FFF2-40B4-BE49-F238E27FC236}">
                <a16:creationId xmlns:a16="http://schemas.microsoft.com/office/drawing/2014/main" id="{0C3E44AF-60AD-C451-3EFA-520BCD3B62D6}"/>
              </a:ext>
            </a:extLst>
          </p:cNvPr>
          <p:cNvSpPr>
            <a:spLocks noGrp="1"/>
          </p:cNvSpPr>
          <p:nvPr>
            <p:ph type="ftr" sz="quarter" idx="11"/>
          </p:nvPr>
        </p:nvSpPr>
        <p:spPr/>
        <p:txBody>
          <a:bodyPr/>
          <a:lstStyle/>
          <a:p>
            <a:r>
              <a:rPr lang="en-US" dirty="0"/>
              <a:t>
              </a:t>
            </a:r>
          </a:p>
        </p:txBody>
      </p:sp>
      <p:sp>
        <p:nvSpPr>
          <p:cNvPr id="10" name="TextBox 9">
            <a:extLst>
              <a:ext uri="{FF2B5EF4-FFF2-40B4-BE49-F238E27FC236}">
                <a16:creationId xmlns:a16="http://schemas.microsoft.com/office/drawing/2014/main" id="{BABB224D-D960-E836-7C71-CB893F36D454}"/>
              </a:ext>
            </a:extLst>
          </p:cNvPr>
          <p:cNvSpPr txBox="1"/>
          <p:nvPr/>
        </p:nvSpPr>
        <p:spPr>
          <a:xfrm>
            <a:off x="345234" y="3737837"/>
            <a:ext cx="3919196" cy="2554545"/>
          </a:xfrm>
          <a:prstGeom prst="rect">
            <a:avLst/>
          </a:prstGeom>
          <a:noFill/>
        </p:spPr>
        <p:txBody>
          <a:bodyPr wrap="square" rtlCol="0">
            <a:spAutoFit/>
          </a:bodyPr>
          <a:lstStyle/>
          <a:p>
            <a:pPr algn="ctr"/>
            <a:r>
              <a:rPr lang="en-GB" sz="2000" b="1" u="sng" dirty="0">
                <a:latin typeface="Calibri" panose="020F0502020204030204" pitchFamily="34" charset="0"/>
                <a:ea typeface="Calibri" panose="020F0502020204030204" pitchFamily="34" charset="0"/>
                <a:cs typeface="Calibri" panose="020F0502020204030204" pitchFamily="34" charset="0"/>
              </a:rPr>
              <a:t>Meet Catherine - 56</a:t>
            </a:r>
          </a:p>
          <a:p>
            <a:pPr algn="ctr"/>
            <a:endParaRPr lang="en-GB" dirty="0">
              <a:latin typeface="Calibri" panose="020F0502020204030204" pitchFamily="34" charset="0"/>
              <a:ea typeface="Calibri" panose="020F0502020204030204" pitchFamily="34" charset="0"/>
              <a:cs typeface="Calibri" panose="020F0502020204030204" pitchFamily="34" charset="0"/>
            </a:endParaRPr>
          </a:p>
          <a:p>
            <a:pPr algn="ctr"/>
            <a:r>
              <a:rPr lang="en-US" sz="2000" dirty="0">
                <a:latin typeface="Calibri" panose="020F0502020204030204" pitchFamily="34" charset="0"/>
                <a:ea typeface="Calibri" panose="020F0502020204030204" pitchFamily="34" charset="0"/>
                <a:cs typeface="Calibri" panose="020F0502020204030204" pitchFamily="34" charset="0"/>
              </a:rPr>
              <a:t>Female, lives in rural Devon with her husband, works full time from home in advertising, has two adult children. Her husband and children are aware of her gambling and are supportive.</a:t>
            </a:r>
            <a:endParaRPr lang="en-GB" dirty="0"/>
          </a:p>
        </p:txBody>
      </p:sp>
      <p:pic>
        <p:nvPicPr>
          <p:cNvPr id="16" name="Picture 15">
            <a:extLst>
              <a:ext uri="{FF2B5EF4-FFF2-40B4-BE49-F238E27FC236}">
                <a16:creationId xmlns:a16="http://schemas.microsoft.com/office/drawing/2014/main" id="{E7935F97-E701-5168-B41A-A2A74C348E47}"/>
              </a:ext>
            </a:extLst>
          </p:cNvPr>
          <p:cNvPicPr>
            <a:picLocks noChangeAspect="1"/>
          </p:cNvPicPr>
          <p:nvPr/>
        </p:nvPicPr>
        <p:blipFill>
          <a:blip r:embed="rId2"/>
          <a:stretch>
            <a:fillRect/>
          </a:stretch>
        </p:blipFill>
        <p:spPr>
          <a:xfrm>
            <a:off x="10330688" y="213519"/>
            <a:ext cx="1494463" cy="1275761"/>
          </a:xfrm>
          <a:prstGeom prst="rect">
            <a:avLst/>
          </a:prstGeom>
        </p:spPr>
      </p:pic>
      <p:pic>
        <p:nvPicPr>
          <p:cNvPr id="17" name="Picture 16">
            <a:extLst>
              <a:ext uri="{FF2B5EF4-FFF2-40B4-BE49-F238E27FC236}">
                <a16:creationId xmlns:a16="http://schemas.microsoft.com/office/drawing/2014/main" id="{BBF943B0-CFC3-E4D0-EFB7-5B43AF0A03BF}"/>
              </a:ext>
            </a:extLst>
          </p:cNvPr>
          <p:cNvPicPr>
            <a:picLocks noChangeAspect="1"/>
          </p:cNvPicPr>
          <p:nvPr/>
        </p:nvPicPr>
        <p:blipFill>
          <a:blip r:embed="rId3"/>
          <a:stretch>
            <a:fillRect/>
          </a:stretch>
        </p:blipFill>
        <p:spPr>
          <a:xfrm>
            <a:off x="4559807" y="1277231"/>
            <a:ext cx="5536063" cy="424098"/>
          </a:xfrm>
          <a:prstGeom prst="rect">
            <a:avLst/>
          </a:prstGeom>
        </p:spPr>
      </p:pic>
      <p:pic>
        <p:nvPicPr>
          <p:cNvPr id="19" name="Picture 18">
            <a:extLst>
              <a:ext uri="{FF2B5EF4-FFF2-40B4-BE49-F238E27FC236}">
                <a16:creationId xmlns:a16="http://schemas.microsoft.com/office/drawing/2014/main" id="{FA44F090-E7AD-5FF5-2D2B-FC338E58636E}"/>
              </a:ext>
            </a:extLst>
          </p:cNvPr>
          <p:cNvPicPr>
            <a:picLocks noChangeAspect="1"/>
          </p:cNvPicPr>
          <p:nvPr/>
        </p:nvPicPr>
        <p:blipFill>
          <a:blip r:embed="rId4"/>
          <a:stretch>
            <a:fillRect/>
          </a:stretch>
        </p:blipFill>
        <p:spPr>
          <a:xfrm>
            <a:off x="1161510" y="434017"/>
            <a:ext cx="2419890" cy="3239853"/>
          </a:xfrm>
          <a:prstGeom prst="rect">
            <a:avLst/>
          </a:prstGeom>
        </p:spPr>
      </p:pic>
      <p:pic>
        <p:nvPicPr>
          <p:cNvPr id="4" name="Graphic 1" descr="Two speech bubbles">
            <a:extLst>
              <a:ext uri="{FF2B5EF4-FFF2-40B4-BE49-F238E27FC236}">
                <a16:creationId xmlns:a16="http://schemas.microsoft.com/office/drawing/2014/main" id="{84A54EF8-DC20-8918-C458-409DB6D928A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64430" y="2373608"/>
            <a:ext cx="1364229" cy="1364229"/>
          </a:xfrm>
          <a:prstGeom prst="rect">
            <a:avLst/>
          </a:prstGeom>
        </p:spPr>
      </p:pic>
    </p:spTree>
    <p:extLst>
      <p:ext uri="{BB962C8B-B14F-4D97-AF65-F5344CB8AC3E}">
        <p14:creationId xmlns:p14="http://schemas.microsoft.com/office/powerpoint/2010/main" val="23467584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053BF-7956-0CE5-38FA-92558417067A}"/>
              </a:ext>
            </a:extLst>
          </p:cNvPr>
          <p:cNvSpPr>
            <a:spLocks noGrp="1"/>
          </p:cNvSpPr>
          <p:nvPr>
            <p:ph type="title"/>
          </p:nvPr>
        </p:nvSpPr>
        <p:spPr>
          <a:xfrm>
            <a:off x="838199" y="224706"/>
            <a:ext cx="10515600" cy="1325563"/>
          </a:xfrm>
        </p:spPr>
        <p:txBody>
          <a:bodyPr/>
          <a:lstStyle/>
          <a:p>
            <a:pPr algn="ctr"/>
            <a:r>
              <a:rPr lang="en-US" dirty="0">
                <a:latin typeface="Calibri" panose="020F0502020204030204" pitchFamily="34" charset="0"/>
                <a:ea typeface="Calibri" panose="020F0502020204030204" pitchFamily="34" charset="0"/>
                <a:cs typeface="Calibri" panose="020F0502020204030204" pitchFamily="34" charset="0"/>
              </a:rPr>
              <a:t>How a Neurodivergent Affirming Approach Supported Catherine</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3B3BB67E-938F-8750-5DA8-B47D95EB2442}"/>
              </a:ext>
            </a:extLst>
          </p:cNvPr>
          <p:cNvSpPr>
            <a:spLocks noGrp="1"/>
          </p:cNvSpPr>
          <p:nvPr>
            <p:ph idx="1"/>
          </p:nvPr>
        </p:nvSpPr>
        <p:spPr>
          <a:xfrm>
            <a:off x="253583" y="1974367"/>
            <a:ext cx="11699309" cy="4564085"/>
          </a:xfrm>
        </p:spPr>
        <p:txBody>
          <a:bodyPr>
            <a:normAutofit lnSpcReduction="10000"/>
          </a:bodyPr>
          <a:lstStyle/>
          <a:p>
            <a:pPr marL="285750" indent="-285750">
              <a:spcBef>
                <a:spcPts val="1800"/>
              </a:spcBef>
              <a:buClr>
                <a:schemeClr val="tx1"/>
              </a:buClr>
              <a:buFont typeface="Arial"/>
              <a:buChar char="•"/>
            </a:pP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Validated</a:t>
            </a:r>
            <a:r>
              <a:rPr lang="en-US" sz="2600" dirty="0">
                <a:latin typeface="Calibri" panose="020F0502020204030204" pitchFamily="34" charset="0"/>
                <a:ea typeface="Calibri" panose="020F0502020204030204" pitchFamily="34" charset="0"/>
                <a:cs typeface="Calibri" panose="020F0502020204030204" pitchFamily="34" charset="0"/>
              </a:rPr>
              <a:t> her struggles throughout her adult life with neurodivergent characteristics, to understand her </a:t>
            </a: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unique perspective </a:t>
            </a:r>
            <a:r>
              <a:rPr lang="en-US" sz="2600" dirty="0">
                <a:latin typeface="Calibri" panose="020F0502020204030204" pitchFamily="34" charset="0"/>
                <a:ea typeface="Calibri" panose="020F0502020204030204" pitchFamily="34" charset="0"/>
                <a:cs typeface="Calibri" panose="020F0502020204030204" pitchFamily="34" charset="0"/>
              </a:rPr>
              <a:t>– supported </a:t>
            </a: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building trust and respect. </a:t>
            </a:r>
          </a:p>
          <a:p>
            <a:pPr marL="285750" indent="-285750">
              <a:spcBef>
                <a:spcPts val="1800"/>
              </a:spcBef>
              <a:buClr>
                <a:schemeClr val="tx1"/>
              </a:buClr>
              <a:buFont typeface="Arial"/>
              <a:buChar char="•"/>
            </a:pPr>
            <a:r>
              <a:rPr lang="en-US" sz="2600" dirty="0">
                <a:latin typeface="Calibri" panose="020F0502020204030204" pitchFamily="34" charset="0"/>
                <a:ea typeface="Calibri" panose="020F0502020204030204" pitchFamily="34" charset="0"/>
                <a:cs typeface="Calibri" panose="020F0502020204030204" pitchFamily="34" charset="0"/>
              </a:rPr>
              <a:t>Focused on </a:t>
            </a: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identifying her strengths </a:t>
            </a:r>
            <a:r>
              <a:rPr lang="en-US" sz="2600" dirty="0">
                <a:latin typeface="Calibri" panose="020F0502020204030204" pitchFamily="34" charset="0"/>
                <a:ea typeface="Calibri" panose="020F0502020204030204" pitchFamily="34" charset="0"/>
                <a:cs typeface="Calibri" panose="020F0502020204030204" pitchFamily="34" charset="0"/>
              </a:rPr>
              <a:t>and challenging her negative self-talk to support reframing her experience of neurodiversity.</a:t>
            </a:r>
          </a:p>
          <a:p>
            <a:pPr marL="285750" indent="-285750">
              <a:spcBef>
                <a:spcPts val="1800"/>
              </a:spcBef>
              <a:buClr>
                <a:schemeClr val="tx1"/>
              </a:buClr>
              <a:buFont typeface="Arial"/>
              <a:buChar char="•"/>
            </a:pPr>
            <a:r>
              <a:rPr lang="en-US" sz="2600" dirty="0">
                <a:latin typeface="Calibri" panose="020F0502020204030204" pitchFamily="34" charset="0"/>
                <a:ea typeface="Calibri" panose="020F0502020204030204" pitchFamily="34" charset="0"/>
                <a:cs typeface="Calibri" panose="020F0502020204030204" pitchFamily="34" charset="0"/>
              </a:rPr>
              <a:t>As can be chatty, asked what she wanted to focus on each session – involving her in </a:t>
            </a: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decision making.</a:t>
            </a:r>
          </a:p>
          <a:p>
            <a:pPr marL="285750" indent="-285750">
              <a:spcBef>
                <a:spcPts val="1800"/>
              </a:spcBef>
              <a:buClr>
                <a:schemeClr val="tx1"/>
              </a:buClr>
              <a:buFont typeface="Arial"/>
              <a:buChar char="•"/>
            </a:pP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Avoided</a:t>
            </a:r>
            <a:r>
              <a:rPr lang="en-US" sz="2600" dirty="0">
                <a:latin typeface="Calibri" panose="020F0502020204030204" pitchFamily="34" charset="0"/>
                <a:ea typeface="Calibri" panose="020F0502020204030204" pitchFamily="34" charset="0"/>
                <a:cs typeface="Calibri" panose="020F0502020204030204" pitchFamily="34" charset="0"/>
              </a:rPr>
              <a:t> making the assumptions. Specifically asked about her experience of her neurodiversity – </a:t>
            </a:r>
            <a:r>
              <a:rPr lang="en-GB" sz="2600" b="1" dirty="0">
                <a:solidFill>
                  <a:srgbClr val="4C8590"/>
                </a:solidFill>
                <a:latin typeface="Calibri" panose="020F0502020204030204" pitchFamily="34" charset="0"/>
                <a:ea typeface="Calibri" panose="020F0502020204030204" pitchFamily="34" charset="0"/>
                <a:cs typeface="Calibri" panose="020F0502020204030204" pitchFamily="34" charset="0"/>
              </a:rPr>
              <a:t>prioritising empathy and understanding.</a:t>
            </a:r>
            <a:endPar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endParaRPr>
          </a:p>
          <a:p>
            <a:pPr marL="285750" indent="-285750">
              <a:spcBef>
                <a:spcPts val="1800"/>
              </a:spcBef>
              <a:buClr>
                <a:schemeClr val="tx1"/>
              </a:buClr>
              <a:buFont typeface="Arial"/>
              <a:buChar char="•"/>
            </a:pPr>
            <a:r>
              <a:rPr lang="en-US" sz="2600" b="1" dirty="0">
                <a:solidFill>
                  <a:srgbClr val="4C8590"/>
                </a:solidFill>
                <a:latin typeface="Calibri" panose="020F0502020204030204" pitchFamily="34" charset="0"/>
                <a:ea typeface="Calibri" panose="020F0502020204030204" pitchFamily="34" charset="0"/>
                <a:cs typeface="Calibri" panose="020F0502020204030204" pitchFamily="34" charset="0"/>
              </a:rPr>
              <a:t>Explored</a:t>
            </a:r>
            <a:r>
              <a:rPr lang="en-US" sz="2600" dirty="0">
                <a:latin typeface="Calibri" panose="020F0502020204030204" pitchFamily="34" charset="0"/>
                <a:ea typeface="Calibri" panose="020F0502020204030204" pitchFamily="34" charset="0"/>
                <a:cs typeface="Calibri" panose="020F0502020204030204" pitchFamily="34" charset="0"/>
              </a:rPr>
              <a:t> the link to alcohol, as this increased her impulsivity and lowered her inhibition to gamble. Offered to find further support for her in her area.</a:t>
            </a:r>
          </a:p>
          <a:p>
            <a:pPr marL="285750" indent="-285750">
              <a:spcBef>
                <a:spcPts val="1800"/>
              </a:spcBef>
              <a:buClr>
                <a:schemeClr val="tx1"/>
              </a:buClr>
              <a:buFont typeface="Arial"/>
              <a:buChar char="•"/>
            </a:pPr>
            <a:endParaRPr lang="en-US" sz="2600" dirty="0">
              <a:latin typeface="Calibri" panose="020F0502020204030204" pitchFamily="34" charset="0"/>
              <a:ea typeface="Calibri" panose="020F0502020204030204" pitchFamily="34" charset="0"/>
              <a:cs typeface="Calibri" panose="020F0502020204030204" pitchFamily="34" charset="0"/>
            </a:endParaRPr>
          </a:p>
          <a:p>
            <a:endParaRPr lang="en-GB" dirty="0"/>
          </a:p>
        </p:txBody>
      </p:sp>
      <p:sp>
        <p:nvSpPr>
          <p:cNvPr id="5" name="Footer Placeholder 4">
            <a:extLst>
              <a:ext uri="{FF2B5EF4-FFF2-40B4-BE49-F238E27FC236}">
                <a16:creationId xmlns:a16="http://schemas.microsoft.com/office/drawing/2014/main" id="{31C19D50-2B8D-6909-B559-107D3488FBE7}"/>
              </a:ext>
            </a:extLst>
          </p:cNvPr>
          <p:cNvSpPr>
            <a:spLocks noGrp="1"/>
          </p:cNvSpPr>
          <p:nvPr>
            <p:ph type="ftr" sz="quarter" idx="11"/>
          </p:nvPr>
        </p:nvSpPr>
        <p:spPr/>
        <p:txBody>
          <a:bodyPr/>
          <a:lstStyle/>
          <a:p>
            <a:r>
              <a:rPr lang="en-US"/>
              <a:t>
              </a:t>
            </a:r>
          </a:p>
        </p:txBody>
      </p:sp>
      <p:pic>
        <p:nvPicPr>
          <p:cNvPr id="7" name="Picture 6">
            <a:extLst>
              <a:ext uri="{FF2B5EF4-FFF2-40B4-BE49-F238E27FC236}">
                <a16:creationId xmlns:a16="http://schemas.microsoft.com/office/drawing/2014/main" id="{8CC5C057-DBC0-B52A-E690-2E577A239190}"/>
              </a:ext>
            </a:extLst>
          </p:cNvPr>
          <p:cNvPicPr>
            <a:picLocks noChangeAspect="1"/>
          </p:cNvPicPr>
          <p:nvPr/>
        </p:nvPicPr>
        <p:blipFill>
          <a:blip r:embed="rId2"/>
          <a:stretch>
            <a:fillRect/>
          </a:stretch>
        </p:blipFill>
        <p:spPr>
          <a:xfrm>
            <a:off x="246345" y="1550269"/>
            <a:ext cx="11728943" cy="424098"/>
          </a:xfrm>
          <a:prstGeom prst="rect">
            <a:avLst/>
          </a:prstGeom>
        </p:spPr>
      </p:pic>
    </p:spTree>
    <p:extLst>
      <p:ext uri="{BB962C8B-B14F-4D97-AF65-F5344CB8AC3E}">
        <p14:creationId xmlns:p14="http://schemas.microsoft.com/office/powerpoint/2010/main" val="12096921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5C181D26-5F32-3B90-2585-42FA7C8628B7}"/>
              </a:ext>
            </a:extLst>
          </p:cNvPr>
          <p:cNvSpPr>
            <a:spLocks noGrp="1"/>
          </p:cNvSpPr>
          <p:nvPr>
            <p:ph type="title"/>
          </p:nvPr>
        </p:nvSpPr>
        <p:spPr>
          <a:xfrm>
            <a:off x="838200" y="401221"/>
            <a:ext cx="10515600" cy="1348065"/>
          </a:xfrm>
        </p:spPr>
        <p:txBody>
          <a:bodyPr>
            <a:normAutofit fontScale="90000"/>
          </a:bodyPr>
          <a:lstStyle/>
          <a:p>
            <a:pPr algn="ctr"/>
            <a:r>
              <a:rPr lang="en-GB" sz="5000" dirty="0">
                <a:solidFill>
                  <a:srgbClr val="FFFFFF"/>
                </a:solidFill>
                <a:latin typeface="Calibri" panose="020F0502020204030204" pitchFamily="34" charset="0"/>
                <a:ea typeface="Calibri" panose="020F0502020204030204" pitchFamily="34" charset="0"/>
                <a:cs typeface="Calibri" panose="020F0502020204030204" pitchFamily="34" charset="0"/>
              </a:rPr>
              <a:t>Module 3 – Gambling Drivers and Barriers to Support</a:t>
            </a:r>
          </a:p>
        </p:txBody>
      </p:sp>
      <p:sp>
        <p:nvSpPr>
          <p:cNvPr id="3" name="Content Placeholder 2">
            <a:extLst>
              <a:ext uri="{FF2B5EF4-FFF2-40B4-BE49-F238E27FC236}">
                <a16:creationId xmlns:a16="http://schemas.microsoft.com/office/drawing/2014/main" id="{4321AD09-C4FD-0939-7A14-73606E812559}"/>
              </a:ext>
            </a:extLst>
          </p:cNvPr>
          <p:cNvSpPr>
            <a:spLocks noGrp="1"/>
          </p:cNvSpPr>
          <p:nvPr>
            <p:ph idx="1"/>
          </p:nvPr>
        </p:nvSpPr>
        <p:spPr>
          <a:xfrm>
            <a:off x="838200" y="2586789"/>
            <a:ext cx="10515600" cy="3590174"/>
          </a:xfrm>
        </p:spPr>
        <p:txBody>
          <a:bodyPr vert="horz" lIns="91440" tIns="45720" rIns="91440" bIns="45720" rtlCol="0">
            <a:noAutofit/>
          </a:bodyPr>
          <a:lstStyle/>
          <a:p>
            <a:pPr>
              <a:lnSpc>
                <a:spcPct val="100000"/>
              </a:lnSpc>
              <a:spcBef>
                <a:spcPts val="600"/>
              </a:spcBef>
              <a:spcAft>
                <a:spcPts val="600"/>
              </a:spcAft>
            </a:pPr>
            <a:r>
              <a:rPr lang="en-GB" dirty="0">
                <a:latin typeface="Calibri" panose="020F0502020204030204" pitchFamily="34" charset="0"/>
                <a:ea typeface="Calibri" panose="020F0502020204030204" pitchFamily="34" charset="0"/>
                <a:cs typeface="Calibri" panose="020F0502020204030204" pitchFamily="34" charset="0"/>
              </a:rPr>
              <a:t>What the research revealed: </a:t>
            </a:r>
          </a:p>
          <a:p>
            <a:pPr lvl="1">
              <a:lnSpc>
                <a:spcPct val="100000"/>
              </a:lnSpc>
              <a:spcBef>
                <a:spcPts val="600"/>
              </a:spcBef>
              <a:spcAft>
                <a:spcPts val="600"/>
              </a:spcAft>
            </a:pPr>
            <a:r>
              <a:rPr lang="en-GB" sz="2800" dirty="0">
                <a:latin typeface="Calibri" panose="020F0502020204030204" pitchFamily="34" charset="0"/>
                <a:ea typeface="Calibri" panose="020F0502020204030204" pitchFamily="34" charset="0"/>
                <a:cs typeface="Calibri" panose="020F0502020204030204" pitchFamily="34" charset="0"/>
              </a:rPr>
              <a:t>Traits and drivers of gambling harm.</a:t>
            </a:r>
          </a:p>
          <a:p>
            <a:pPr lvl="1">
              <a:lnSpc>
                <a:spcPct val="100000"/>
              </a:lnSpc>
              <a:spcBef>
                <a:spcPts val="600"/>
              </a:spcBef>
              <a:spcAft>
                <a:spcPts val="600"/>
              </a:spcAft>
            </a:pPr>
            <a:r>
              <a:rPr lang="en-GB" sz="2800" dirty="0">
                <a:latin typeface="Calibri" panose="020F0502020204030204" pitchFamily="34" charset="0"/>
                <a:ea typeface="Calibri" panose="020F0502020204030204" pitchFamily="34" charset="0"/>
                <a:cs typeface="Calibri" panose="020F0502020204030204" pitchFamily="34" charset="0"/>
              </a:rPr>
              <a:t>Implications for working with neurodivergent clients.</a:t>
            </a:r>
          </a:p>
          <a:p>
            <a:pPr lvl="1">
              <a:lnSpc>
                <a:spcPct val="100000"/>
              </a:lnSpc>
              <a:spcBef>
                <a:spcPts val="600"/>
              </a:spcBef>
              <a:spcAft>
                <a:spcPts val="600"/>
              </a:spcAft>
            </a:pPr>
            <a:r>
              <a:rPr lang="en-GB" sz="2800" dirty="0">
                <a:latin typeface="Calibri" panose="020F0502020204030204" pitchFamily="34" charset="0"/>
                <a:ea typeface="Calibri" panose="020F0502020204030204" pitchFamily="34" charset="0"/>
                <a:cs typeface="Calibri" panose="020F0502020204030204" pitchFamily="34" charset="0"/>
              </a:rPr>
              <a:t>The impact of gambling harm.</a:t>
            </a:r>
          </a:p>
          <a:p>
            <a:pPr lvl="1">
              <a:lnSpc>
                <a:spcPct val="100000"/>
              </a:lnSpc>
              <a:spcBef>
                <a:spcPts val="600"/>
              </a:spcBef>
              <a:spcAft>
                <a:spcPts val="600"/>
              </a:spcAft>
            </a:pPr>
            <a:r>
              <a:rPr lang="en-GB" sz="2800" dirty="0">
                <a:latin typeface="Calibri" panose="020F0502020204030204" pitchFamily="34" charset="0"/>
                <a:ea typeface="Calibri" panose="020F0502020204030204" pitchFamily="34" charset="0"/>
                <a:cs typeface="Calibri" panose="020F0502020204030204" pitchFamily="34" charset="0"/>
              </a:rPr>
              <a:t>Barriers to accessing support.</a:t>
            </a:r>
          </a:p>
          <a:p>
            <a:pPr lvl="1">
              <a:lnSpc>
                <a:spcPct val="100000"/>
              </a:lnSpc>
              <a:spcBef>
                <a:spcPts val="600"/>
              </a:spcBef>
              <a:spcAft>
                <a:spcPts val="600"/>
              </a:spcAft>
            </a:pPr>
            <a:r>
              <a:rPr lang="en-GB" sz="2800" dirty="0">
                <a:latin typeface="Calibri" panose="020F0502020204030204" pitchFamily="34" charset="0"/>
                <a:ea typeface="Calibri" panose="020F0502020204030204" pitchFamily="34" charset="0"/>
                <a:cs typeface="Calibri" panose="020F0502020204030204" pitchFamily="34" charset="0"/>
              </a:rPr>
              <a:t>Considering possible solutions.</a:t>
            </a:r>
          </a:p>
        </p:txBody>
      </p:sp>
      <p:sp>
        <p:nvSpPr>
          <p:cNvPr id="5" name="Footer Placeholder 4">
            <a:extLst>
              <a:ext uri="{FF2B5EF4-FFF2-40B4-BE49-F238E27FC236}">
                <a16:creationId xmlns:a16="http://schemas.microsoft.com/office/drawing/2014/main" id="{6EE593DC-0BA4-0D59-AF8B-1D3CBC0232B2}"/>
              </a:ext>
            </a:extLst>
          </p:cNvPr>
          <p:cNvSpPr>
            <a:spLocks noGrp="1"/>
          </p:cNvSpPr>
          <p:nvPr>
            <p:ph type="ftr" sz="quarter" idx="11"/>
          </p:nvPr>
        </p:nvSpPr>
        <p:spPr>
          <a:xfrm>
            <a:off x="4038600" y="6356350"/>
            <a:ext cx="4114800" cy="365125"/>
          </a:xfrm>
        </p:spPr>
        <p:txBody>
          <a:bodyPr>
            <a:normAutofit/>
          </a:bodyPr>
          <a:lstStyle/>
          <a:p>
            <a:pPr>
              <a:lnSpc>
                <a:spcPct val="90000"/>
              </a:lnSpc>
              <a:spcAft>
                <a:spcPts val="600"/>
              </a:spcAft>
            </a:pPr>
            <a:r>
              <a:rPr lang="en-US" sz="700"/>
              <a:t>
              </a:t>
            </a:r>
          </a:p>
        </p:txBody>
      </p:sp>
    </p:spTree>
    <p:extLst>
      <p:ext uri="{BB962C8B-B14F-4D97-AF65-F5344CB8AC3E}">
        <p14:creationId xmlns:p14="http://schemas.microsoft.com/office/powerpoint/2010/main" val="354649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a:extLst>
              <a:ext uri="{FF2B5EF4-FFF2-40B4-BE49-F238E27FC236}">
                <a16:creationId xmlns:a16="http://schemas.microsoft.com/office/drawing/2014/main" id="{B5C0C7FA-E975-8244-CFF2-1CC19192E7D0}"/>
              </a:ext>
            </a:extLst>
          </p:cNvPr>
          <p:cNvSpPr>
            <a:spLocks noGrp="1"/>
          </p:cNvSpPr>
          <p:nvPr>
            <p:ph type="title"/>
          </p:nvPr>
        </p:nvSpPr>
        <p:spPr>
          <a:xfrm>
            <a:off x="197785" y="263468"/>
            <a:ext cx="6155638" cy="646843"/>
          </a:xfrm>
        </p:spPr>
        <p:txBody>
          <a:bodyPr>
            <a:normAutofit fontScale="90000"/>
          </a:bodyPr>
          <a:lstStyle/>
          <a:p>
            <a:r>
              <a:rPr lang="en-GB" sz="4900" dirty="0">
                <a:latin typeface="Calibri" panose="020F0502020204030204" pitchFamily="34" charset="0"/>
                <a:ea typeface="Calibri" panose="020F0502020204030204" pitchFamily="34" charset="0"/>
                <a:cs typeface="Calibri" panose="020F0502020204030204" pitchFamily="34" charset="0"/>
              </a:rPr>
              <a:t>What the Research Found</a:t>
            </a: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5" name="Footer Placeholder 4">
            <a:extLst>
              <a:ext uri="{FF2B5EF4-FFF2-40B4-BE49-F238E27FC236}">
                <a16:creationId xmlns:a16="http://schemas.microsoft.com/office/drawing/2014/main" id="{249D2DB1-5FEE-2B02-7DD8-A59D4F71639A}"/>
              </a:ext>
            </a:extLst>
          </p:cNvPr>
          <p:cNvSpPr>
            <a:spLocks noGrp="1"/>
          </p:cNvSpPr>
          <p:nvPr>
            <p:ph type="ftr" sz="quarter" idx="11"/>
          </p:nvPr>
        </p:nvSpPr>
        <p:spPr/>
        <p:txBody>
          <a:bodyPr/>
          <a:lstStyle/>
          <a:p>
            <a:r>
              <a:rPr lang="en-US"/>
              <a:t>
              </a:t>
            </a:r>
          </a:p>
        </p:txBody>
      </p:sp>
      <p:sp>
        <p:nvSpPr>
          <p:cNvPr id="14" name="Rectangle: Rounded Corners 13">
            <a:extLst>
              <a:ext uri="{FF2B5EF4-FFF2-40B4-BE49-F238E27FC236}">
                <a16:creationId xmlns:a16="http://schemas.microsoft.com/office/drawing/2014/main" id="{69F3667B-EB97-034C-73FD-B5578C193FF1}"/>
              </a:ext>
            </a:extLst>
          </p:cNvPr>
          <p:cNvSpPr/>
          <p:nvPr/>
        </p:nvSpPr>
        <p:spPr>
          <a:xfrm>
            <a:off x="6353423" y="544140"/>
            <a:ext cx="2685891" cy="1406038"/>
          </a:xfrm>
          <a:prstGeom prst="roundRect">
            <a:avLst/>
          </a:prstGeom>
          <a:solidFill>
            <a:srgbClr val="FFFFFF"/>
          </a:solidFill>
          <a:ln w="38100">
            <a:solidFill>
              <a:srgbClr val="C73D4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Causes an intense state of deep concentration that is difficult to break out of.</a:t>
            </a:r>
          </a:p>
        </p:txBody>
      </p:sp>
      <p:sp>
        <p:nvSpPr>
          <p:cNvPr id="11" name="Rectangle: Rounded Corners 10">
            <a:extLst>
              <a:ext uri="{FF2B5EF4-FFF2-40B4-BE49-F238E27FC236}">
                <a16:creationId xmlns:a16="http://schemas.microsoft.com/office/drawing/2014/main" id="{663F6799-828A-642E-7931-5D7B77B6CEFD}"/>
              </a:ext>
            </a:extLst>
          </p:cNvPr>
          <p:cNvSpPr/>
          <p:nvPr/>
        </p:nvSpPr>
        <p:spPr>
          <a:xfrm>
            <a:off x="1316969" y="5127961"/>
            <a:ext cx="3620005" cy="1280605"/>
          </a:xfrm>
          <a:prstGeom prst="roundRect">
            <a:avLst/>
          </a:prstGeom>
          <a:solidFill>
            <a:srgbClr val="FFFFFF"/>
          </a:solidFill>
          <a:ln w="38100">
            <a:solidFill>
              <a:srgbClr val="F28B2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Causes snap decisions, difficulty assessing risk and more risk-taking behaviour act without considering long-term consequences</a:t>
            </a:r>
            <a:r>
              <a:rPr lang="en-GB" dirty="0">
                <a:solidFill>
                  <a:schemeClr val="tx1"/>
                </a:solidFill>
              </a:rPr>
              <a:t>.</a:t>
            </a:r>
            <a:endParaRPr lang="en-GB"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pic>
        <p:nvPicPr>
          <p:cNvPr id="59" name="Picture 58">
            <a:extLst>
              <a:ext uri="{FF2B5EF4-FFF2-40B4-BE49-F238E27FC236}">
                <a16:creationId xmlns:a16="http://schemas.microsoft.com/office/drawing/2014/main" id="{631AEFB7-1CC1-E716-9D0D-A41478DC705A}"/>
              </a:ext>
            </a:extLst>
          </p:cNvPr>
          <p:cNvPicPr>
            <a:picLocks noChangeAspect="1"/>
          </p:cNvPicPr>
          <p:nvPr/>
        </p:nvPicPr>
        <p:blipFill>
          <a:blip r:embed="rId2"/>
          <a:stretch>
            <a:fillRect/>
          </a:stretch>
        </p:blipFill>
        <p:spPr>
          <a:xfrm>
            <a:off x="308045" y="900224"/>
            <a:ext cx="5935118" cy="424098"/>
          </a:xfrm>
          <a:prstGeom prst="rect">
            <a:avLst/>
          </a:prstGeom>
        </p:spPr>
      </p:pic>
      <p:pic>
        <p:nvPicPr>
          <p:cNvPr id="12" name="Picture 11">
            <a:extLst>
              <a:ext uri="{FF2B5EF4-FFF2-40B4-BE49-F238E27FC236}">
                <a16:creationId xmlns:a16="http://schemas.microsoft.com/office/drawing/2014/main" id="{8C6C6FC9-B987-7A35-90AF-9E6FD28CD065}"/>
              </a:ext>
            </a:extLst>
          </p:cNvPr>
          <p:cNvPicPr>
            <a:picLocks noChangeAspect="1"/>
          </p:cNvPicPr>
          <p:nvPr/>
        </p:nvPicPr>
        <p:blipFill>
          <a:blip r:embed="rId3"/>
          <a:stretch>
            <a:fillRect/>
          </a:stretch>
        </p:blipFill>
        <p:spPr>
          <a:xfrm>
            <a:off x="8315682" y="3415688"/>
            <a:ext cx="3743557" cy="2648320"/>
          </a:xfrm>
          <a:prstGeom prst="rect">
            <a:avLst/>
          </a:prstGeom>
        </p:spPr>
      </p:pic>
      <p:sp>
        <p:nvSpPr>
          <p:cNvPr id="54" name="Content Placeholder 7">
            <a:extLst>
              <a:ext uri="{FF2B5EF4-FFF2-40B4-BE49-F238E27FC236}">
                <a16:creationId xmlns:a16="http://schemas.microsoft.com/office/drawing/2014/main" id="{88C95533-AC47-6893-1C36-190B34FF9F82}"/>
              </a:ext>
            </a:extLst>
          </p:cNvPr>
          <p:cNvSpPr>
            <a:spLocks noGrp="1"/>
          </p:cNvSpPr>
          <p:nvPr>
            <p:ph idx="1"/>
          </p:nvPr>
        </p:nvSpPr>
        <p:spPr>
          <a:xfrm>
            <a:off x="5962072" y="5684528"/>
            <a:ext cx="2454610" cy="576130"/>
          </a:xfrm>
          <a:prstGeom prst="roundRect">
            <a:avLst/>
          </a:prstGeom>
          <a:solidFill>
            <a:srgbClr val="4C8590"/>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indent="0" algn="ctr">
              <a:buNone/>
            </a:pPr>
            <a:r>
              <a:rPr lang="en-GB" sz="2000" b="1" dirty="0">
                <a:solidFill>
                  <a:schemeClr val="bg1"/>
                </a:solidFill>
                <a:latin typeface="Calibri" panose="020F0502020204030204" pitchFamily="34" charset="0"/>
                <a:ea typeface="Calibri" panose="020F0502020204030204" pitchFamily="34" charset="0"/>
                <a:cs typeface="Calibri" panose="020F0502020204030204" pitchFamily="34" charset="0"/>
              </a:rPr>
              <a:t>Routine / Repetition</a:t>
            </a:r>
            <a:endParaRPr lang="en-GB" sz="20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0C4521BB-FE7E-3B5F-2CBD-A10A09932398}"/>
              </a:ext>
            </a:extLst>
          </p:cNvPr>
          <p:cNvPicPr>
            <a:picLocks noChangeAspect="1"/>
          </p:cNvPicPr>
          <p:nvPr/>
        </p:nvPicPr>
        <p:blipFill>
          <a:blip r:embed="rId4"/>
          <a:stretch>
            <a:fillRect/>
          </a:stretch>
        </p:blipFill>
        <p:spPr>
          <a:xfrm>
            <a:off x="9080284" y="123530"/>
            <a:ext cx="2956632" cy="1994623"/>
          </a:xfrm>
          <a:prstGeom prst="rect">
            <a:avLst/>
          </a:prstGeom>
        </p:spPr>
      </p:pic>
      <p:sp>
        <p:nvSpPr>
          <p:cNvPr id="18" name="Rectangle: Rounded Corners 17">
            <a:extLst>
              <a:ext uri="{FF2B5EF4-FFF2-40B4-BE49-F238E27FC236}">
                <a16:creationId xmlns:a16="http://schemas.microsoft.com/office/drawing/2014/main" id="{5D1D7C80-28C0-FC8C-ED43-1352416EEF89}"/>
              </a:ext>
            </a:extLst>
          </p:cNvPr>
          <p:cNvSpPr/>
          <p:nvPr/>
        </p:nvSpPr>
        <p:spPr>
          <a:xfrm>
            <a:off x="7023316" y="2241240"/>
            <a:ext cx="2685891" cy="619125"/>
          </a:xfrm>
          <a:prstGeom prst="roundRect">
            <a:avLst/>
          </a:prstGeom>
          <a:solidFill>
            <a:srgbClr val="C73D4D"/>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sz="2000" b="1" dirty="0">
                <a:latin typeface="Calibri" panose="020F0502020204030204" pitchFamily="34" charset="0"/>
                <a:ea typeface="Calibri" panose="020F0502020204030204" pitchFamily="34" charset="0"/>
                <a:cs typeface="Calibri" panose="020F0502020204030204" pitchFamily="34" charset="0"/>
              </a:rPr>
              <a:t>Hyperfocus</a:t>
            </a:r>
            <a:endParaRPr lang="en-GB" sz="2000" dirty="0">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4353DE1D-7061-15F6-E36B-C39D93451F71}"/>
              </a:ext>
            </a:extLst>
          </p:cNvPr>
          <p:cNvPicPr>
            <a:picLocks noChangeAspect="1"/>
          </p:cNvPicPr>
          <p:nvPr/>
        </p:nvPicPr>
        <p:blipFill>
          <a:blip r:embed="rId5"/>
          <a:stretch>
            <a:fillRect/>
          </a:stretch>
        </p:blipFill>
        <p:spPr>
          <a:xfrm>
            <a:off x="2623158" y="1551618"/>
            <a:ext cx="3620005" cy="2904521"/>
          </a:xfrm>
          <a:prstGeom prst="rect">
            <a:avLst/>
          </a:prstGeom>
        </p:spPr>
      </p:pic>
      <p:sp>
        <p:nvSpPr>
          <p:cNvPr id="57" name="TextBox 56">
            <a:extLst>
              <a:ext uri="{FF2B5EF4-FFF2-40B4-BE49-F238E27FC236}">
                <a16:creationId xmlns:a16="http://schemas.microsoft.com/office/drawing/2014/main" id="{181E3DD8-B451-3571-9338-EE701D5E0F63}"/>
              </a:ext>
            </a:extLst>
          </p:cNvPr>
          <p:cNvSpPr txBox="1"/>
          <p:nvPr/>
        </p:nvSpPr>
        <p:spPr>
          <a:xfrm>
            <a:off x="197785" y="1443731"/>
            <a:ext cx="2561165" cy="2246769"/>
          </a:xfrm>
          <a:prstGeom prst="rect">
            <a:avLst/>
          </a:prstGeom>
          <a:noFill/>
          <a:ln w="38100">
            <a:solidFill>
              <a:srgbClr val="00B050"/>
            </a:solidFill>
          </a:ln>
        </p:spPr>
        <p:txBody>
          <a:bodyPr wrap="square" rtlCol="0">
            <a:spAutoFit/>
          </a:bodyPr>
          <a:lstStyle/>
          <a:p>
            <a:pPr algn="ctr"/>
            <a:r>
              <a:rPr lang="en-GB" sz="2800" dirty="0">
                <a:latin typeface="Calibri" panose="020F0502020204030204" pitchFamily="34" charset="0"/>
                <a:ea typeface="Calibri" panose="020F0502020204030204" pitchFamily="34" charset="0"/>
                <a:cs typeface="Calibri" panose="020F0502020204030204" pitchFamily="34" charset="0"/>
              </a:rPr>
              <a:t>Links between Neurodiversity traits and typical gambling behaviour</a:t>
            </a:r>
          </a:p>
        </p:txBody>
      </p:sp>
      <p:sp>
        <p:nvSpPr>
          <p:cNvPr id="10" name="Rectangle: Rounded Corners 9">
            <a:extLst>
              <a:ext uri="{FF2B5EF4-FFF2-40B4-BE49-F238E27FC236}">
                <a16:creationId xmlns:a16="http://schemas.microsoft.com/office/drawing/2014/main" id="{14C88DA1-62D9-BCAE-5ED1-6ADA111450F3}"/>
              </a:ext>
            </a:extLst>
          </p:cNvPr>
          <p:cNvSpPr/>
          <p:nvPr/>
        </p:nvSpPr>
        <p:spPr>
          <a:xfrm>
            <a:off x="717755" y="4173738"/>
            <a:ext cx="2250499" cy="619125"/>
          </a:xfrm>
          <a:prstGeom prst="roundRect">
            <a:avLst/>
          </a:prstGeom>
          <a:solidFill>
            <a:srgbClr val="F28B2D"/>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sz="2000" b="1" dirty="0">
                <a:latin typeface="Calibri" panose="020F0502020204030204" pitchFamily="34" charset="0"/>
                <a:ea typeface="Calibri" panose="020F0502020204030204" pitchFamily="34" charset="0"/>
                <a:cs typeface="Calibri" panose="020F0502020204030204" pitchFamily="34" charset="0"/>
              </a:rPr>
              <a:t>Impulsivity</a:t>
            </a:r>
            <a:endParaRPr lang="en-GB" sz="2000" dirty="0">
              <a:latin typeface="Calibri" panose="020F0502020204030204" pitchFamily="34" charset="0"/>
              <a:ea typeface="Calibri" panose="020F0502020204030204" pitchFamily="34" charset="0"/>
              <a:cs typeface="Calibri" panose="020F0502020204030204" pitchFamily="34" charset="0"/>
            </a:endParaRPr>
          </a:p>
        </p:txBody>
      </p:sp>
      <p:sp>
        <p:nvSpPr>
          <p:cNvPr id="56" name="Rectangle: Rounded Corners 55">
            <a:extLst>
              <a:ext uri="{FF2B5EF4-FFF2-40B4-BE49-F238E27FC236}">
                <a16:creationId xmlns:a16="http://schemas.microsoft.com/office/drawing/2014/main" id="{C97D5EA2-73EE-67A2-B2B2-F2C041E16CC7}"/>
              </a:ext>
            </a:extLst>
          </p:cNvPr>
          <p:cNvSpPr/>
          <p:nvPr/>
        </p:nvSpPr>
        <p:spPr>
          <a:xfrm>
            <a:off x="5962072" y="3965595"/>
            <a:ext cx="2250499" cy="1358131"/>
          </a:xfrm>
          <a:prstGeom prst="roundRect">
            <a:avLst/>
          </a:prstGeom>
          <a:solidFill>
            <a:srgbClr val="FFFFFF"/>
          </a:solidFill>
          <a:ln w="38100">
            <a:solidFill>
              <a:srgbClr val="4C85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Causes individuals to lose track of time and spending.</a:t>
            </a:r>
          </a:p>
        </p:txBody>
      </p:sp>
    </p:spTree>
    <p:extLst>
      <p:ext uri="{BB962C8B-B14F-4D97-AF65-F5344CB8AC3E}">
        <p14:creationId xmlns:p14="http://schemas.microsoft.com/office/powerpoint/2010/main" val="20010597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C6C01-B97B-28F1-E308-0A48111223CD}"/>
              </a:ext>
            </a:extLst>
          </p:cNvPr>
          <p:cNvSpPr>
            <a:spLocks noGrp="1"/>
          </p:cNvSpPr>
          <p:nvPr>
            <p:ph type="title"/>
          </p:nvPr>
        </p:nvSpPr>
        <p:spPr>
          <a:xfrm>
            <a:off x="164924" y="136525"/>
            <a:ext cx="11696113" cy="1325563"/>
          </a:xfrm>
        </p:spPr>
        <p:txBody>
          <a:bodyPr/>
          <a:lstStyle/>
          <a:p>
            <a:r>
              <a:rPr lang="en-US" dirty="0">
                <a:latin typeface="Calibri" panose="020F0502020204030204" pitchFamily="34" charset="0"/>
                <a:ea typeface="Calibri" panose="020F0502020204030204" pitchFamily="34" charset="0"/>
                <a:cs typeface="Calibri" panose="020F0502020204030204" pitchFamily="34" charset="0"/>
              </a:rPr>
              <a:t>Other Links Between Neurodiversity and Gambling</a:t>
            </a:r>
            <a:endParaRPr lang="en-GB" dirty="0"/>
          </a:p>
        </p:txBody>
      </p:sp>
      <p:sp>
        <p:nvSpPr>
          <p:cNvPr id="5" name="Footer Placeholder 4">
            <a:extLst>
              <a:ext uri="{FF2B5EF4-FFF2-40B4-BE49-F238E27FC236}">
                <a16:creationId xmlns:a16="http://schemas.microsoft.com/office/drawing/2014/main" id="{F12AE876-1C4C-5DB1-8E2C-FEE1A3AC2400}"/>
              </a:ext>
            </a:extLst>
          </p:cNvPr>
          <p:cNvSpPr>
            <a:spLocks noGrp="1"/>
          </p:cNvSpPr>
          <p:nvPr>
            <p:ph type="ftr" sz="quarter" idx="11"/>
          </p:nvPr>
        </p:nvSpPr>
        <p:spPr/>
        <p:txBody>
          <a:bodyPr/>
          <a:lstStyle/>
          <a:p>
            <a:r>
              <a:rPr lang="en-US"/>
              <a:t>
              </a:t>
            </a:r>
          </a:p>
        </p:txBody>
      </p:sp>
      <p:sp>
        <p:nvSpPr>
          <p:cNvPr id="19" name="TextBox 18">
            <a:extLst>
              <a:ext uri="{FF2B5EF4-FFF2-40B4-BE49-F238E27FC236}">
                <a16:creationId xmlns:a16="http://schemas.microsoft.com/office/drawing/2014/main" id="{DB434D42-D4A2-54D3-62F4-2087A4675944}"/>
              </a:ext>
            </a:extLst>
          </p:cNvPr>
          <p:cNvSpPr txBox="1"/>
          <p:nvPr/>
        </p:nvSpPr>
        <p:spPr>
          <a:xfrm>
            <a:off x="3834581" y="1802083"/>
            <a:ext cx="7846142" cy="3062377"/>
          </a:xfrm>
          <a:prstGeom prst="rect">
            <a:avLst/>
          </a:prstGeom>
          <a:noFill/>
          <a:ln w="19050">
            <a:noFill/>
          </a:ln>
        </p:spPr>
        <p:txBody>
          <a:bodyPr wrap="square" rtlCol="0">
            <a:spAutoFit/>
          </a:bodyPr>
          <a:lstStyle/>
          <a:p>
            <a:pPr marL="457200" indent="-457200">
              <a:spcBef>
                <a:spcPts val="1200"/>
              </a:spcBef>
              <a:spcAft>
                <a:spcPts val="1800"/>
              </a:spcAft>
              <a:buClr>
                <a:srgbClr val="F28B2D"/>
              </a:buClr>
              <a:buFont typeface="Arial" panose="020B0604020202020204" pitchFamily="34" charset="0"/>
              <a:buChar char="•"/>
            </a:pPr>
            <a:r>
              <a:rPr lang="en-US" sz="2800" b="1" dirty="0">
                <a:solidFill>
                  <a:srgbClr val="4C8590"/>
                </a:solidFill>
                <a:latin typeface="Calibri" panose="020F0502020204030204" pitchFamily="34" charset="0"/>
                <a:ea typeface="Calibri" panose="020F0502020204030204" pitchFamily="34" charset="0"/>
                <a:cs typeface="Calibri" panose="020F0502020204030204" pitchFamily="34" charset="0"/>
              </a:rPr>
              <a:t>Difficulty processing probabilistic rewards</a:t>
            </a:r>
            <a:r>
              <a:rPr lang="en-US" sz="2800" dirty="0">
                <a:latin typeface="Calibri" panose="020F0502020204030204" pitchFamily="34" charset="0"/>
                <a:ea typeface="Calibri" panose="020F0502020204030204" pitchFamily="34" charset="0"/>
                <a:cs typeface="Calibri" panose="020F0502020204030204" pitchFamily="34" charset="0"/>
              </a:rPr>
              <a:t> led to challenges in fully understanding the risks and benefits of betting.</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457200" indent="-457200">
              <a:spcBef>
                <a:spcPts val="1200"/>
              </a:spcBef>
              <a:spcAft>
                <a:spcPts val="1800"/>
              </a:spcAft>
              <a:buClr>
                <a:srgbClr val="F28B2D"/>
              </a:buClr>
              <a:buFont typeface="Arial" panose="020B0604020202020204" pitchFamily="34" charset="0"/>
              <a:buChar char="•"/>
            </a:pPr>
            <a:r>
              <a:rPr lang="en-GB" sz="2800" b="1" dirty="0">
                <a:solidFill>
                  <a:srgbClr val="4C8590"/>
                </a:solidFill>
                <a:latin typeface="Calibri" panose="020F0502020204030204" pitchFamily="34" charset="0"/>
                <a:ea typeface="Calibri" panose="020F0502020204030204" pitchFamily="34" charset="0"/>
                <a:cs typeface="Calibri" panose="020F0502020204030204" pitchFamily="34" charset="0"/>
              </a:rPr>
              <a:t>Experiences and challenges associated with neurodivergence </a:t>
            </a:r>
            <a:r>
              <a:rPr lang="en-GB" sz="2800" dirty="0">
                <a:latin typeface="Calibri" panose="020F0502020204030204" pitchFamily="34" charset="0"/>
                <a:ea typeface="Calibri" panose="020F0502020204030204" pitchFamily="34" charset="0"/>
                <a:cs typeface="Calibri" panose="020F0502020204030204" pitchFamily="34" charset="0"/>
              </a:rPr>
              <a:t>led some to use gambling as a coping mechanism, increasing their risk of harm.</a:t>
            </a:r>
          </a:p>
        </p:txBody>
      </p:sp>
      <p:pic>
        <p:nvPicPr>
          <p:cNvPr id="9" name="Picture 8">
            <a:extLst>
              <a:ext uri="{FF2B5EF4-FFF2-40B4-BE49-F238E27FC236}">
                <a16:creationId xmlns:a16="http://schemas.microsoft.com/office/drawing/2014/main" id="{85B2AD98-E027-8B51-5A8A-94A02CBBF35D}"/>
              </a:ext>
            </a:extLst>
          </p:cNvPr>
          <p:cNvPicPr>
            <a:picLocks noChangeAspect="1"/>
          </p:cNvPicPr>
          <p:nvPr/>
        </p:nvPicPr>
        <p:blipFill>
          <a:blip r:embed="rId3"/>
          <a:stretch>
            <a:fillRect/>
          </a:stretch>
        </p:blipFill>
        <p:spPr>
          <a:xfrm>
            <a:off x="132094" y="1072289"/>
            <a:ext cx="11728943" cy="424098"/>
          </a:xfrm>
          <a:prstGeom prst="rect">
            <a:avLst/>
          </a:prstGeom>
        </p:spPr>
      </p:pic>
      <p:sp>
        <p:nvSpPr>
          <p:cNvPr id="18" name="TextBox 17">
            <a:extLst>
              <a:ext uri="{FF2B5EF4-FFF2-40B4-BE49-F238E27FC236}">
                <a16:creationId xmlns:a16="http://schemas.microsoft.com/office/drawing/2014/main" id="{38B01842-A6D2-017E-4F5D-B5E50080A3C9}"/>
              </a:ext>
            </a:extLst>
          </p:cNvPr>
          <p:cNvSpPr txBox="1"/>
          <p:nvPr/>
        </p:nvSpPr>
        <p:spPr>
          <a:xfrm>
            <a:off x="330963" y="5093213"/>
            <a:ext cx="11728943" cy="1384995"/>
          </a:xfrm>
          <a:prstGeom prst="rect">
            <a:avLst/>
          </a:prstGeom>
          <a:noFill/>
        </p:spPr>
        <p:txBody>
          <a:bodyPr wrap="square" rtlCol="0">
            <a:spAutoFit/>
          </a:bodyPr>
          <a:lstStyle/>
          <a:p>
            <a:pPr marL="457200" indent="-457200">
              <a:spcBef>
                <a:spcPts val="1200"/>
              </a:spcBef>
              <a:spcAft>
                <a:spcPts val="1200"/>
              </a:spcAft>
              <a:buClr>
                <a:srgbClr val="F28B2D"/>
              </a:buClr>
              <a:buFont typeface="Arial" panose="020B0604020202020204" pitchFamily="34" charset="0"/>
              <a:buChar char="•"/>
            </a:pPr>
            <a:r>
              <a:rPr lang="en-GB" sz="2800" b="1" dirty="0">
                <a:solidFill>
                  <a:srgbClr val="4C8590"/>
                </a:solidFill>
                <a:latin typeface="Calibri" panose="020F0502020204030204" pitchFamily="34" charset="0"/>
                <a:ea typeface="Calibri" panose="020F0502020204030204" pitchFamily="34" charset="0"/>
                <a:cs typeface="Calibri" panose="020F0502020204030204" pitchFamily="34" charset="0"/>
              </a:rPr>
              <a:t>All neurotypes </a:t>
            </a:r>
            <a:r>
              <a:rPr lang="en-GB" sz="2800" dirty="0">
                <a:latin typeface="Calibri" panose="020F0502020204030204" pitchFamily="34" charset="0"/>
                <a:ea typeface="Calibri" panose="020F0502020204030204" pitchFamily="34" charset="0"/>
                <a:cs typeface="Calibri" panose="020F0502020204030204" pitchFamily="34" charset="0"/>
              </a:rPr>
              <a:t>preferred </a:t>
            </a:r>
            <a:r>
              <a:rPr lang="en-GB" sz="2800" b="1" dirty="0">
                <a:solidFill>
                  <a:srgbClr val="4C8590"/>
                </a:solidFill>
                <a:latin typeface="Calibri" panose="020F0502020204030204" pitchFamily="34" charset="0"/>
                <a:ea typeface="Calibri" panose="020F0502020204030204" pitchFamily="34" charset="0"/>
                <a:cs typeface="Calibri" panose="020F0502020204030204" pitchFamily="34" charset="0"/>
              </a:rPr>
              <a:t>online gambling </a:t>
            </a:r>
            <a:r>
              <a:rPr lang="en-GB" sz="2800" dirty="0">
                <a:latin typeface="Calibri" panose="020F0502020204030204" pitchFamily="34" charset="0"/>
                <a:ea typeface="Calibri" panose="020F0502020204030204" pitchFamily="34" charset="0"/>
                <a:cs typeface="Calibri" panose="020F0502020204030204" pitchFamily="34" charset="0"/>
              </a:rPr>
              <a:t>for its accessibility, comfort, and convenience, while physical venues often felt overwhelming due to sensory and social challenges.</a:t>
            </a:r>
          </a:p>
        </p:txBody>
      </p:sp>
      <p:pic>
        <p:nvPicPr>
          <p:cNvPr id="21" name="Picture 20">
            <a:extLst>
              <a:ext uri="{FF2B5EF4-FFF2-40B4-BE49-F238E27FC236}">
                <a16:creationId xmlns:a16="http://schemas.microsoft.com/office/drawing/2014/main" id="{116B2C46-34BB-EFBC-55C4-95BB9D1B32D1}"/>
              </a:ext>
            </a:extLst>
          </p:cNvPr>
          <p:cNvPicPr>
            <a:picLocks noChangeAspect="1"/>
          </p:cNvPicPr>
          <p:nvPr/>
        </p:nvPicPr>
        <p:blipFill>
          <a:blip r:embed="rId4"/>
          <a:stretch>
            <a:fillRect/>
          </a:stretch>
        </p:blipFill>
        <p:spPr>
          <a:xfrm>
            <a:off x="330963" y="2030213"/>
            <a:ext cx="3470788" cy="2797574"/>
          </a:xfrm>
          <a:prstGeom prst="rect">
            <a:avLst/>
          </a:prstGeom>
        </p:spPr>
      </p:pic>
    </p:spTree>
    <p:extLst>
      <p:ext uri="{BB962C8B-B14F-4D97-AF65-F5344CB8AC3E}">
        <p14:creationId xmlns:p14="http://schemas.microsoft.com/office/powerpoint/2010/main" val="24493068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91C2E-6EE7-A514-5E4F-B7A3C66966B5}"/>
              </a:ext>
            </a:extLst>
          </p:cNvPr>
          <p:cNvSpPr>
            <a:spLocks noGrp="1"/>
          </p:cNvSpPr>
          <p:nvPr>
            <p:ph type="title"/>
          </p:nvPr>
        </p:nvSpPr>
        <p:spPr>
          <a:xfrm>
            <a:off x="1201455" y="169324"/>
            <a:ext cx="10515600" cy="1000212"/>
          </a:xfrm>
        </p:spPr>
        <p:txBody>
          <a:bodyPr/>
          <a:lstStyle/>
          <a:p>
            <a:r>
              <a:rPr lang="en-GB" dirty="0">
                <a:latin typeface="Calibri" panose="020F0502020204030204" pitchFamily="34" charset="0"/>
                <a:ea typeface="Calibri" panose="020F0502020204030204" pitchFamily="34" charset="0"/>
                <a:cs typeface="Calibri" panose="020F0502020204030204" pitchFamily="34" charset="0"/>
              </a:rPr>
              <a:t>Why Do Neurodivergent People Gamble?</a:t>
            </a:r>
            <a:endParaRPr lang="en-GB" dirty="0"/>
          </a:p>
        </p:txBody>
      </p:sp>
      <p:graphicFrame>
        <p:nvGraphicFramePr>
          <p:cNvPr id="8" name="Content Placeholder 2">
            <a:extLst>
              <a:ext uri="{FF2B5EF4-FFF2-40B4-BE49-F238E27FC236}">
                <a16:creationId xmlns:a16="http://schemas.microsoft.com/office/drawing/2014/main" id="{73FDE052-62E0-AA47-8C56-1F6818D2FF43}"/>
              </a:ext>
            </a:extLst>
          </p:cNvPr>
          <p:cNvGraphicFramePr>
            <a:graphicFrameLocks noGrp="1"/>
          </p:cNvGraphicFramePr>
          <p:nvPr>
            <p:ph idx="1"/>
            <p:extLst>
              <p:ext uri="{D42A27DB-BD31-4B8C-83A1-F6EECF244321}">
                <p14:modId xmlns:p14="http://schemas.microsoft.com/office/powerpoint/2010/main" val="80577523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a:extLst>
              <a:ext uri="{FF2B5EF4-FFF2-40B4-BE49-F238E27FC236}">
                <a16:creationId xmlns:a16="http://schemas.microsoft.com/office/drawing/2014/main" id="{F483671E-8FA4-6801-DEBE-D5DD8E9785E2}"/>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E9441053-A09B-8869-5E2B-9109BC2C8503}"/>
              </a:ext>
            </a:extLst>
          </p:cNvPr>
          <p:cNvSpPr>
            <a:spLocks noGrp="1"/>
          </p:cNvSpPr>
          <p:nvPr>
            <p:ph type="sldNum" sz="quarter" idx="12"/>
          </p:nvPr>
        </p:nvSpPr>
        <p:spPr/>
        <p:txBody>
          <a:bodyPr/>
          <a:lstStyle/>
          <a:p>
            <a:endParaRPr lang="en-US" dirty="0"/>
          </a:p>
        </p:txBody>
      </p:sp>
      <p:pic>
        <p:nvPicPr>
          <p:cNvPr id="7" name="Picture 6">
            <a:extLst>
              <a:ext uri="{FF2B5EF4-FFF2-40B4-BE49-F238E27FC236}">
                <a16:creationId xmlns:a16="http://schemas.microsoft.com/office/drawing/2014/main" id="{363F01F9-9016-BEE1-5E85-F2F1A800F41B}"/>
              </a:ext>
            </a:extLst>
          </p:cNvPr>
          <p:cNvPicPr>
            <a:picLocks noChangeAspect="1"/>
          </p:cNvPicPr>
          <p:nvPr/>
        </p:nvPicPr>
        <p:blipFill>
          <a:blip r:embed="rId7"/>
          <a:stretch>
            <a:fillRect/>
          </a:stretch>
        </p:blipFill>
        <p:spPr>
          <a:xfrm>
            <a:off x="231528" y="1136874"/>
            <a:ext cx="11728943" cy="424098"/>
          </a:xfrm>
          <a:prstGeom prst="rect">
            <a:avLst/>
          </a:prstGeom>
        </p:spPr>
      </p:pic>
    </p:spTree>
    <p:extLst>
      <p:ext uri="{BB962C8B-B14F-4D97-AF65-F5344CB8AC3E}">
        <p14:creationId xmlns:p14="http://schemas.microsoft.com/office/powerpoint/2010/main" val="2097878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65D5D7D-FF4B-373A-B8AE-C6807B245859}"/>
              </a:ext>
            </a:extLst>
          </p:cNvPr>
          <p:cNvSpPr>
            <a:spLocks noGrp="1"/>
          </p:cNvSpPr>
          <p:nvPr>
            <p:ph idx="1"/>
          </p:nvPr>
        </p:nvSpPr>
        <p:spPr>
          <a:xfrm>
            <a:off x="838200" y="2659559"/>
            <a:ext cx="10515600" cy="2420441"/>
          </a:xfrm>
        </p:spPr>
        <p:txBody>
          <a:bodyPr>
            <a:normAutofit/>
          </a:bodyPr>
          <a:lstStyle/>
          <a:p>
            <a:pPr>
              <a:buClr>
                <a:srgbClr val="F28B2D"/>
              </a:buClr>
            </a:pPr>
            <a:r>
              <a:rPr lang="en-GB" sz="3200" b="1" dirty="0">
                <a:latin typeface="Calibri" panose="020F0502020204030204" pitchFamily="34" charset="0"/>
                <a:ea typeface="Calibri" panose="020F0502020204030204" pitchFamily="34" charset="0"/>
                <a:cs typeface="Calibri" panose="020F0502020204030204" pitchFamily="34" charset="0"/>
              </a:rPr>
              <a:t>How do these findings support us in our work with gambling harms?</a:t>
            </a:r>
          </a:p>
          <a:p>
            <a:pPr>
              <a:buClr>
                <a:srgbClr val="F28B2D"/>
              </a:buClr>
            </a:pPr>
            <a:endParaRPr lang="en-GB" sz="3200" b="1" dirty="0">
              <a:latin typeface="Calibri" panose="020F0502020204030204" pitchFamily="34" charset="0"/>
              <a:ea typeface="Calibri" panose="020F0502020204030204" pitchFamily="34" charset="0"/>
              <a:cs typeface="Calibri" panose="020F0502020204030204" pitchFamily="34" charset="0"/>
            </a:endParaRPr>
          </a:p>
          <a:p>
            <a:pPr>
              <a:buClr>
                <a:srgbClr val="F28B2D"/>
              </a:buClr>
            </a:pPr>
            <a:r>
              <a:rPr lang="en-GB" sz="3200" b="1" dirty="0">
                <a:latin typeface="Calibri" panose="020F0502020204030204" pitchFamily="34" charset="0"/>
                <a:ea typeface="Calibri" panose="020F0502020204030204" pitchFamily="34" charset="0"/>
                <a:cs typeface="Calibri" panose="020F0502020204030204" pitchFamily="34" charset="0"/>
              </a:rPr>
              <a:t>How could you use what you have learned?</a:t>
            </a:r>
          </a:p>
        </p:txBody>
      </p:sp>
      <p:sp>
        <p:nvSpPr>
          <p:cNvPr id="5" name="Footer Placeholder 4">
            <a:extLst>
              <a:ext uri="{FF2B5EF4-FFF2-40B4-BE49-F238E27FC236}">
                <a16:creationId xmlns:a16="http://schemas.microsoft.com/office/drawing/2014/main" id="{69CF3FB1-F53B-2633-F9E2-F6BF14285CDD}"/>
              </a:ext>
            </a:extLst>
          </p:cNvPr>
          <p:cNvSpPr>
            <a:spLocks noGrp="1"/>
          </p:cNvSpPr>
          <p:nvPr>
            <p:ph type="ftr" sz="quarter" idx="11"/>
          </p:nvPr>
        </p:nvSpPr>
        <p:spPr/>
        <p:txBody>
          <a:bodyPr/>
          <a:lstStyle/>
          <a:p>
            <a:r>
              <a:rPr lang="en-US"/>
              <a:t>
              </a:t>
            </a:r>
          </a:p>
        </p:txBody>
      </p:sp>
      <p:sp>
        <p:nvSpPr>
          <p:cNvPr id="7" name="TextBox 6">
            <a:extLst>
              <a:ext uri="{FF2B5EF4-FFF2-40B4-BE49-F238E27FC236}">
                <a16:creationId xmlns:a16="http://schemas.microsoft.com/office/drawing/2014/main" id="{EA9964AD-6916-5479-2D16-13B15E02B9C7}"/>
              </a:ext>
            </a:extLst>
          </p:cNvPr>
          <p:cNvSpPr txBox="1"/>
          <p:nvPr/>
        </p:nvSpPr>
        <p:spPr>
          <a:xfrm>
            <a:off x="2416193" y="755467"/>
            <a:ext cx="3244814" cy="769441"/>
          </a:xfrm>
          <a:prstGeom prst="rect">
            <a:avLst/>
          </a:prstGeom>
          <a:noFill/>
        </p:spPr>
        <p:txBody>
          <a:bodyPr wrap="square" rtlCol="0">
            <a:spAutoFit/>
          </a:bodyPr>
          <a:lstStyle/>
          <a:p>
            <a:r>
              <a:rPr lang="en-GB" sz="4400" b="1" dirty="0">
                <a:solidFill>
                  <a:srgbClr val="4C8590"/>
                </a:solidFill>
                <a:latin typeface="Calibri" panose="020F0502020204030204" pitchFamily="34" charset="0"/>
                <a:ea typeface="Calibri" panose="020F0502020204030204" pitchFamily="34" charset="0"/>
                <a:cs typeface="Calibri" panose="020F0502020204030204" pitchFamily="34" charset="0"/>
              </a:rPr>
              <a:t>DISCUSSION</a:t>
            </a:r>
          </a:p>
        </p:txBody>
      </p:sp>
      <p:pic>
        <p:nvPicPr>
          <p:cNvPr id="8" name="Graphic 1" descr="Two speech bubbles">
            <a:extLst>
              <a:ext uri="{FF2B5EF4-FFF2-40B4-BE49-F238E27FC236}">
                <a16:creationId xmlns:a16="http://schemas.microsoft.com/office/drawing/2014/main" id="{77F28DEE-7A09-C9A0-3134-EF8BEBCEE4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7044" y="0"/>
            <a:ext cx="2541606" cy="2541606"/>
          </a:xfrm>
          <a:prstGeom prst="rect">
            <a:avLst/>
          </a:prstGeom>
        </p:spPr>
      </p:pic>
      <p:pic>
        <p:nvPicPr>
          <p:cNvPr id="9" name="Picture 8">
            <a:extLst>
              <a:ext uri="{FF2B5EF4-FFF2-40B4-BE49-F238E27FC236}">
                <a16:creationId xmlns:a16="http://schemas.microsoft.com/office/drawing/2014/main" id="{0191745C-6088-3876-CF0D-EB220DD23D57}"/>
              </a:ext>
            </a:extLst>
          </p:cNvPr>
          <p:cNvPicPr>
            <a:picLocks noChangeAspect="1"/>
          </p:cNvPicPr>
          <p:nvPr/>
        </p:nvPicPr>
        <p:blipFill>
          <a:blip r:embed="rId4"/>
          <a:stretch>
            <a:fillRect/>
          </a:stretch>
        </p:blipFill>
        <p:spPr>
          <a:xfrm>
            <a:off x="2416193" y="1372484"/>
            <a:ext cx="3090989" cy="479833"/>
          </a:xfrm>
          <a:prstGeom prst="rect">
            <a:avLst/>
          </a:prstGeom>
        </p:spPr>
      </p:pic>
    </p:spTree>
    <p:extLst>
      <p:ext uri="{BB962C8B-B14F-4D97-AF65-F5344CB8AC3E}">
        <p14:creationId xmlns:p14="http://schemas.microsoft.com/office/powerpoint/2010/main" val="2580345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28040E5-C0F0-7DD4-ED9D-1F53BD4533BE}"/>
              </a:ext>
            </a:extLst>
          </p:cNvPr>
          <p:cNvSpPr>
            <a:spLocks noGrp="1"/>
          </p:cNvSpPr>
          <p:nvPr>
            <p:ph type="title"/>
          </p:nvPr>
        </p:nvSpPr>
        <p:spPr>
          <a:xfrm>
            <a:off x="167920" y="0"/>
            <a:ext cx="6857501" cy="1495425"/>
          </a:xfrm>
        </p:spPr>
        <p:txBody>
          <a:bodyPr>
            <a:normAutofit/>
          </a:bodyPr>
          <a:lstStyle/>
          <a:p>
            <a:pPr algn="ctr"/>
            <a:r>
              <a:rPr lang="en-GB" sz="5400" dirty="0">
                <a:latin typeface="Calibri"/>
                <a:ea typeface="Calibri"/>
                <a:cs typeface="Calibri"/>
              </a:rPr>
              <a:t>Structure of the Day</a:t>
            </a:r>
          </a:p>
        </p:txBody>
      </p:sp>
      <p:sp>
        <p:nvSpPr>
          <p:cNvPr id="3" name="Content Placeholder 2">
            <a:extLst>
              <a:ext uri="{FF2B5EF4-FFF2-40B4-BE49-F238E27FC236}">
                <a16:creationId xmlns:a16="http://schemas.microsoft.com/office/drawing/2014/main" id="{6892E242-E1C7-14B3-137D-DACB63481E54}"/>
              </a:ext>
            </a:extLst>
          </p:cNvPr>
          <p:cNvSpPr>
            <a:spLocks noGrp="1"/>
          </p:cNvSpPr>
          <p:nvPr>
            <p:ph idx="1"/>
          </p:nvPr>
        </p:nvSpPr>
        <p:spPr>
          <a:xfrm>
            <a:off x="316619" y="1628643"/>
            <a:ext cx="6566202" cy="5088439"/>
          </a:xfrm>
        </p:spPr>
        <p:txBody>
          <a:bodyPr vert="horz" lIns="91440" tIns="45720" rIns="91440" bIns="45720" rtlCol="0">
            <a:normAutofit fontScale="47500" lnSpcReduction="20000"/>
          </a:bodyPr>
          <a:lstStyle/>
          <a:p>
            <a:pPr marL="0" indent="0">
              <a:spcBef>
                <a:spcPts val="1200"/>
              </a:spcBef>
              <a:buNone/>
            </a:pPr>
            <a:r>
              <a:rPr lang="en-GB" sz="4600" b="1" dirty="0">
                <a:solidFill>
                  <a:srgbClr val="4C8590"/>
                </a:solidFill>
                <a:latin typeface="Calibri" panose="020F0502020204030204" pitchFamily="34" charset="0"/>
                <a:ea typeface="Calibri" panose="020F0502020204030204" pitchFamily="34" charset="0"/>
                <a:cs typeface="Calibri" panose="020F0502020204030204" pitchFamily="34" charset="0"/>
              </a:rPr>
              <a:t>Part 1 – Introduction to Neurodiversity, its Characteristics and Relationship to Gambling Harms</a:t>
            </a:r>
          </a:p>
          <a:p>
            <a:pPr>
              <a:spcBef>
                <a:spcPts val="1200"/>
              </a:spcBef>
            </a:pPr>
            <a:r>
              <a:rPr lang="en-GB" sz="4200" dirty="0">
                <a:latin typeface="Calibri" panose="020F0502020204030204" pitchFamily="34" charset="0"/>
                <a:ea typeface="Calibri" panose="020F0502020204030204" pitchFamily="34" charset="0"/>
                <a:cs typeface="Calibri" panose="020F0502020204030204" pitchFamily="34" charset="0"/>
              </a:rPr>
              <a:t>Exploring definitions and why it matters.</a:t>
            </a:r>
          </a:p>
          <a:p>
            <a:pPr>
              <a:spcBef>
                <a:spcPts val="1200"/>
              </a:spcBef>
            </a:pPr>
            <a:r>
              <a:rPr lang="en-GB" sz="4200" dirty="0">
                <a:latin typeface="Calibri" panose="020F0502020204030204" pitchFamily="34" charset="0"/>
                <a:ea typeface="Calibri" panose="020F0502020204030204" pitchFamily="34" charset="0"/>
                <a:cs typeface="Calibri" panose="020F0502020204030204" pitchFamily="34" charset="0"/>
              </a:rPr>
              <a:t>Focusing on 3 types of neurodiversity: looking at their traits, strengths and challenges.</a:t>
            </a:r>
          </a:p>
          <a:p>
            <a:pPr>
              <a:spcBef>
                <a:spcPts val="1200"/>
              </a:spcBef>
            </a:pPr>
            <a:r>
              <a:rPr lang="en-GB" sz="4200" dirty="0">
                <a:latin typeface="Calibri" panose="020F0502020204030204" pitchFamily="34" charset="0"/>
                <a:ea typeface="Calibri" panose="020F0502020204030204" pitchFamily="34" charset="0"/>
                <a:cs typeface="Calibri" panose="020F0502020204030204" pitchFamily="34" charset="0"/>
              </a:rPr>
              <a:t>Relating traits and characteristics to gambling harms.</a:t>
            </a:r>
          </a:p>
          <a:p>
            <a:pPr>
              <a:spcBef>
                <a:spcPts val="1200"/>
              </a:spcBef>
            </a:pPr>
            <a:r>
              <a:rPr lang="en-GB" sz="4200" dirty="0">
                <a:latin typeface="Calibri" panose="020F0502020204030204" pitchFamily="34" charset="0"/>
                <a:ea typeface="Calibri" panose="020F0502020204030204" pitchFamily="34" charset="0"/>
                <a:cs typeface="Calibri" panose="020F0502020204030204" pitchFamily="34" charset="0"/>
              </a:rPr>
              <a:t>The research findings and implications.</a:t>
            </a:r>
          </a:p>
          <a:p>
            <a:pPr>
              <a:spcBef>
                <a:spcPts val="1200"/>
              </a:spcBef>
            </a:pPr>
            <a:endParaRPr lang="en-GB" sz="2900" b="1" dirty="0">
              <a:solidFill>
                <a:srgbClr val="4C8590"/>
              </a:solidFill>
              <a:latin typeface="Calibri" panose="020F0502020204030204" pitchFamily="34" charset="0"/>
              <a:ea typeface="Calibri" panose="020F0502020204030204" pitchFamily="34" charset="0"/>
              <a:cs typeface="Calibri" panose="020F0502020204030204" pitchFamily="34" charset="0"/>
            </a:endParaRPr>
          </a:p>
          <a:p>
            <a:pPr marL="0" indent="0">
              <a:spcBef>
                <a:spcPts val="1200"/>
              </a:spcBef>
              <a:buNone/>
            </a:pPr>
            <a:r>
              <a:rPr lang="en-GB" sz="4600" b="1" dirty="0">
                <a:solidFill>
                  <a:srgbClr val="4C8590"/>
                </a:solidFill>
                <a:latin typeface="Calibri" panose="020F0502020204030204" pitchFamily="34" charset="0"/>
                <a:ea typeface="Calibri" panose="020F0502020204030204" pitchFamily="34" charset="0"/>
                <a:cs typeface="Calibri" panose="020F0502020204030204" pitchFamily="34" charset="0"/>
              </a:rPr>
              <a:t>Part 2 – Practical Applications and Best Practice Examples</a:t>
            </a:r>
          </a:p>
          <a:p>
            <a:pPr>
              <a:spcBef>
                <a:spcPts val="1200"/>
              </a:spcBef>
            </a:pPr>
            <a:r>
              <a:rPr lang="en-GB" sz="4200" dirty="0">
                <a:latin typeface="Calibri" panose="020F0502020204030204" pitchFamily="34" charset="0"/>
                <a:ea typeface="Calibri" panose="020F0502020204030204" pitchFamily="34" charset="0"/>
                <a:cs typeface="Calibri" panose="020F0502020204030204" pitchFamily="34" charset="0"/>
              </a:rPr>
              <a:t>Introducing the screener questions, email template and examples of approaches and techniques that can be used with clients.</a:t>
            </a:r>
          </a:p>
          <a:p>
            <a:pPr>
              <a:spcBef>
                <a:spcPts val="600"/>
              </a:spcBef>
            </a:pPr>
            <a:endParaRPr lang="en-GB" sz="3600" dirty="0">
              <a:latin typeface="Calibri" panose="020F0502020204030204" pitchFamily="34" charset="0"/>
              <a:ea typeface="Calibri" panose="020F0502020204030204" pitchFamily="34" charset="0"/>
              <a:cs typeface="Calibri" panose="020F0502020204030204" pitchFamily="34" charset="0"/>
            </a:endParaRPr>
          </a:p>
          <a:p>
            <a:pPr>
              <a:spcBef>
                <a:spcPts val="600"/>
              </a:spcBef>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0" indent="0">
              <a:spcBef>
                <a:spcPts val="600"/>
              </a:spcBef>
              <a:buNone/>
            </a:pPr>
            <a:r>
              <a:rPr lang="en-GB" sz="4200" i="1" dirty="0">
                <a:latin typeface="Calibri" panose="020F0502020204030204" pitchFamily="34" charset="0"/>
                <a:ea typeface="Calibri" panose="020F0502020204030204" pitchFamily="34" charset="0"/>
                <a:cs typeface="Calibri" panose="020F0502020204030204" pitchFamily="34" charset="0"/>
              </a:rPr>
              <a:t>We will also look at several case studies during the day to further explore ideas.</a:t>
            </a:r>
          </a:p>
        </p:txBody>
      </p:sp>
      <p:pic>
        <p:nvPicPr>
          <p:cNvPr id="5" name="Picture 4" descr="Multi-coloured push pins connected by a black wire">
            <a:extLst>
              <a:ext uri="{FF2B5EF4-FFF2-40B4-BE49-F238E27FC236}">
                <a16:creationId xmlns:a16="http://schemas.microsoft.com/office/drawing/2014/main" id="{497793FB-D5A8-0A48-CA17-1BC57AF0424A}"/>
              </a:ext>
            </a:extLst>
          </p:cNvPr>
          <p:cNvPicPr>
            <a:picLocks noChangeAspect="1"/>
          </p:cNvPicPr>
          <p:nvPr/>
        </p:nvPicPr>
        <p:blipFill>
          <a:blip r:embed="rId2"/>
          <a:srcRect l="4481" r="46925" b="-1"/>
          <a:stretch>
            <a:fillRect/>
          </a:stretch>
        </p:blipFill>
        <p:spPr>
          <a:xfrm>
            <a:off x="7199440" y="10"/>
            <a:ext cx="4992560" cy="6857990"/>
          </a:xfrm>
          <a:prstGeom prst="rect">
            <a:avLst/>
          </a:prstGeom>
          <a:effectLst/>
        </p:spPr>
      </p:pic>
      <p:pic>
        <p:nvPicPr>
          <p:cNvPr id="4" name="Picture 3">
            <a:extLst>
              <a:ext uri="{FF2B5EF4-FFF2-40B4-BE49-F238E27FC236}">
                <a16:creationId xmlns:a16="http://schemas.microsoft.com/office/drawing/2014/main" id="{96DE726B-1469-998B-DD15-4F5BD33E33A7}"/>
              </a:ext>
            </a:extLst>
          </p:cNvPr>
          <p:cNvPicPr>
            <a:picLocks noChangeAspect="1"/>
          </p:cNvPicPr>
          <p:nvPr/>
        </p:nvPicPr>
        <p:blipFill>
          <a:blip r:embed="rId3"/>
          <a:stretch>
            <a:fillRect/>
          </a:stretch>
        </p:blipFill>
        <p:spPr>
          <a:xfrm>
            <a:off x="167919" y="1063821"/>
            <a:ext cx="6857502" cy="423904"/>
          </a:xfrm>
          <a:prstGeom prst="rect">
            <a:avLst/>
          </a:prstGeom>
        </p:spPr>
      </p:pic>
    </p:spTree>
    <p:extLst>
      <p:ext uri="{BB962C8B-B14F-4D97-AF65-F5344CB8AC3E}">
        <p14:creationId xmlns:p14="http://schemas.microsoft.com/office/powerpoint/2010/main" val="103642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F502C-CA3F-F525-841D-8172FA8324AB}"/>
              </a:ext>
            </a:extLst>
          </p:cNvPr>
          <p:cNvSpPr>
            <a:spLocks noGrp="1"/>
          </p:cNvSpPr>
          <p:nvPr>
            <p:ph type="title"/>
          </p:nvPr>
        </p:nvSpPr>
        <p:spPr>
          <a:xfrm>
            <a:off x="5429122" y="360444"/>
            <a:ext cx="4355592" cy="1132258"/>
          </a:xfrm>
        </p:spPr>
        <p:txBody>
          <a:bodyPr/>
          <a:lstStyle/>
          <a:p>
            <a:r>
              <a:rPr lang="en-US" dirty="0"/>
              <a:t>Case Study - Virat</a:t>
            </a:r>
            <a:endParaRPr lang="en-GB" dirty="0"/>
          </a:p>
        </p:txBody>
      </p:sp>
      <p:sp>
        <p:nvSpPr>
          <p:cNvPr id="3" name="Content Placeholder 2">
            <a:extLst>
              <a:ext uri="{FF2B5EF4-FFF2-40B4-BE49-F238E27FC236}">
                <a16:creationId xmlns:a16="http://schemas.microsoft.com/office/drawing/2014/main" id="{DFD6C98E-9C75-EDA0-9749-7631F42268D4}"/>
              </a:ext>
            </a:extLst>
          </p:cNvPr>
          <p:cNvSpPr>
            <a:spLocks noGrp="1"/>
          </p:cNvSpPr>
          <p:nvPr>
            <p:ph idx="1"/>
          </p:nvPr>
        </p:nvSpPr>
        <p:spPr>
          <a:xfrm>
            <a:off x="588359" y="3593118"/>
            <a:ext cx="3344544" cy="2636994"/>
          </a:xfrm>
        </p:spPr>
        <p:txBody>
          <a:bodyPr>
            <a:normAutofit fontScale="32500" lnSpcReduction="20000"/>
          </a:bodyPr>
          <a:lstStyle/>
          <a:p>
            <a:pPr marL="0" indent="0" algn="ctr">
              <a:buNone/>
            </a:pPr>
            <a:r>
              <a:rPr lang="en-US" sz="6000" b="1" u="sng" dirty="0">
                <a:latin typeface="Calibri" panose="020F0502020204030204" pitchFamily="34" charset="0"/>
                <a:ea typeface="Calibri" panose="020F0502020204030204" pitchFamily="34" charset="0"/>
                <a:cs typeface="Calibri" panose="020F0502020204030204" pitchFamily="34" charset="0"/>
              </a:rPr>
              <a:t>Meet Virat - 33 </a:t>
            </a:r>
          </a:p>
          <a:p>
            <a:pPr marL="0" indent="0" algn="ctr">
              <a:buNone/>
            </a:pPr>
            <a:endParaRPr lang="en-US" sz="6000" b="1" u="sng" dirty="0">
              <a:latin typeface="Calibri" panose="020F0502020204030204" pitchFamily="34" charset="0"/>
              <a:ea typeface="Calibri" panose="020F0502020204030204" pitchFamily="34" charset="0"/>
              <a:cs typeface="Calibri" panose="020F0502020204030204" pitchFamily="34" charset="0"/>
            </a:endParaRPr>
          </a:p>
          <a:p>
            <a:pPr marL="0" indent="0" algn="ctr">
              <a:lnSpc>
                <a:spcPct val="120000"/>
              </a:lnSpc>
              <a:spcBef>
                <a:spcPts val="0"/>
              </a:spcBef>
              <a:buNone/>
            </a:pPr>
            <a:r>
              <a:rPr lang="en-US" sz="6000" dirty="0">
                <a:latin typeface="Calibri" panose="020F0502020204030204" pitchFamily="34" charset="0"/>
                <a:ea typeface="Calibri" panose="020F0502020204030204" pitchFamily="34" charset="0"/>
                <a:cs typeface="Calibri" panose="020F0502020204030204" pitchFamily="34" charset="0"/>
              </a:rPr>
              <a:t>Male, Lives with his wife and 3 young children, aged 1, 3 and 6 in Cardiff. Self-employed delivery driver. Too ashamed to tell anyone about his gambling.</a:t>
            </a:r>
            <a:endParaRPr lang="en-GB" sz="6000" dirty="0">
              <a:latin typeface="Calibri" panose="020F0502020204030204" pitchFamily="34" charset="0"/>
              <a:ea typeface="Calibri" panose="020F0502020204030204" pitchFamily="34" charset="0"/>
              <a:cs typeface="Calibri" panose="020F0502020204030204" pitchFamily="34" charset="0"/>
            </a:endParaRPr>
          </a:p>
          <a:p>
            <a:endParaRPr lang="en-GB" dirty="0"/>
          </a:p>
        </p:txBody>
      </p:sp>
      <p:sp>
        <p:nvSpPr>
          <p:cNvPr id="5" name="Footer Placeholder 4">
            <a:extLst>
              <a:ext uri="{FF2B5EF4-FFF2-40B4-BE49-F238E27FC236}">
                <a16:creationId xmlns:a16="http://schemas.microsoft.com/office/drawing/2014/main" id="{844822A6-3149-AFC8-76FD-9C0A3A84ED42}"/>
              </a:ext>
            </a:extLst>
          </p:cNvPr>
          <p:cNvSpPr>
            <a:spLocks noGrp="1"/>
          </p:cNvSpPr>
          <p:nvPr>
            <p:ph type="ftr" sz="quarter" idx="11"/>
          </p:nvPr>
        </p:nvSpPr>
        <p:spPr/>
        <p:txBody>
          <a:bodyPr/>
          <a:lstStyle/>
          <a:p>
            <a:r>
              <a:rPr lang="en-US"/>
              <a:t>
              </a:t>
            </a:r>
          </a:p>
        </p:txBody>
      </p:sp>
      <p:sp>
        <p:nvSpPr>
          <p:cNvPr id="9" name="Content Placeholder 2">
            <a:extLst>
              <a:ext uri="{FF2B5EF4-FFF2-40B4-BE49-F238E27FC236}">
                <a16:creationId xmlns:a16="http://schemas.microsoft.com/office/drawing/2014/main" id="{1EFE2AC1-7B70-41FC-484F-10044A4DB73D}"/>
              </a:ext>
            </a:extLst>
          </p:cNvPr>
          <p:cNvSpPr txBox="1">
            <a:spLocks/>
          </p:cNvSpPr>
          <p:nvPr/>
        </p:nvSpPr>
        <p:spPr>
          <a:xfrm>
            <a:off x="4617035" y="1503844"/>
            <a:ext cx="7103909" cy="485250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sz="3600" dirty="0">
                <a:latin typeface="Calibri" panose="020F0502020204030204" pitchFamily="34" charset="0"/>
                <a:ea typeface="Calibri" panose="020F0502020204030204" pitchFamily="34" charset="0"/>
                <a:cs typeface="Calibri" panose="020F0502020204030204" pitchFamily="34" charset="0"/>
              </a:rPr>
              <a:t>Using the further details are on </a:t>
            </a:r>
            <a:r>
              <a:rPr lang="en-GB" sz="3600" b="1" dirty="0">
                <a:solidFill>
                  <a:srgbClr val="4C8590"/>
                </a:solidFill>
                <a:latin typeface="Calibri" panose="020F0502020204030204" pitchFamily="34" charset="0"/>
                <a:ea typeface="Calibri" panose="020F0502020204030204" pitchFamily="34" charset="0"/>
                <a:cs typeface="Calibri" panose="020F0502020204030204" pitchFamily="34" charset="0"/>
              </a:rPr>
              <a:t>Handout 2</a:t>
            </a:r>
          </a:p>
          <a:p>
            <a:pPr marL="0" indent="0">
              <a:buNone/>
            </a:pPr>
            <a:endParaRPr lang="en-GB" sz="36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sz="3600" dirty="0">
                <a:latin typeface="Calibri" panose="020F0502020204030204" pitchFamily="34" charset="0"/>
                <a:ea typeface="Calibri" panose="020F0502020204030204" pitchFamily="34" charset="0"/>
                <a:cs typeface="Calibri" panose="020F0502020204030204" pitchFamily="34" charset="0"/>
              </a:rPr>
              <a:t>	</a:t>
            </a:r>
            <a:r>
              <a:rPr lang="en-GB" sz="4100" dirty="0">
                <a:latin typeface="Calibri" panose="020F0502020204030204" pitchFamily="34" charset="0"/>
                <a:ea typeface="Calibri" panose="020F0502020204030204" pitchFamily="34" charset="0"/>
                <a:cs typeface="Calibri" panose="020F0502020204030204" pitchFamily="34" charset="0"/>
              </a:rPr>
              <a:t>In groups discuss:</a:t>
            </a:r>
          </a:p>
          <a:p>
            <a:pPr marL="0" indent="0">
              <a:buNone/>
            </a:pPr>
            <a:endParaRPr lang="en-GB" sz="2100" dirty="0">
              <a:latin typeface="Calibri" panose="020F0502020204030204" pitchFamily="34" charset="0"/>
              <a:ea typeface="Calibri" panose="020F0502020204030204" pitchFamily="34" charset="0"/>
              <a:cs typeface="Calibri" panose="020F0502020204030204" pitchFamily="34" charset="0"/>
            </a:endParaRPr>
          </a:p>
          <a:p>
            <a:pPr>
              <a:spcBef>
                <a:spcPts val="1200"/>
              </a:spcBef>
              <a:spcAft>
                <a:spcPts val="600"/>
              </a:spcAft>
              <a:buClr>
                <a:srgbClr val="F28B2D"/>
              </a:buClr>
            </a:pPr>
            <a:r>
              <a:rPr lang="en-US" sz="4100" b="1" dirty="0">
                <a:latin typeface="Calibri" panose="020F0502020204030204" pitchFamily="34" charset="0"/>
                <a:ea typeface="Calibri" panose="020F0502020204030204" pitchFamily="34" charset="0"/>
                <a:cs typeface="Calibri" panose="020F0502020204030204" pitchFamily="34" charset="0"/>
              </a:rPr>
              <a:t>What neurodiversity affirming approaches could you use?</a:t>
            </a:r>
            <a:endParaRPr lang="en-GB" sz="4100" b="1" dirty="0">
              <a:latin typeface="Calibri" panose="020F0502020204030204" pitchFamily="34" charset="0"/>
              <a:ea typeface="Calibri" panose="020F0502020204030204" pitchFamily="34" charset="0"/>
              <a:cs typeface="Calibri" panose="020F0502020204030204" pitchFamily="34" charset="0"/>
            </a:endParaRPr>
          </a:p>
          <a:p>
            <a:pPr>
              <a:spcBef>
                <a:spcPts val="1200"/>
              </a:spcBef>
              <a:spcAft>
                <a:spcPts val="600"/>
              </a:spcAft>
              <a:buClr>
                <a:srgbClr val="F28B2D"/>
              </a:buClr>
            </a:pPr>
            <a:r>
              <a:rPr lang="en-US" sz="4100" b="1" dirty="0">
                <a:latin typeface="Calibri" panose="020F0502020204030204" pitchFamily="34" charset="0"/>
                <a:ea typeface="Calibri" panose="020F0502020204030204" pitchFamily="34" charset="0"/>
                <a:cs typeface="Calibri" panose="020F0502020204030204" pitchFamily="34" charset="0"/>
              </a:rPr>
              <a:t>How could you tailor support to his individual needs?</a:t>
            </a:r>
          </a:p>
          <a:p>
            <a:pPr marL="228600" lvl="1" indent="0">
              <a:buFont typeface="Arial" panose="020B0604020202020204" pitchFamily="34" charset="0"/>
              <a:buNone/>
            </a:pPr>
            <a:endParaRPr lang="en-GB" dirty="0"/>
          </a:p>
        </p:txBody>
      </p:sp>
      <p:pic>
        <p:nvPicPr>
          <p:cNvPr id="21" name="Picture 20">
            <a:extLst>
              <a:ext uri="{FF2B5EF4-FFF2-40B4-BE49-F238E27FC236}">
                <a16:creationId xmlns:a16="http://schemas.microsoft.com/office/drawing/2014/main" id="{92AC5C66-A52D-2F39-FADF-490ED54ECFBA}"/>
              </a:ext>
            </a:extLst>
          </p:cNvPr>
          <p:cNvPicPr>
            <a:picLocks noChangeAspect="1"/>
          </p:cNvPicPr>
          <p:nvPr/>
        </p:nvPicPr>
        <p:blipFill>
          <a:blip r:embed="rId2"/>
          <a:stretch>
            <a:fillRect/>
          </a:stretch>
        </p:blipFill>
        <p:spPr>
          <a:xfrm>
            <a:off x="10543726" y="182008"/>
            <a:ext cx="1326361" cy="1132259"/>
          </a:xfrm>
          <a:prstGeom prst="rect">
            <a:avLst/>
          </a:prstGeom>
        </p:spPr>
      </p:pic>
      <p:pic>
        <p:nvPicPr>
          <p:cNvPr id="22" name="Picture 21">
            <a:extLst>
              <a:ext uri="{FF2B5EF4-FFF2-40B4-BE49-F238E27FC236}">
                <a16:creationId xmlns:a16="http://schemas.microsoft.com/office/drawing/2014/main" id="{6DE8B917-7D21-34C2-B8D9-C818A1AFF90B}"/>
              </a:ext>
            </a:extLst>
          </p:cNvPr>
          <p:cNvPicPr>
            <a:picLocks noChangeAspect="1"/>
          </p:cNvPicPr>
          <p:nvPr/>
        </p:nvPicPr>
        <p:blipFill>
          <a:blip r:embed="rId3"/>
          <a:stretch>
            <a:fillRect/>
          </a:stretch>
        </p:blipFill>
        <p:spPr>
          <a:xfrm>
            <a:off x="4838887" y="1314267"/>
            <a:ext cx="5536063" cy="424098"/>
          </a:xfrm>
          <a:prstGeom prst="rect">
            <a:avLst/>
          </a:prstGeom>
        </p:spPr>
      </p:pic>
      <p:pic>
        <p:nvPicPr>
          <p:cNvPr id="23" name="Picture 22" descr="Generated image">
            <a:extLst>
              <a:ext uri="{FF2B5EF4-FFF2-40B4-BE49-F238E27FC236}">
                <a16:creationId xmlns:a16="http://schemas.microsoft.com/office/drawing/2014/main" id="{FD9A5CA5-4B41-FF0D-83D1-F86F89D1979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3829" y="360444"/>
            <a:ext cx="2085393" cy="3128357"/>
          </a:xfrm>
          <a:prstGeom prst="rect">
            <a:avLst/>
          </a:prstGeom>
          <a:noFill/>
          <a:ln>
            <a:noFill/>
          </a:ln>
        </p:spPr>
      </p:pic>
      <p:pic>
        <p:nvPicPr>
          <p:cNvPr id="7" name="Graphic 1" descr="Two speech bubbles">
            <a:extLst>
              <a:ext uri="{FF2B5EF4-FFF2-40B4-BE49-F238E27FC236}">
                <a16:creationId xmlns:a16="http://schemas.microsoft.com/office/drawing/2014/main" id="{AF76975D-7BF4-25B5-1908-CD6108AF72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02567" y="2517492"/>
            <a:ext cx="1200143" cy="1200143"/>
          </a:xfrm>
          <a:prstGeom prst="rect">
            <a:avLst/>
          </a:prstGeom>
        </p:spPr>
      </p:pic>
    </p:spTree>
    <p:extLst>
      <p:ext uri="{BB962C8B-B14F-4D97-AF65-F5344CB8AC3E}">
        <p14:creationId xmlns:p14="http://schemas.microsoft.com/office/powerpoint/2010/main" val="14886323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24344-C2D7-789C-02AE-73BEC5FA1D6F}"/>
              </a:ext>
            </a:extLst>
          </p:cNvPr>
          <p:cNvSpPr>
            <a:spLocks noGrp="1"/>
          </p:cNvSpPr>
          <p:nvPr>
            <p:ph type="title"/>
          </p:nvPr>
        </p:nvSpPr>
        <p:spPr/>
        <p:txBody>
          <a:bodyPr/>
          <a:lstStyle/>
          <a:p>
            <a:pPr algn="ctr"/>
            <a:r>
              <a:rPr lang="en-US" dirty="0">
                <a:latin typeface="Calibri" panose="020F0502020204030204" pitchFamily="34" charset="0"/>
                <a:ea typeface="Calibri" panose="020F0502020204030204" pitchFamily="34" charset="0"/>
                <a:cs typeface="Calibri" panose="020F0502020204030204" pitchFamily="34" charset="0"/>
              </a:rPr>
              <a:t>How a Neurodivergent Affirming Approach Supported Virat</a:t>
            </a:r>
            <a:endParaRPr lang="en-GB" dirty="0"/>
          </a:p>
        </p:txBody>
      </p:sp>
      <p:sp>
        <p:nvSpPr>
          <p:cNvPr id="7" name="Content Placeholder 2">
            <a:extLst>
              <a:ext uri="{FF2B5EF4-FFF2-40B4-BE49-F238E27FC236}">
                <a16:creationId xmlns:a16="http://schemas.microsoft.com/office/drawing/2014/main" id="{45E04A49-ACDF-C80F-A374-41AD1B105F38}"/>
              </a:ext>
            </a:extLst>
          </p:cNvPr>
          <p:cNvSpPr>
            <a:spLocks noGrp="1"/>
          </p:cNvSpPr>
          <p:nvPr>
            <p:ph idx="1"/>
          </p:nvPr>
        </p:nvSpPr>
        <p:spPr>
          <a:xfrm>
            <a:off x="158792" y="2005012"/>
            <a:ext cx="11728943" cy="4487863"/>
          </a:xfrm>
        </p:spPr>
        <p:txBody>
          <a:bodyPr vert="horz" lIns="91440" tIns="45720" rIns="91440" bIns="45720" rtlCol="0" anchor="t">
            <a:normAutofit fontScale="92500" lnSpcReduction="10000"/>
          </a:bodyPr>
          <a:lstStyle/>
          <a:p>
            <a:pPr>
              <a:buClr>
                <a:schemeClr val="tx1"/>
              </a:buClr>
            </a:pPr>
            <a:r>
              <a:rPr lang="en-US" sz="3200" dirty="0">
                <a:latin typeface="Calibri" panose="020F0502020204030204" pitchFamily="34" charset="0"/>
                <a:ea typeface="Calibri" panose="020F0502020204030204" pitchFamily="34" charset="0"/>
                <a:cs typeface="Calibri" panose="020F0502020204030204" pitchFamily="34" charset="0"/>
              </a:rPr>
              <a:t>Had </a:t>
            </a:r>
            <a:r>
              <a:rPr lang="en-US" sz="3200" b="1" dirty="0">
                <a:solidFill>
                  <a:srgbClr val="4C8590"/>
                </a:solidFill>
                <a:latin typeface="Calibri" panose="020F0502020204030204" pitchFamily="34" charset="0"/>
                <a:ea typeface="Calibri" panose="020F0502020204030204" pitchFamily="34" charset="0"/>
                <a:cs typeface="Calibri" panose="020F0502020204030204" pitchFamily="34" charset="0"/>
              </a:rPr>
              <a:t>shorter sessions </a:t>
            </a:r>
            <a:r>
              <a:rPr lang="en-US" sz="3200" dirty="0">
                <a:latin typeface="Calibri" panose="020F0502020204030204" pitchFamily="34" charset="0"/>
                <a:ea typeface="Calibri" panose="020F0502020204030204" pitchFamily="34" charset="0"/>
                <a:cs typeface="Calibri" panose="020F0502020204030204" pitchFamily="34" charset="0"/>
              </a:rPr>
              <a:t>to fit in with work, often had food/drinks as would forget at work - </a:t>
            </a:r>
            <a:r>
              <a:rPr lang="en-US" sz="3200" b="1" dirty="0">
                <a:solidFill>
                  <a:srgbClr val="4C8590"/>
                </a:solidFill>
                <a:latin typeface="Calibri" panose="020F0502020204030204" pitchFamily="34" charset="0"/>
                <a:ea typeface="Calibri" panose="020F0502020204030204" pitchFamily="34" charset="0"/>
                <a:cs typeface="Calibri" panose="020F0502020204030204" pitchFamily="34" charset="0"/>
              </a:rPr>
              <a:t>supported his engagement</a:t>
            </a:r>
            <a:r>
              <a:rPr lang="en-US" sz="3200" dirty="0">
                <a:latin typeface="Calibri" panose="020F0502020204030204" pitchFamily="34" charset="0"/>
                <a:ea typeface="Calibri" panose="020F0502020204030204" pitchFamily="34" charset="0"/>
                <a:cs typeface="Calibri" panose="020F0502020204030204" pitchFamily="34" charset="0"/>
              </a:rPr>
              <a:t>. </a:t>
            </a:r>
          </a:p>
          <a:p>
            <a:pPr>
              <a:buClr>
                <a:schemeClr val="tx1"/>
              </a:buClr>
            </a:pPr>
            <a:r>
              <a:rPr lang="en-US" sz="3200" b="1" dirty="0">
                <a:solidFill>
                  <a:srgbClr val="4C8590"/>
                </a:solidFill>
                <a:latin typeface="Calibri" panose="020F0502020204030204" pitchFamily="34" charset="0"/>
                <a:ea typeface="Calibri" panose="020F0502020204030204" pitchFamily="34" charset="0"/>
                <a:cs typeface="Calibri" panose="020F0502020204030204" pitchFamily="34" charset="0"/>
              </a:rPr>
              <a:t>Information</a:t>
            </a:r>
            <a:r>
              <a:rPr lang="en-US" sz="3200" dirty="0">
                <a:latin typeface="Calibri" panose="020F0502020204030204" pitchFamily="34" charset="0"/>
                <a:ea typeface="Calibri" panose="020F0502020204030204" pitchFamily="34" charset="0"/>
                <a:cs typeface="Calibri" panose="020F0502020204030204" pitchFamily="34" charset="0"/>
              </a:rPr>
              <a:t> given regarding debt, helped him start the process in sessions.</a:t>
            </a:r>
          </a:p>
          <a:p>
            <a:pPr>
              <a:buClr>
                <a:schemeClr val="tx1"/>
              </a:buClr>
            </a:pPr>
            <a:r>
              <a:rPr lang="en-US" sz="3200" b="1" dirty="0">
                <a:solidFill>
                  <a:srgbClr val="4C8590"/>
                </a:solidFill>
                <a:latin typeface="Calibri" panose="020F0502020204030204" pitchFamily="34" charset="0"/>
                <a:ea typeface="Calibri" panose="020F0502020204030204" pitchFamily="34" charset="0"/>
                <a:cs typeface="Calibri" panose="020F0502020204030204" pitchFamily="34" charset="0"/>
              </a:rPr>
              <a:t>Explored traits </a:t>
            </a:r>
            <a:r>
              <a:rPr lang="en-US" sz="3200" dirty="0">
                <a:latin typeface="Calibri" panose="020F0502020204030204" pitchFamily="34" charset="0"/>
                <a:ea typeface="Calibri" panose="020F0502020204030204" pitchFamily="34" charset="0"/>
                <a:cs typeface="Calibri" panose="020F0502020204030204" pitchFamily="34" charset="0"/>
              </a:rPr>
              <a:t>that linked to gambling behaviour and allowed time to discuss his relationship worries.</a:t>
            </a:r>
          </a:p>
          <a:p>
            <a:pPr>
              <a:buClr>
                <a:schemeClr val="tx1"/>
              </a:buClr>
            </a:pPr>
            <a:r>
              <a:rPr lang="en-US" sz="3200" dirty="0">
                <a:latin typeface="Calibri" panose="020F0502020204030204" pitchFamily="34" charset="0"/>
                <a:ea typeface="Calibri" panose="020F0502020204030204" pitchFamily="34" charset="0"/>
                <a:cs typeface="Calibri" panose="020F0502020204030204" pitchFamily="34" charset="0"/>
              </a:rPr>
              <a:t>Focused on </a:t>
            </a:r>
            <a:r>
              <a:rPr lang="en-US" sz="3200" b="1" dirty="0">
                <a:solidFill>
                  <a:srgbClr val="4C8590"/>
                </a:solidFill>
                <a:latin typeface="Calibri" panose="020F0502020204030204" pitchFamily="34" charset="0"/>
                <a:ea typeface="Calibri" panose="020F0502020204030204" pitchFamily="34" charset="0"/>
                <a:cs typeface="Calibri" panose="020F0502020204030204" pitchFamily="34" charset="0"/>
              </a:rPr>
              <a:t>practical steps </a:t>
            </a:r>
            <a:r>
              <a:rPr lang="en-US" sz="3200" dirty="0">
                <a:latin typeface="Calibri" panose="020F0502020204030204" pitchFamily="34" charset="0"/>
                <a:ea typeface="Calibri" panose="020F0502020204030204" pitchFamily="34" charset="0"/>
                <a:cs typeface="Calibri" panose="020F0502020204030204" pitchFamily="34" charset="0"/>
              </a:rPr>
              <a:t>as was reluctant to discuss his feelings.</a:t>
            </a:r>
          </a:p>
          <a:p>
            <a:pPr>
              <a:buClr>
                <a:schemeClr val="tx1"/>
              </a:buClr>
            </a:pPr>
            <a:r>
              <a:rPr lang="en-US" sz="3200" b="1" dirty="0">
                <a:solidFill>
                  <a:srgbClr val="4C8590"/>
                </a:solidFill>
                <a:latin typeface="Calibri" panose="020F0502020204030204" pitchFamily="34" charset="0"/>
                <a:ea typeface="Calibri" panose="020F0502020204030204" pitchFamily="34" charset="0"/>
                <a:cs typeface="Calibri" panose="020F0502020204030204" pitchFamily="34" charset="0"/>
              </a:rPr>
              <a:t>Time management skills </a:t>
            </a:r>
            <a:r>
              <a:rPr lang="en-US" sz="3200" dirty="0">
                <a:latin typeface="Calibri" panose="020F0502020204030204" pitchFamily="34" charset="0"/>
                <a:ea typeface="Calibri" panose="020F0502020204030204" pitchFamily="34" charset="0"/>
                <a:cs typeface="Calibri" panose="020F0502020204030204" pitchFamily="34" charset="0"/>
              </a:rPr>
              <a:t>- looked at his routine, work / life balance, implementing regular breaks.</a:t>
            </a:r>
          </a:p>
          <a:p>
            <a:pPr>
              <a:buClr>
                <a:schemeClr val="tx1"/>
              </a:buClr>
            </a:pPr>
            <a:r>
              <a:rPr lang="en-US" sz="3200" dirty="0">
                <a:latin typeface="Calibri" panose="020F0502020204030204" pitchFamily="34" charset="0"/>
                <a:ea typeface="Calibri" panose="020F0502020204030204" pitchFamily="34" charset="0"/>
                <a:cs typeface="Calibri" panose="020F0502020204030204" pitchFamily="34" charset="0"/>
              </a:rPr>
              <a:t>To support his </a:t>
            </a:r>
            <a:r>
              <a:rPr lang="en-US" sz="3200" b="1" dirty="0">
                <a:solidFill>
                  <a:srgbClr val="4C8590"/>
                </a:solidFill>
                <a:latin typeface="Calibri" panose="020F0502020204030204" pitchFamily="34" charset="0"/>
                <a:ea typeface="Calibri" panose="020F0502020204030204" pitchFamily="34" charset="0"/>
                <a:cs typeface="Calibri" panose="020F0502020204030204" pitchFamily="34" charset="0"/>
              </a:rPr>
              <a:t>social isolation</a:t>
            </a:r>
            <a:r>
              <a:rPr lang="en-US" sz="3200" dirty="0">
                <a:latin typeface="Calibri" panose="020F0502020204030204" pitchFamily="34" charset="0"/>
                <a:ea typeface="Calibri" panose="020F0502020204030204" pitchFamily="34" charset="0"/>
                <a:cs typeface="Calibri" panose="020F0502020204030204" pitchFamily="34" charset="0"/>
              </a:rPr>
              <a:t>, discussed peer and group support.</a:t>
            </a:r>
          </a:p>
        </p:txBody>
      </p:sp>
      <p:sp>
        <p:nvSpPr>
          <p:cNvPr id="5" name="Footer Placeholder 4">
            <a:extLst>
              <a:ext uri="{FF2B5EF4-FFF2-40B4-BE49-F238E27FC236}">
                <a16:creationId xmlns:a16="http://schemas.microsoft.com/office/drawing/2014/main" id="{81B4E58F-E5B5-95C4-6958-704107CBA1A8}"/>
              </a:ext>
            </a:extLst>
          </p:cNvPr>
          <p:cNvSpPr>
            <a:spLocks noGrp="1"/>
          </p:cNvSpPr>
          <p:nvPr>
            <p:ph type="ftr" sz="quarter" idx="11"/>
          </p:nvPr>
        </p:nvSpPr>
        <p:spPr/>
        <p:txBody>
          <a:bodyPr/>
          <a:lstStyle/>
          <a:p>
            <a:r>
              <a:rPr lang="en-US"/>
              <a:t>
              </a:t>
            </a:r>
          </a:p>
        </p:txBody>
      </p:sp>
      <p:pic>
        <p:nvPicPr>
          <p:cNvPr id="3" name="Picture 2">
            <a:extLst>
              <a:ext uri="{FF2B5EF4-FFF2-40B4-BE49-F238E27FC236}">
                <a16:creationId xmlns:a16="http://schemas.microsoft.com/office/drawing/2014/main" id="{C44E4233-F88B-C4A9-3635-E3765861FEB7}"/>
              </a:ext>
            </a:extLst>
          </p:cNvPr>
          <p:cNvPicPr>
            <a:picLocks noChangeAspect="1"/>
          </p:cNvPicPr>
          <p:nvPr/>
        </p:nvPicPr>
        <p:blipFill>
          <a:blip r:embed="rId2"/>
          <a:stretch>
            <a:fillRect/>
          </a:stretch>
        </p:blipFill>
        <p:spPr>
          <a:xfrm>
            <a:off x="158792" y="1580914"/>
            <a:ext cx="11728943" cy="424098"/>
          </a:xfrm>
          <a:prstGeom prst="rect">
            <a:avLst/>
          </a:prstGeom>
        </p:spPr>
      </p:pic>
    </p:spTree>
    <p:extLst>
      <p:ext uri="{BB962C8B-B14F-4D97-AF65-F5344CB8AC3E}">
        <p14:creationId xmlns:p14="http://schemas.microsoft.com/office/powerpoint/2010/main" val="41726031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E3B4C4C-BADF-AB6A-43BB-EE0DA5BC326E}"/>
              </a:ext>
            </a:extLst>
          </p:cNvPr>
          <p:cNvSpPr>
            <a:spLocks noGrp="1"/>
          </p:cNvSpPr>
          <p:nvPr>
            <p:ph type="ftr" sz="quarter" idx="11"/>
          </p:nvPr>
        </p:nvSpPr>
        <p:spPr/>
        <p:txBody>
          <a:bodyPr/>
          <a:lstStyle/>
          <a:p>
            <a:r>
              <a:rPr lang="en-US"/>
              <a:t>
              </a:t>
            </a:r>
          </a:p>
        </p:txBody>
      </p:sp>
      <p:cxnSp>
        <p:nvCxnSpPr>
          <p:cNvPr id="22" name="Straight Connector 21">
            <a:extLst>
              <a:ext uri="{FF2B5EF4-FFF2-40B4-BE49-F238E27FC236}">
                <a16:creationId xmlns:a16="http://schemas.microsoft.com/office/drawing/2014/main" id="{F08A4C95-91E5-017A-FB3F-CE71CC5CE488}"/>
              </a:ext>
            </a:extLst>
          </p:cNvPr>
          <p:cNvCxnSpPr/>
          <p:nvPr/>
        </p:nvCxnSpPr>
        <p:spPr>
          <a:xfrm>
            <a:off x="6181344" y="153784"/>
            <a:ext cx="0" cy="6550432"/>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BC86850F-92A8-3CC3-8907-B85B54BEE1C1}"/>
              </a:ext>
            </a:extLst>
          </p:cNvPr>
          <p:cNvSpPr txBox="1"/>
          <p:nvPr/>
        </p:nvSpPr>
        <p:spPr>
          <a:xfrm>
            <a:off x="150959" y="1339592"/>
            <a:ext cx="5873493" cy="5262979"/>
          </a:xfrm>
          <a:prstGeom prst="rect">
            <a:avLst/>
          </a:prstGeom>
          <a:noFill/>
        </p:spPr>
        <p:txBody>
          <a:bodyPr wrap="square" rtlCol="0">
            <a:spAutoFit/>
          </a:bodyPr>
          <a:lstStyle/>
          <a:p>
            <a:pPr marL="285750" indent="-285750">
              <a:lnSpc>
                <a:spcPct val="100000"/>
              </a:lnSpc>
              <a:spcBef>
                <a:spcPts val="0"/>
              </a:spcBef>
              <a:buClr>
                <a:schemeClr val="tx1"/>
              </a:buClr>
              <a:buFont typeface="Wingdings" panose="05000000000000000000" pitchFamily="2" charset="2"/>
              <a:buChar char="v"/>
            </a:pPr>
            <a:r>
              <a:rPr lang="en-GB" sz="2100" dirty="0">
                <a:latin typeface="Calibri" panose="020F0502020204030204" pitchFamily="34" charset="0"/>
                <a:ea typeface="Calibri" panose="020F0502020204030204" pitchFamily="34" charset="0"/>
                <a:cs typeface="Calibri" panose="020F0502020204030204" pitchFamily="34" charset="0"/>
              </a:rPr>
              <a:t>Challenges with </a:t>
            </a: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written information </a:t>
            </a:r>
            <a:r>
              <a:rPr lang="en-GB" sz="2100" dirty="0">
                <a:latin typeface="Calibri" panose="020F0502020204030204" pitchFamily="34" charset="0"/>
                <a:ea typeface="Calibri" panose="020F0502020204030204" pitchFamily="34" charset="0"/>
                <a:cs typeface="Calibri" panose="020F0502020204030204" pitchFamily="34" charset="0"/>
              </a:rPr>
              <a:t>and </a:t>
            </a: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cognitive overload</a:t>
            </a:r>
            <a:r>
              <a:rPr lang="en-GB" sz="2100" dirty="0">
                <a:latin typeface="Calibri" panose="020F0502020204030204" pitchFamily="34" charset="0"/>
                <a:ea typeface="Calibri" panose="020F0502020204030204" pitchFamily="34" charset="0"/>
                <a:cs typeface="Calibri" panose="020F0502020204030204" pitchFamily="34" charset="0"/>
              </a:rPr>
              <a:t>.</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Negative past experiences </a:t>
            </a:r>
            <a:r>
              <a:rPr lang="en-GB" sz="2100" dirty="0">
                <a:latin typeface="Calibri" panose="020F0502020204030204" pitchFamily="34" charset="0"/>
                <a:ea typeface="Calibri" panose="020F0502020204030204" pitchFamily="34" charset="0"/>
                <a:cs typeface="Calibri" panose="020F0502020204030204" pitchFamily="34" charset="0"/>
              </a:rPr>
              <a:t>with support services: feeling misunderstood, inaccessible, or not tailored to needs.</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Stigma, shame, and fear of judgment </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dirty="0">
                <a:latin typeface="Calibri" panose="020F0502020204030204" pitchFamily="34" charset="0"/>
                <a:ea typeface="Calibri" panose="020F0502020204030204" pitchFamily="34" charset="0"/>
                <a:cs typeface="Calibri" panose="020F0502020204030204" pitchFamily="34" charset="0"/>
              </a:rPr>
              <a:t>Difficulties relating to </a:t>
            </a: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group dynamics</a:t>
            </a:r>
            <a:r>
              <a:rPr lang="en-GB" sz="2100" dirty="0">
                <a:latin typeface="Calibri" panose="020F0502020204030204" pitchFamily="34" charset="0"/>
                <a:ea typeface="Calibri" panose="020F0502020204030204" pitchFamily="34" charset="0"/>
                <a:cs typeface="Calibri" panose="020F0502020204030204" pitchFamily="34" charset="0"/>
              </a:rPr>
              <a:t>.</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dirty="0">
                <a:latin typeface="Calibri" panose="020F0502020204030204" pitchFamily="34" charset="0"/>
                <a:ea typeface="Calibri" panose="020F0502020204030204" pitchFamily="34" charset="0"/>
                <a:cs typeface="Calibri" panose="020F0502020204030204" pitchFamily="34" charset="0"/>
              </a:rPr>
              <a:t>Feeling existing services designed for neurotypical people and would </a:t>
            </a: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not meet their needs.</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Sensory sensitivities</a:t>
            </a:r>
            <a:r>
              <a:rPr lang="en-GB" sz="2100" dirty="0">
                <a:latin typeface="Calibri" panose="020F0502020204030204" pitchFamily="34" charset="0"/>
                <a:ea typeface="Calibri" panose="020F0502020204030204" pitchFamily="34" charset="0"/>
                <a:cs typeface="Calibri" panose="020F0502020204030204" pitchFamily="34" charset="0"/>
              </a:rPr>
              <a:t>.</a:t>
            </a:r>
          </a:p>
        </p:txBody>
      </p:sp>
      <p:sp>
        <p:nvSpPr>
          <p:cNvPr id="27" name="TextBox 26">
            <a:extLst>
              <a:ext uri="{FF2B5EF4-FFF2-40B4-BE49-F238E27FC236}">
                <a16:creationId xmlns:a16="http://schemas.microsoft.com/office/drawing/2014/main" id="{1FC5A22A-91C4-04E6-05F7-93295E25C119}"/>
              </a:ext>
            </a:extLst>
          </p:cNvPr>
          <p:cNvSpPr txBox="1"/>
          <p:nvPr/>
        </p:nvSpPr>
        <p:spPr>
          <a:xfrm>
            <a:off x="6815328" y="2231136"/>
            <a:ext cx="4949950" cy="2554545"/>
          </a:xfrm>
          <a:prstGeom prst="rect">
            <a:avLst/>
          </a:prstGeom>
          <a:noFill/>
        </p:spPr>
        <p:txBody>
          <a:bodyPr wrap="square" rtlCol="0">
            <a:spAutoFit/>
          </a:bodyPr>
          <a:lstStyle/>
          <a:p>
            <a:r>
              <a:rPr lang="en-GB" sz="3200" dirty="0">
                <a:latin typeface="Calibri" panose="020F0502020204030204" pitchFamily="34" charset="0"/>
                <a:ea typeface="Calibri" panose="020F0502020204030204" pitchFamily="34" charset="0"/>
                <a:cs typeface="Calibri" panose="020F0502020204030204" pitchFamily="34" charset="0"/>
              </a:rPr>
              <a:t>In groups:</a:t>
            </a:r>
          </a:p>
          <a:p>
            <a:endParaRPr lang="en-GB" sz="3200" b="1" dirty="0">
              <a:latin typeface="Calibri" panose="020F0502020204030204" pitchFamily="34" charset="0"/>
              <a:ea typeface="Calibri" panose="020F0502020204030204" pitchFamily="34" charset="0"/>
              <a:cs typeface="Calibri" panose="020F0502020204030204" pitchFamily="34" charset="0"/>
            </a:endParaRPr>
          </a:p>
          <a:p>
            <a:r>
              <a:rPr lang="en-GB" sz="3200" b="1" dirty="0">
                <a:latin typeface="Calibri" panose="020F0502020204030204" pitchFamily="34" charset="0"/>
                <a:ea typeface="Calibri" panose="020F0502020204030204" pitchFamily="34" charset="0"/>
                <a:cs typeface="Calibri" panose="020F0502020204030204" pitchFamily="34" charset="0"/>
              </a:rPr>
              <a:t>Can you consider possible ways to address these barriers?</a:t>
            </a:r>
          </a:p>
        </p:txBody>
      </p:sp>
      <p:pic>
        <p:nvPicPr>
          <p:cNvPr id="28" name="Graphic 1" descr="Two speech bubbles">
            <a:extLst>
              <a:ext uri="{FF2B5EF4-FFF2-40B4-BE49-F238E27FC236}">
                <a16:creationId xmlns:a16="http://schemas.microsoft.com/office/drawing/2014/main" id="{C85D4D73-4D39-02D6-A788-6F09763E5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80519" y="-309367"/>
            <a:ext cx="2541606" cy="2541606"/>
          </a:xfrm>
          <a:prstGeom prst="rect">
            <a:avLst/>
          </a:prstGeom>
        </p:spPr>
      </p:pic>
      <p:pic>
        <p:nvPicPr>
          <p:cNvPr id="31" name="Picture 30">
            <a:extLst>
              <a:ext uri="{FF2B5EF4-FFF2-40B4-BE49-F238E27FC236}">
                <a16:creationId xmlns:a16="http://schemas.microsoft.com/office/drawing/2014/main" id="{F20A9228-CA6A-C618-1E4E-0BB9E8B46D24}"/>
              </a:ext>
            </a:extLst>
          </p:cNvPr>
          <p:cNvPicPr>
            <a:picLocks noChangeAspect="1"/>
          </p:cNvPicPr>
          <p:nvPr/>
        </p:nvPicPr>
        <p:blipFill>
          <a:blip r:embed="rId4"/>
          <a:stretch>
            <a:fillRect/>
          </a:stretch>
        </p:blipFill>
        <p:spPr>
          <a:xfrm>
            <a:off x="426205" y="5215"/>
            <a:ext cx="5292000" cy="1185591"/>
          </a:xfrm>
          <a:prstGeom prst="rect">
            <a:avLst/>
          </a:prstGeom>
        </p:spPr>
      </p:pic>
      <p:sp>
        <p:nvSpPr>
          <p:cNvPr id="32" name="TextBox 31">
            <a:extLst>
              <a:ext uri="{FF2B5EF4-FFF2-40B4-BE49-F238E27FC236}">
                <a16:creationId xmlns:a16="http://schemas.microsoft.com/office/drawing/2014/main" id="{774FA58C-3203-ED77-8353-F9076A5AC7A5}"/>
              </a:ext>
            </a:extLst>
          </p:cNvPr>
          <p:cNvSpPr txBox="1"/>
          <p:nvPr/>
        </p:nvSpPr>
        <p:spPr>
          <a:xfrm>
            <a:off x="6815328" y="1076614"/>
            <a:ext cx="3302011" cy="769441"/>
          </a:xfrm>
          <a:prstGeom prst="rect">
            <a:avLst/>
          </a:prstGeom>
          <a:noFill/>
        </p:spPr>
        <p:txBody>
          <a:bodyPr wrap="square" rtlCol="0">
            <a:spAutoFit/>
          </a:bodyPr>
          <a:lstStyle/>
          <a:p>
            <a:r>
              <a:rPr lang="en-GB" sz="4400" b="1" dirty="0">
                <a:solidFill>
                  <a:srgbClr val="4C8590"/>
                </a:solidFill>
                <a:latin typeface="Calibri" panose="020F0502020204030204" pitchFamily="34" charset="0"/>
                <a:ea typeface="Calibri" panose="020F0502020204030204" pitchFamily="34" charset="0"/>
                <a:cs typeface="Calibri" panose="020F0502020204030204" pitchFamily="34" charset="0"/>
              </a:rPr>
              <a:t>DISCUSSION</a:t>
            </a:r>
          </a:p>
        </p:txBody>
      </p:sp>
    </p:spTree>
    <p:extLst>
      <p:ext uri="{BB962C8B-B14F-4D97-AF65-F5344CB8AC3E}">
        <p14:creationId xmlns:p14="http://schemas.microsoft.com/office/powerpoint/2010/main" val="310017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2AA2618-E9B5-44DF-7239-967637CCCB23}"/>
              </a:ext>
            </a:extLst>
          </p:cNvPr>
          <p:cNvSpPr>
            <a:spLocks noGrp="1"/>
          </p:cNvSpPr>
          <p:nvPr>
            <p:ph type="ftr" sz="quarter" idx="11"/>
          </p:nvPr>
        </p:nvSpPr>
        <p:spPr/>
        <p:txBody>
          <a:bodyPr/>
          <a:lstStyle/>
          <a:p>
            <a:r>
              <a:rPr lang="en-US" dirty="0"/>
              <a:t>
              </a:t>
            </a:r>
          </a:p>
        </p:txBody>
      </p:sp>
      <p:sp>
        <p:nvSpPr>
          <p:cNvPr id="17" name="Content Placeholder 16">
            <a:extLst>
              <a:ext uri="{FF2B5EF4-FFF2-40B4-BE49-F238E27FC236}">
                <a16:creationId xmlns:a16="http://schemas.microsoft.com/office/drawing/2014/main" id="{D88B537F-B11D-DB88-C03A-70FFD83B1141}"/>
              </a:ext>
            </a:extLst>
          </p:cNvPr>
          <p:cNvSpPr txBox="1">
            <a:spLocks noGrp="1"/>
          </p:cNvSpPr>
          <p:nvPr>
            <p:ph idx="1"/>
          </p:nvPr>
        </p:nvSpPr>
        <p:spPr>
          <a:xfrm>
            <a:off x="122926" y="1255419"/>
            <a:ext cx="5773523" cy="5262979"/>
          </a:xfrm>
          <a:prstGeom prst="rect">
            <a:avLst/>
          </a:prstGeom>
          <a:noFill/>
        </p:spPr>
        <p:txBody>
          <a:bodyPr wrap="square" rtlCol="0">
            <a:spAutoFit/>
          </a:bodyPr>
          <a:lstStyle/>
          <a:p>
            <a:pPr marL="285750" indent="-285750">
              <a:lnSpc>
                <a:spcPct val="100000"/>
              </a:lnSpc>
              <a:spcBef>
                <a:spcPts val="0"/>
              </a:spcBef>
              <a:buClr>
                <a:schemeClr val="tx1"/>
              </a:buClr>
              <a:buFont typeface="Wingdings" panose="05000000000000000000" pitchFamily="2" charset="2"/>
              <a:buChar char="v"/>
            </a:pPr>
            <a:r>
              <a:rPr lang="en-GB" sz="2100" dirty="0">
                <a:latin typeface="Calibri" panose="020F0502020204030204" pitchFamily="34" charset="0"/>
                <a:ea typeface="Calibri" panose="020F0502020204030204" pitchFamily="34" charset="0"/>
                <a:cs typeface="Calibri" panose="020F0502020204030204" pitchFamily="34" charset="0"/>
              </a:rPr>
              <a:t>Challenges with </a:t>
            </a: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written information </a:t>
            </a:r>
            <a:r>
              <a:rPr lang="en-GB" sz="2100" dirty="0">
                <a:latin typeface="Calibri" panose="020F0502020204030204" pitchFamily="34" charset="0"/>
                <a:ea typeface="Calibri" panose="020F0502020204030204" pitchFamily="34" charset="0"/>
                <a:cs typeface="Calibri" panose="020F0502020204030204" pitchFamily="34" charset="0"/>
              </a:rPr>
              <a:t>and </a:t>
            </a: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cognitive overload</a:t>
            </a:r>
            <a:r>
              <a:rPr lang="en-GB" sz="2100" dirty="0">
                <a:latin typeface="Calibri" panose="020F0502020204030204" pitchFamily="34" charset="0"/>
                <a:ea typeface="Calibri" panose="020F0502020204030204" pitchFamily="34" charset="0"/>
                <a:cs typeface="Calibri" panose="020F0502020204030204" pitchFamily="34" charset="0"/>
              </a:rPr>
              <a:t>.</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Negative past experiences </a:t>
            </a:r>
            <a:r>
              <a:rPr lang="en-GB" sz="2100" dirty="0">
                <a:latin typeface="Calibri" panose="020F0502020204030204" pitchFamily="34" charset="0"/>
                <a:ea typeface="Calibri" panose="020F0502020204030204" pitchFamily="34" charset="0"/>
                <a:cs typeface="Calibri" panose="020F0502020204030204" pitchFamily="34" charset="0"/>
              </a:rPr>
              <a:t>with support services: feeling misunderstood, inaccessible, or not tailored to needs.</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Stigma, shame, and fear of judgment </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dirty="0">
                <a:latin typeface="Calibri" panose="020F0502020204030204" pitchFamily="34" charset="0"/>
                <a:ea typeface="Calibri" panose="020F0502020204030204" pitchFamily="34" charset="0"/>
                <a:cs typeface="Calibri" panose="020F0502020204030204" pitchFamily="34" charset="0"/>
              </a:rPr>
              <a:t>Difficulties relating to </a:t>
            </a: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group dynamics</a:t>
            </a:r>
            <a:r>
              <a:rPr lang="en-GB" sz="2100" dirty="0">
                <a:latin typeface="Calibri" panose="020F0502020204030204" pitchFamily="34" charset="0"/>
                <a:ea typeface="Calibri" panose="020F0502020204030204" pitchFamily="34" charset="0"/>
                <a:cs typeface="Calibri" panose="020F0502020204030204" pitchFamily="34" charset="0"/>
              </a:rPr>
              <a:t>.</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dirty="0">
                <a:latin typeface="Calibri" panose="020F0502020204030204" pitchFamily="34" charset="0"/>
                <a:ea typeface="Calibri" panose="020F0502020204030204" pitchFamily="34" charset="0"/>
                <a:cs typeface="Calibri" panose="020F0502020204030204" pitchFamily="34" charset="0"/>
              </a:rPr>
              <a:t>Feeling existing services designed for neurotypical people and would </a:t>
            </a: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not meet their needs.</a:t>
            </a:r>
          </a:p>
          <a:p>
            <a:pPr marL="285750" indent="-285750">
              <a:lnSpc>
                <a:spcPct val="100000"/>
              </a:lnSpc>
              <a:spcBef>
                <a:spcPts val="0"/>
              </a:spcBef>
              <a:buClr>
                <a:schemeClr val="tx1"/>
              </a:buClr>
              <a:buFont typeface="Wingdings" panose="05000000000000000000" pitchFamily="2" charset="2"/>
              <a:buChar char="v"/>
            </a:pPr>
            <a:endParaRPr lang="en-GB" sz="2100" dirty="0">
              <a:latin typeface="Calibri" panose="020F0502020204030204" pitchFamily="34" charset="0"/>
              <a:ea typeface="Calibri" panose="020F0502020204030204" pitchFamily="34" charset="0"/>
              <a:cs typeface="Calibri" panose="020F0502020204030204" pitchFamily="34" charset="0"/>
            </a:endParaRPr>
          </a:p>
          <a:p>
            <a:pPr marL="285750" indent="-285750">
              <a:lnSpc>
                <a:spcPct val="100000"/>
              </a:lnSpc>
              <a:spcBef>
                <a:spcPts val="0"/>
              </a:spcBef>
              <a:buClr>
                <a:schemeClr val="tx1"/>
              </a:buClr>
              <a:buFont typeface="Wingdings" panose="05000000000000000000" pitchFamily="2" charset="2"/>
              <a:buChar char="v"/>
            </a:pPr>
            <a:r>
              <a:rPr lang="en-GB" sz="2100" b="1" dirty="0">
                <a:solidFill>
                  <a:srgbClr val="4C8590"/>
                </a:solidFill>
                <a:latin typeface="Calibri" panose="020F0502020204030204" pitchFamily="34" charset="0"/>
                <a:ea typeface="Calibri" panose="020F0502020204030204" pitchFamily="34" charset="0"/>
                <a:cs typeface="Calibri" panose="020F0502020204030204" pitchFamily="34" charset="0"/>
              </a:rPr>
              <a:t>Sensory sensitivities</a:t>
            </a:r>
            <a:r>
              <a:rPr lang="en-GB" sz="2100" dirty="0">
                <a:latin typeface="Calibri" panose="020F0502020204030204" pitchFamily="34" charset="0"/>
                <a:ea typeface="Calibri" panose="020F0502020204030204" pitchFamily="34" charset="0"/>
                <a:cs typeface="Calibri" panose="020F0502020204030204" pitchFamily="34" charset="0"/>
              </a:rPr>
              <a:t>.</a:t>
            </a:r>
          </a:p>
        </p:txBody>
      </p:sp>
      <p:sp>
        <p:nvSpPr>
          <p:cNvPr id="18" name="TextBox 17">
            <a:extLst>
              <a:ext uri="{FF2B5EF4-FFF2-40B4-BE49-F238E27FC236}">
                <a16:creationId xmlns:a16="http://schemas.microsoft.com/office/drawing/2014/main" id="{F56FD520-F9E8-2225-5A53-231517E511C0}"/>
              </a:ext>
            </a:extLst>
          </p:cNvPr>
          <p:cNvSpPr txBox="1"/>
          <p:nvPr/>
        </p:nvSpPr>
        <p:spPr>
          <a:xfrm>
            <a:off x="5992991" y="1185590"/>
            <a:ext cx="6076083" cy="5816977"/>
          </a:xfrm>
          <a:prstGeom prst="rect">
            <a:avLst/>
          </a:prstGeom>
          <a:noFill/>
        </p:spPr>
        <p:txBody>
          <a:bodyPr wrap="square" rtlCol="0">
            <a:spAutoFit/>
          </a:bodyPr>
          <a:lstStyle/>
          <a:p>
            <a:pPr marL="285750" indent="-285750">
              <a:buFont typeface="Wingdings" panose="05000000000000000000" pitchFamily="2" charset="2"/>
              <a:buChar char="v"/>
            </a:pPr>
            <a:r>
              <a:rPr lang="en-GB" dirty="0">
                <a:latin typeface="Calibri" panose="020F0502020204030204" pitchFamily="34" charset="0"/>
                <a:ea typeface="Calibri" panose="020F0502020204030204" pitchFamily="34" charset="0"/>
                <a:cs typeface="Calibri" panose="020F0502020204030204" pitchFamily="34" charset="0"/>
              </a:rPr>
              <a:t>Use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structured communication </a:t>
            </a:r>
            <a:r>
              <a:rPr lang="en-GB" dirty="0">
                <a:latin typeface="Calibri" panose="020F0502020204030204" pitchFamily="34" charset="0"/>
                <a:ea typeface="Calibri" panose="020F0502020204030204" pitchFamily="34" charset="0"/>
                <a:cs typeface="Calibri" panose="020F0502020204030204" pitchFamily="34" charset="0"/>
              </a:rPr>
              <a:t>that is clear, simple and direct. Use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visual aids </a:t>
            </a:r>
            <a:r>
              <a:rPr lang="en-GB" dirty="0">
                <a:latin typeface="Calibri" panose="020F0502020204030204" pitchFamily="34" charset="0"/>
                <a:ea typeface="Calibri" panose="020F0502020204030204" pitchFamily="34" charset="0"/>
                <a:cs typeface="Calibri" panose="020F0502020204030204" pitchFamily="34" charset="0"/>
              </a:rPr>
              <a:t>such as infographics, simple diagrams or step-by-step guides.</a:t>
            </a:r>
          </a:p>
          <a:p>
            <a:pPr marL="285750" indent="-285750">
              <a:buFont typeface="Wingdings" panose="05000000000000000000" pitchFamily="2" charset="2"/>
              <a:buChar char="v"/>
            </a:pPr>
            <a:endParaRPr lang="en-GB" sz="1400" dirty="0">
              <a:latin typeface="Calibri" panose="020F0502020204030204" pitchFamily="34" charset="0"/>
              <a:ea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GB" dirty="0">
                <a:latin typeface="Calibri" panose="020F0502020204030204" pitchFamily="34" charset="0"/>
                <a:ea typeface="Calibri" panose="020F0502020204030204" pitchFamily="34" charset="0"/>
                <a:cs typeface="Calibri" panose="020F0502020204030204" pitchFamily="34" charset="0"/>
              </a:rPr>
              <a:t>Incorporate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feedback</a:t>
            </a:r>
            <a:r>
              <a:rPr lang="en-GB" dirty="0">
                <a:latin typeface="Calibri" panose="020F0502020204030204" pitchFamily="34" charset="0"/>
                <a:ea typeface="Calibri" panose="020F0502020204030204" pitchFamily="34" charset="0"/>
                <a:cs typeface="Calibri" panose="020F0502020204030204" pitchFamily="34" charset="0"/>
              </a:rPr>
              <a:t> and explore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peer-led initiatives </a:t>
            </a:r>
            <a:r>
              <a:rPr lang="en-GB" dirty="0">
                <a:latin typeface="Calibri" panose="020F0502020204030204" pitchFamily="34" charset="0"/>
                <a:ea typeface="Calibri" panose="020F0502020204030204" pitchFamily="34" charset="0"/>
                <a:cs typeface="Calibri" panose="020F0502020204030204" pitchFamily="34" charset="0"/>
              </a:rPr>
              <a:t>to ensure inclusivity and relatability.</a:t>
            </a:r>
          </a:p>
          <a:p>
            <a:pPr marL="285750" indent="-285750">
              <a:buFont typeface="Wingdings" panose="05000000000000000000" pitchFamily="2" charset="2"/>
              <a:buChar char="v"/>
            </a:pPr>
            <a:endParaRPr lang="en-GB" dirty="0">
              <a:latin typeface="Calibri" panose="020F0502020204030204" pitchFamily="34" charset="0"/>
              <a:ea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GB" dirty="0">
                <a:latin typeface="Calibri" panose="020F0502020204030204" pitchFamily="34" charset="0"/>
                <a:ea typeface="Calibri" panose="020F0502020204030204" pitchFamily="34" charset="0"/>
                <a:cs typeface="Calibri" panose="020F0502020204030204" pitchFamily="34" charset="0"/>
              </a:rPr>
              <a:t>Create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supportive environments </a:t>
            </a:r>
            <a:r>
              <a:rPr lang="en-GB" dirty="0">
                <a:latin typeface="Calibri" panose="020F0502020204030204" pitchFamily="34" charset="0"/>
                <a:ea typeface="Calibri" panose="020F0502020204030204" pitchFamily="34" charset="0"/>
                <a:cs typeface="Calibri" panose="020F0502020204030204" pitchFamily="34" charset="0"/>
              </a:rPr>
              <a:t>where neurodivergent traits are recognised and respected. Raise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awareness</a:t>
            </a:r>
            <a:r>
              <a:rPr lang="en-GB" dirty="0">
                <a:latin typeface="Calibri" panose="020F0502020204030204" pitchFamily="34" charset="0"/>
                <a:ea typeface="Calibri" panose="020F0502020204030204" pitchFamily="34" charset="0"/>
                <a:cs typeface="Calibri" panose="020F0502020204030204" pitchFamily="34" charset="0"/>
              </a:rPr>
              <a:t> in the community.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Promote</a:t>
            </a:r>
            <a:r>
              <a:rPr lang="en-GB" dirty="0">
                <a:latin typeface="Calibri" panose="020F0502020204030204" pitchFamily="34" charset="0"/>
                <a:ea typeface="Calibri" panose="020F0502020204030204" pitchFamily="34" charset="0"/>
                <a:cs typeface="Calibri" panose="020F0502020204030204" pitchFamily="34" charset="0"/>
              </a:rPr>
              <a:t> early engagement and interventions.</a:t>
            </a:r>
          </a:p>
          <a:p>
            <a:pPr marL="285750" indent="-285750">
              <a:buFont typeface="Wingdings" panose="05000000000000000000" pitchFamily="2" charset="2"/>
              <a:buChar char="v"/>
            </a:pPr>
            <a:endParaRPr lang="en-GB" dirty="0">
              <a:latin typeface="Calibri" panose="020F0502020204030204" pitchFamily="34" charset="0"/>
              <a:ea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Offer both </a:t>
            </a:r>
            <a:r>
              <a:rPr lang="en-GB" dirty="0">
                <a:latin typeface="Calibri" panose="020F0502020204030204" pitchFamily="34" charset="0"/>
                <a:ea typeface="Calibri" panose="020F0502020204030204" pitchFamily="34" charset="0"/>
                <a:cs typeface="Calibri" panose="020F0502020204030204" pitchFamily="34" charset="0"/>
              </a:rPr>
              <a:t>group-based and one-on-one support. Potentially create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peer support networks</a:t>
            </a:r>
            <a:r>
              <a:rPr lang="en-GB" dirty="0">
                <a:latin typeface="Calibri" panose="020F0502020204030204" pitchFamily="34" charset="0"/>
                <a:ea typeface="Calibri" panose="020F0502020204030204" pitchFamily="34" charset="0"/>
                <a:cs typeface="Calibri" panose="020F0502020204030204" pitchFamily="34" charset="0"/>
              </a:rPr>
              <a:t>.</a:t>
            </a:r>
          </a:p>
          <a:p>
            <a:pPr marL="285750" indent="-285750">
              <a:buFont typeface="Wingdings" panose="05000000000000000000" pitchFamily="2" charset="2"/>
              <a:buChar char="v"/>
            </a:pPr>
            <a:endParaRPr lang="en-GB" dirty="0">
              <a:latin typeface="Calibri" panose="020F0502020204030204" pitchFamily="34" charset="0"/>
              <a:ea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GB" dirty="0">
                <a:latin typeface="Calibri" panose="020F0502020204030204" pitchFamily="34" charset="0"/>
                <a:ea typeface="Calibri" panose="020F0502020204030204" pitchFamily="34" charset="0"/>
                <a:cs typeface="Calibri" panose="020F0502020204030204" pitchFamily="34" charset="0"/>
              </a:rPr>
              <a:t>Offer a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range of options </a:t>
            </a:r>
            <a:r>
              <a:rPr lang="en-GB" dirty="0">
                <a:latin typeface="Calibri" panose="020F0502020204030204" pitchFamily="34" charset="0"/>
                <a:ea typeface="Calibri" panose="020F0502020204030204" pitchFamily="34" charset="0"/>
                <a:cs typeface="Calibri" panose="020F0502020204030204" pitchFamily="34" charset="0"/>
              </a:rPr>
              <a:t>such as online or hybrid format. encourage clients to choose the approach that works best for them.</a:t>
            </a:r>
          </a:p>
          <a:p>
            <a:pPr marL="285750" indent="-285750">
              <a:buFont typeface="Wingdings" panose="05000000000000000000" pitchFamily="2" charset="2"/>
              <a:buChar char="v"/>
            </a:pPr>
            <a:endParaRPr lang="en-GB" sz="1400" dirty="0">
              <a:latin typeface="Calibri" panose="020F0502020204030204" pitchFamily="34" charset="0"/>
              <a:ea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GB" dirty="0">
                <a:latin typeface="Calibri" panose="020F0502020204030204" pitchFamily="34" charset="0"/>
                <a:ea typeface="Calibri" panose="020F0502020204030204" pitchFamily="34" charset="0"/>
                <a:cs typeface="Calibri" panose="020F0502020204030204" pitchFamily="34" charset="0"/>
              </a:rPr>
              <a:t>Offer </a:t>
            </a:r>
            <a:r>
              <a:rPr lang="en-GB" b="1" dirty="0">
                <a:solidFill>
                  <a:srgbClr val="C73D4D"/>
                </a:solidFill>
                <a:latin typeface="Calibri" panose="020F0502020204030204" pitchFamily="34" charset="0"/>
                <a:ea typeface="Calibri" panose="020F0502020204030204" pitchFamily="34" charset="0"/>
                <a:cs typeface="Calibri" panose="020F0502020204030204" pitchFamily="34" charset="0"/>
              </a:rPr>
              <a:t>calm, sensory-friendly spaces </a:t>
            </a:r>
            <a:r>
              <a:rPr lang="en-GB" dirty="0">
                <a:latin typeface="Calibri" panose="020F0502020204030204" pitchFamily="34" charset="0"/>
                <a:ea typeface="Calibri" panose="020F0502020204030204" pitchFamily="34" charset="0"/>
                <a:cs typeface="Calibri" panose="020F0502020204030204" pitchFamily="34" charset="0"/>
              </a:rPr>
              <a:t>and allow people to tailor their environment to their personal preferences.</a:t>
            </a:r>
          </a:p>
          <a:p>
            <a:pPr marL="285750" indent="-285750">
              <a:buFont typeface="Wingdings" panose="05000000000000000000" pitchFamily="2" charset="2"/>
              <a:buChar char="v"/>
            </a:pPr>
            <a:endParaRPr lang="en-GB" sz="1200" dirty="0">
              <a:latin typeface="Calibri" panose="020F0502020204030204" pitchFamily="34" charset="0"/>
              <a:ea typeface="Calibri" panose="020F0502020204030204" pitchFamily="34" charset="0"/>
              <a:cs typeface="Calibri" panose="020F0502020204030204" pitchFamily="34" charset="0"/>
            </a:endParaRPr>
          </a:p>
        </p:txBody>
      </p:sp>
      <p:cxnSp>
        <p:nvCxnSpPr>
          <p:cNvPr id="19" name="Straight Connector 18">
            <a:extLst>
              <a:ext uri="{FF2B5EF4-FFF2-40B4-BE49-F238E27FC236}">
                <a16:creationId xmlns:a16="http://schemas.microsoft.com/office/drawing/2014/main" id="{2116F8E5-FE24-312C-20B7-A022A996B59E}"/>
              </a:ext>
            </a:extLst>
          </p:cNvPr>
          <p:cNvCxnSpPr/>
          <p:nvPr/>
        </p:nvCxnSpPr>
        <p:spPr>
          <a:xfrm>
            <a:off x="5992992" y="171043"/>
            <a:ext cx="0" cy="6550432"/>
          </a:xfrm>
          <a:prstGeom prst="line">
            <a:avLst/>
          </a:prstGeom>
        </p:spPr>
        <p:style>
          <a:lnRef idx="1">
            <a:schemeClr val="dk1"/>
          </a:lnRef>
          <a:fillRef idx="0">
            <a:schemeClr val="dk1"/>
          </a:fillRef>
          <a:effectRef idx="0">
            <a:schemeClr val="dk1"/>
          </a:effectRef>
          <a:fontRef idx="minor">
            <a:schemeClr val="tx1"/>
          </a:fontRef>
        </p:style>
      </p:cxnSp>
      <p:pic>
        <p:nvPicPr>
          <p:cNvPr id="21" name="Picture 20">
            <a:extLst>
              <a:ext uri="{FF2B5EF4-FFF2-40B4-BE49-F238E27FC236}">
                <a16:creationId xmlns:a16="http://schemas.microsoft.com/office/drawing/2014/main" id="{3672A05F-626A-ADFD-75A3-12DFA9115B00}"/>
              </a:ext>
            </a:extLst>
          </p:cNvPr>
          <p:cNvPicPr>
            <a:picLocks noChangeAspect="1"/>
          </p:cNvPicPr>
          <p:nvPr/>
        </p:nvPicPr>
        <p:blipFill>
          <a:blip r:embed="rId2"/>
          <a:stretch>
            <a:fillRect/>
          </a:stretch>
        </p:blipFill>
        <p:spPr>
          <a:xfrm>
            <a:off x="335401" y="0"/>
            <a:ext cx="5292000" cy="1185591"/>
          </a:xfrm>
          <a:prstGeom prst="rect">
            <a:avLst/>
          </a:prstGeom>
        </p:spPr>
      </p:pic>
      <p:pic>
        <p:nvPicPr>
          <p:cNvPr id="25" name="Picture 24">
            <a:extLst>
              <a:ext uri="{FF2B5EF4-FFF2-40B4-BE49-F238E27FC236}">
                <a16:creationId xmlns:a16="http://schemas.microsoft.com/office/drawing/2014/main" id="{A562F42A-0060-6AC0-5089-F879392AA1EC}"/>
              </a:ext>
            </a:extLst>
          </p:cNvPr>
          <p:cNvPicPr>
            <a:picLocks noChangeAspect="1"/>
          </p:cNvPicPr>
          <p:nvPr/>
        </p:nvPicPr>
        <p:blipFill>
          <a:blip r:embed="rId3"/>
          <a:stretch>
            <a:fillRect/>
          </a:stretch>
        </p:blipFill>
        <p:spPr>
          <a:xfrm>
            <a:off x="6384414" y="0"/>
            <a:ext cx="5293239" cy="1185590"/>
          </a:xfrm>
          <a:prstGeom prst="rect">
            <a:avLst/>
          </a:prstGeom>
        </p:spPr>
      </p:pic>
    </p:spTree>
    <p:extLst>
      <p:ext uri="{BB962C8B-B14F-4D97-AF65-F5344CB8AC3E}">
        <p14:creationId xmlns:p14="http://schemas.microsoft.com/office/powerpoint/2010/main" val="37909314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6F0CC64-511B-ECF8-2916-C0A8948A0920}"/>
              </a:ext>
            </a:extLst>
          </p:cNvPr>
          <p:cNvSpPr>
            <a:spLocks noGrp="1"/>
          </p:cNvSpPr>
          <p:nvPr>
            <p:ph type="ftr" sz="quarter" idx="11"/>
          </p:nvPr>
        </p:nvSpPr>
        <p:spPr/>
        <p:txBody>
          <a:bodyPr/>
          <a:lstStyle/>
          <a:p>
            <a:r>
              <a:rPr lang="en-US"/>
              <a:t>
              </a:t>
            </a:r>
          </a:p>
        </p:txBody>
      </p:sp>
      <p:sp>
        <p:nvSpPr>
          <p:cNvPr id="7" name="Rectangle 6">
            <a:extLst>
              <a:ext uri="{FF2B5EF4-FFF2-40B4-BE49-F238E27FC236}">
                <a16:creationId xmlns:a16="http://schemas.microsoft.com/office/drawing/2014/main" id="{2D8B93C2-7100-C4BD-F44C-9385E0AAA2F4}"/>
              </a:ext>
            </a:extLst>
          </p:cNvPr>
          <p:cNvSpPr/>
          <p:nvPr/>
        </p:nvSpPr>
        <p:spPr>
          <a:xfrm>
            <a:off x="-1" y="-16588"/>
            <a:ext cx="12192000" cy="3671888"/>
          </a:xfrm>
          <a:prstGeom prst="rect">
            <a:avLst/>
          </a:prstGeom>
          <a:solidFill>
            <a:srgbClr val="E9713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E25F146F-8367-E011-8C3D-0D625909EFD4}"/>
              </a:ext>
            </a:extLst>
          </p:cNvPr>
          <p:cNvSpPr txBox="1">
            <a:spLocks/>
          </p:cNvSpPr>
          <p:nvPr/>
        </p:nvSpPr>
        <p:spPr>
          <a:xfrm>
            <a:off x="708088" y="628652"/>
            <a:ext cx="10793350" cy="4757736"/>
          </a:xfrm>
          <a:prstGeom prst="rect">
            <a:avLst/>
          </a:prstGeom>
          <a:solidFill>
            <a:schemeClr val="bg1"/>
          </a:solidFill>
          <a:ln w="38100">
            <a:solidFill>
              <a:srgbClr val="E97132"/>
            </a:solidFill>
          </a:ln>
        </p:spPr>
        <p:txBody>
          <a:bodyPr vert="horz" lIns="91440" tIns="45720" rIns="91440" bIns="45720" rtlCol="0" anchor="b">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u="sng" dirty="0">
                <a:latin typeface="Calibri" panose="020F0502020204030204" pitchFamily="34" charset="0"/>
                <a:ea typeface="Calibri" panose="020F0502020204030204" pitchFamily="34" charset="0"/>
                <a:cs typeface="Calibri" panose="020F0502020204030204" pitchFamily="34" charset="0"/>
              </a:rPr>
              <a:t>Part 2</a:t>
            </a:r>
          </a:p>
          <a:p>
            <a:pPr marL="0" indent="0" algn="ctr">
              <a:buNone/>
            </a:pPr>
            <a:r>
              <a:rPr lang="en-GB" sz="5400" dirty="0">
                <a:latin typeface="Calibri" panose="020F0502020204030204" pitchFamily="34" charset="0"/>
                <a:ea typeface="Calibri" panose="020F0502020204030204" pitchFamily="34" charset="0"/>
                <a:cs typeface="Calibri" panose="020F0502020204030204" pitchFamily="34" charset="0"/>
              </a:rPr>
              <a:t>Practical Applications</a:t>
            </a:r>
          </a:p>
          <a:p>
            <a:pPr marL="0" indent="0" algn="ctr">
              <a:buNone/>
            </a:pPr>
            <a:r>
              <a:rPr lang="en-GB" sz="5400" dirty="0">
                <a:latin typeface="Calibri" panose="020F0502020204030204" pitchFamily="34" charset="0"/>
                <a:ea typeface="Calibri" panose="020F0502020204030204" pitchFamily="34" charset="0"/>
                <a:cs typeface="Calibri" panose="020F0502020204030204" pitchFamily="34" charset="0"/>
              </a:rPr>
              <a:t>The Screener Questions, Email Template and Examples of Best Practice</a:t>
            </a:r>
          </a:p>
          <a:p>
            <a:pPr marL="0" indent="0" algn="ctr">
              <a:buNone/>
            </a:pPr>
            <a:endParaRPr lang="en-US" dirty="0">
              <a:latin typeface="Calibri" panose="020F0502020204030204" pitchFamily="34" charset="0"/>
              <a:ea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67E52105-8ABC-D7B4-2BEF-FA6D9FE7C3FE}"/>
              </a:ext>
            </a:extLst>
          </p:cNvPr>
          <p:cNvPicPr>
            <a:picLocks noChangeAspect="1"/>
          </p:cNvPicPr>
          <p:nvPr/>
        </p:nvPicPr>
        <p:blipFill>
          <a:blip r:embed="rId2"/>
          <a:stretch>
            <a:fillRect/>
          </a:stretch>
        </p:blipFill>
        <p:spPr>
          <a:xfrm>
            <a:off x="231528" y="5805251"/>
            <a:ext cx="11728943" cy="424098"/>
          </a:xfrm>
          <a:prstGeom prst="rect">
            <a:avLst/>
          </a:prstGeom>
        </p:spPr>
      </p:pic>
    </p:spTree>
    <p:extLst>
      <p:ext uri="{BB962C8B-B14F-4D97-AF65-F5344CB8AC3E}">
        <p14:creationId xmlns:p14="http://schemas.microsoft.com/office/powerpoint/2010/main" val="21942866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F47F9A2A-2C25-473C-CA8F-E612091120C0}"/>
              </a:ext>
            </a:extLst>
          </p:cNvPr>
          <p:cNvSpPr>
            <a:spLocks noGrp="1"/>
          </p:cNvSpPr>
          <p:nvPr>
            <p:ph type="title"/>
          </p:nvPr>
        </p:nvSpPr>
        <p:spPr>
          <a:xfrm>
            <a:off x="838200" y="401221"/>
            <a:ext cx="10515600" cy="1348065"/>
          </a:xfrm>
        </p:spPr>
        <p:txBody>
          <a:bodyPr>
            <a:normAutofit/>
          </a:bodyPr>
          <a:lstStyle/>
          <a:p>
            <a:pPr algn="ctr"/>
            <a:r>
              <a:rPr lang="en-GB" dirty="0">
                <a:solidFill>
                  <a:schemeClr val="bg1"/>
                </a:solidFill>
                <a:latin typeface="Calibri" panose="020F0502020204030204" pitchFamily="34" charset="0"/>
                <a:ea typeface="Calibri" panose="020F0502020204030204" pitchFamily="34" charset="0"/>
                <a:cs typeface="Calibri" panose="020F0502020204030204" pitchFamily="34" charset="0"/>
              </a:rPr>
              <a:t>Module 4 – Screener Questions, Email Template and Creating a Neurodiverse Space</a:t>
            </a:r>
          </a:p>
        </p:txBody>
      </p:sp>
      <p:sp>
        <p:nvSpPr>
          <p:cNvPr id="5" name="Footer Placeholder 4">
            <a:extLst>
              <a:ext uri="{FF2B5EF4-FFF2-40B4-BE49-F238E27FC236}">
                <a16:creationId xmlns:a16="http://schemas.microsoft.com/office/drawing/2014/main" id="{0B36C6C3-9AD4-AB52-9985-58D1E9DDC25F}"/>
              </a:ext>
            </a:extLst>
          </p:cNvPr>
          <p:cNvSpPr>
            <a:spLocks noGrp="1"/>
          </p:cNvSpPr>
          <p:nvPr>
            <p:ph type="ftr" sz="quarter" idx="11"/>
          </p:nvPr>
        </p:nvSpPr>
        <p:spPr>
          <a:xfrm>
            <a:off x="4038600" y="6356350"/>
            <a:ext cx="4114800" cy="365125"/>
          </a:xfrm>
        </p:spPr>
        <p:txBody>
          <a:bodyPr>
            <a:normAutofit/>
          </a:bodyPr>
          <a:lstStyle/>
          <a:p>
            <a:pPr>
              <a:lnSpc>
                <a:spcPct val="90000"/>
              </a:lnSpc>
              <a:spcAft>
                <a:spcPts val="600"/>
              </a:spcAft>
            </a:pPr>
            <a:r>
              <a:rPr lang="en-US" sz="700"/>
              <a:t>
              </a:t>
            </a:r>
          </a:p>
        </p:txBody>
      </p:sp>
      <p:sp>
        <p:nvSpPr>
          <p:cNvPr id="9" name="Content Placeholder 8">
            <a:extLst>
              <a:ext uri="{FF2B5EF4-FFF2-40B4-BE49-F238E27FC236}">
                <a16:creationId xmlns:a16="http://schemas.microsoft.com/office/drawing/2014/main" id="{173193EC-B929-B192-DDF0-B49FFC1BAE8B}"/>
              </a:ext>
            </a:extLst>
          </p:cNvPr>
          <p:cNvSpPr>
            <a:spLocks noGrp="1"/>
          </p:cNvSpPr>
          <p:nvPr>
            <p:ph idx="1"/>
          </p:nvPr>
        </p:nvSpPr>
        <p:spPr>
          <a:xfrm>
            <a:off x="317564" y="2404868"/>
            <a:ext cx="9806676" cy="4453132"/>
          </a:xfrm>
        </p:spPr>
        <p:txBody>
          <a:bodyPr>
            <a:normAutofit fontScale="92500" lnSpcReduction="20000"/>
          </a:bodyPr>
          <a:lstStyle/>
          <a:p>
            <a:pPr>
              <a:lnSpc>
                <a:spcPct val="100000"/>
              </a:lnSpc>
              <a:spcBef>
                <a:spcPts val="600"/>
              </a:spcBef>
              <a:spcAft>
                <a:spcPts val="600"/>
              </a:spcAft>
            </a:pPr>
            <a:r>
              <a:rPr lang="en-GB" sz="4000" dirty="0">
                <a:solidFill>
                  <a:srgbClr val="2A2823"/>
                </a:solidFill>
                <a:latin typeface="Calibri"/>
                <a:ea typeface="Calibri"/>
                <a:cs typeface="Segoe UI Light"/>
              </a:rPr>
              <a:t>Introducing </a:t>
            </a:r>
            <a:r>
              <a:rPr lang="en-GB" sz="4000" b="1" dirty="0">
                <a:solidFill>
                  <a:srgbClr val="4C8590"/>
                </a:solidFill>
                <a:latin typeface="Calibri"/>
                <a:ea typeface="Calibri"/>
                <a:cs typeface="Segoe UI Light"/>
              </a:rPr>
              <a:t>The Screener Questions </a:t>
            </a:r>
            <a:r>
              <a:rPr lang="en-GB" sz="4000" dirty="0">
                <a:solidFill>
                  <a:srgbClr val="2A2823"/>
                </a:solidFill>
                <a:latin typeface="Calibri"/>
                <a:ea typeface="Calibri"/>
                <a:cs typeface="Segoe UI Light"/>
              </a:rPr>
              <a:t>and </a:t>
            </a:r>
            <a:r>
              <a:rPr lang="en-GB" sz="4000" b="1" dirty="0">
                <a:solidFill>
                  <a:srgbClr val="4C8590"/>
                </a:solidFill>
                <a:latin typeface="Calibri"/>
                <a:ea typeface="Calibri"/>
                <a:cs typeface="Segoe UI Light"/>
              </a:rPr>
              <a:t>Email Template </a:t>
            </a:r>
            <a:r>
              <a:rPr lang="en-GB" sz="4000" dirty="0">
                <a:solidFill>
                  <a:srgbClr val="2A2823"/>
                </a:solidFill>
                <a:latin typeface="Calibri"/>
                <a:ea typeface="Calibri"/>
                <a:cs typeface="Segoe UI Light"/>
              </a:rPr>
              <a:t>to use with clients. </a:t>
            </a:r>
          </a:p>
          <a:p>
            <a:pPr lvl="1">
              <a:lnSpc>
                <a:spcPct val="100000"/>
              </a:lnSpc>
              <a:spcBef>
                <a:spcPts val="600"/>
              </a:spcBef>
              <a:spcAft>
                <a:spcPts val="600"/>
              </a:spcAft>
            </a:pPr>
            <a:r>
              <a:rPr lang="en-GB" sz="3500" dirty="0">
                <a:solidFill>
                  <a:srgbClr val="2A2823"/>
                </a:solidFill>
                <a:latin typeface="Calibri"/>
                <a:ea typeface="Calibri"/>
                <a:cs typeface="Segoe UI Light"/>
              </a:rPr>
              <a:t>Broken down into the different parts of the client journey.</a:t>
            </a:r>
          </a:p>
          <a:p>
            <a:pPr lvl="1">
              <a:lnSpc>
                <a:spcPct val="100000"/>
              </a:lnSpc>
              <a:spcBef>
                <a:spcPts val="600"/>
              </a:spcBef>
              <a:spcAft>
                <a:spcPts val="600"/>
              </a:spcAft>
            </a:pPr>
            <a:r>
              <a:rPr lang="en-GB" sz="3500" dirty="0">
                <a:solidFill>
                  <a:srgbClr val="2A2823"/>
                </a:solidFill>
                <a:latin typeface="Calibri"/>
                <a:ea typeface="Calibri"/>
                <a:cs typeface="Segoe UI Light"/>
              </a:rPr>
              <a:t>Mainly aimed at </a:t>
            </a:r>
            <a:r>
              <a:rPr lang="en-GB" sz="3500" b="1" dirty="0">
                <a:solidFill>
                  <a:srgbClr val="2A2823"/>
                </a:solidFill>
                <a:latin typeface="Calibri"/>
                <a:ea typeface="Calibri"/>
                <a:cs typeface="Segoe UI Light"/>
              </a:rPr>
              <a:t>assessors and counsellors.</a:t>
            </a:r>
          </a:p>
          <a:p>
            <a:pPr>
              <a:lnSpc>
                <a:spcPct val="100000"/>
              </a:lnSpc>
              <a:spcBef>
                <a:spcPts val="600"/>
              </a:spcBef>
              <a:spcAft>
                <a:spcPts val="600"/>
              </a:spcAft>
            </a:pPr>
            <a:r>
              <a:rPr lang="en-GB" sz="4000" dirty="0">
                <a:solidFill>
                  <a:srgbClr val="2A2823"/>
                </a:solidFill>
                <a:latin typeface="Calibri"/>
                <a:ea typeface="Calibri"/>
                <a:cs typeface="Segoe UI Light"/>
              </a:rPr>
              <a:t>Considering how to create a </a:t>
            </a:r>
            <a:r>
              <a:rPr lang="en-GB" sz="4000" dirty="0">
                <a:latin typeface="Calibri" panose="020F0502020204030204" pitchFamily="34" charset="0"/>
                <a:ea typeface="Calibri" panose="020F0502020204030204" pitchFamily="34" charset="0"/>
                <a:cs typeface="Calibri" panose="020F0502020204030204" pitchFamily="34" charset="0"/>
              </a:rPr>
              <a:t>neurodivergent affirming therapy space.</a:t>
            </a:r>
          </a:p>
          <a:p>
            <a:pPr>
              <a:lnSpc>
                <a:spcPct val="100000"/>
              </a:lnSpc>
              <a:spcBef>
                <a:spcPts val="600"/>
              </a:spcBef>
              <a:spcAft>
                <a:spcPts val="600"/>
              </a:spcAft>
            </a:pPr>
            <a:r>
              <a:rPr lang="en-US" sz="4000" dirty="0">
                <a:latin typeface="Calibri"/>
                <a:ea typeface="Calibri"/>
                <a:cs typeface="Calibri"/>
              </a:rPr>
              <a:t>Example of a real-life case study.</a:t>
            </a:r>
          </a:p>
          <a:p>
            <a:endParaRPr lang="en-GB" dirty="0"/>
          </a:p>
        </p:txBody>
      </p:sp>
      <p:pic>
        <p:nvPicPr>
          <p:cNvPr id="13" name="Graphic 12" descr="Clipboard with solid fill">
            <a:extLst>
              <a:ext uri="{FF2B5EF4-FFF2-40B4-BE49-F238E27FC236}">
                <a16:creationId xmlns:a16="http://schemas.microsoft.com/office/drawing/2014/main" id="{E237BE69-E11B-B2A3-AD1F-4FDC44FB5D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27288" y="2480663"/>
            <a:ext cx="1651239" cy="1651239"/>
          </a:xfrm>
          <a:prstGeom prst="rect">
            <a:avLst/>
          </a:prstGeom>
        </p:spPr>
      </p:pic>
      <p:pic>
        <p:nvPicPr>
          <p:cNvPr id="15" name="Graphic 14" descr="Email with solid fill">
            <a:extLst>
              <a:ext uri="{FF2B5EF4-FFF2-40B4-BE49-F238E27FC236}">
                <a16:creationId xmlns:a16="http://schemas.microsoft.com/office/drawing/2014/main" id="{96532196-3962-580A-EFDF-348F0EA2A6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48116" y="4730030"/>
            <a:ext cx="1626320" cy="1626320"/>
          </a:xfrm>
          <a:prstGeom prst="rect">
            <a:avLst/>
          </a:prstGeom>
        </p:spPr>
      </p:pic>
    </p:spTree>
    <p:extLst>
      <p:ext uri="{BB962C8B-B14F-4D97-AF65-F5344CB8AC3E}">
        <p14:creationId xmlns:p14="http://schemas.microsoft.com/office/powerpoint/2010/main" val="23709357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74187-EAFD-F465-FD6D-D736107FA70A}"/>
              </a:ext>
            </a:extLst>
          </p:cNvPr>
          <p:cNvSpPr>
            <a:spLocks noGrp="1"/>
          </p:cNvSpPr>
          <p:nvPr>
            <p:ph type="title"/>
          </p:nvPr>
        </p:nvSpPr>
        <p:spPr>
          <a:xfrm>
            <a:off x="900113" y="87038"/>
            <a:ext cx="10515600" cy="1299310"/>
          </a:xfrm>
        </p:spPr>
        <p:txBody>
          <a:bodyPr>
            <a:noAutofit/>
          </a:bodyPr>
          <a:lstStyle/>
          <a:p>
            <a:pPr algn="ctr"/>
            <a:r>
              <a:rPr lang="en-GB" sz="4000" dirty="0">
                <a:latin typeface="Calibri" panose="020F0502020204030204" pitchFamily="34" charset="0"/>
                <a:ea typeface="Calibri" panose="020F0502020204030204" pitchFamily="34" charset="0"/>
                <a:cs typeface="Calibri" panose="020F0502020204030204" pitchFamily="34" charset="0"/>
              </a:rPr>
              <a:t>Questions to be asked at Assessment Stage</a:t>
            </a:r>
            <a:br>
              <a:rPr lang="en-GB" sz="4000" dirty="0">
                <a:latin typeface="Calibri" panose="020F0502020204030204" pitchFamily="34" charset="0"/>
                <a:ea typeface="Calibri" panose="020F0502020204030204" pitchFamily="34" charset="0"/>
                <a:cs typeface="Calibri" panose="020F0502020204030204" pitchFamily="34" charset="0"/>
              </a:rPr>
            </a:br>
            <a:r>
              <a:rPr lang="en-GB" sz="4000" dirty="0">
                <a:latin typeface="Calibri" panose="020F0502020204030204" pitchFamily="34" charset="0"/>
                <a:ea typeface="Calibri" panose="020F0502020204030204" pitchFamily="34" charset="0"/>
                <a:cs typeface="Calibri" panose="020F0502020204030204" pitchFamily="34" charset="0"/>
              </a:rPr>
              <a:t>(for all Clients)</a:t>
            </a:r>
            <a:endParaRPr lang="en-GB" sz="4000" dirty="0"/>
          </a:p>
        </p:txBody>
      </p:sp>
      <p:sp>
        <p:nvSpPr>
          <p:cNvPr id="3" name="Content Placeholder 2">
            <a:extLst>
              <a:ext uri="{FF2B5EF4-FFF2-40B4-BE49-F238E27FC236}">
                <a16:creationId xmlns:a16="http://schemas.microsoft.com/office/drawing/2014/main" id="{5E2510D9-3957-9C25-E4E5-BE088E09647D}"/>
              </a:ext>
            </a:extLst>
          </p:cNvPr>
          <p:cNvSpPr>
            <a:spLocks noGrp="1"/>
          </p:cNvSpPr>
          <p:nvPr>
            <p:ph idx="1"/>
          </p:nvPr>
        </p:nvSpPr>
        <p:spPr>
          <a:xfrm>
            <a:off x="300038" y="1602658"/>
            <a:ext cx="11715750" cy="5168303"/>
          </a:xfrm>
        </p:spPr>
        <p:txBody>
          <a:bodyPr>
            <a:noAutofit/>
          </a:bodyPr>
          <a:lstStyle/>
          <a:p>
            <a:pPr marL="0" indent="0">
              <a:spcBef>
                <a:spcPts val="600"/>
              </a:spcBef>
              <a:buNone/>
            </a:pPr>
            <a:r>
              <a:rPr lang="en-US" sz="2400"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sz="2400" b="1" dirty="0">
                <a:latin typeface="Calibri" panose="020F0502020204030204" pitchFamily="34" charset="0"/>
                <a:ea typeface="Calibri" panose="020F0502020204030204" pitchFamily="34" charset="0"/>
                <a:cs typeface="Calibri" panose="020F0502020204030204" pitchFamily="34" charset="0"/>
              </a:rPr>
              <a:t> </a:t>
            </a:r>
            <a:r>
              <a:rPr lang="en-US" sz="2400" dirty="0">
                <a:latin typeface="Calibri" panose="020F0502020204030204" pitchFamily="34" charset="0"/>
                <a:ea typeface="Calibri" panose="020F0502020204030204" pitchFamily="34" charset="0"/>
                <a:cs typeface="Calibri" panose="020F0502020204030204" pitchFamily="34" charset="0"/>
              </a:rPr>
              <a:t>	Everyone has preferred pronouns, mine are……., what are yours?</a:t>
            </a:r>
          </a:p>
          <a:p>
            <a:pPr marL="0" indent="0">
              <a:spcBef>
                <a:spcPts val="600"/>
              </a:spcBef>
              <a:buNone/>
            </a:pPr>
            <a:r>
              <a:rPr lang="en-US" sz="1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600"/>
              </a:spcBef>
              <a:buNone/>
            </a:pPr>
            <a:r>
              <a:rPr lang="en-US" sz="2400"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sz="2400" b="1" dirty="0">
                <a:latin typeface="Calibri" panose="020F0502020204030204" pitchFamily="34" charset="0"/>
                <a:ea typeface="Calibri" panose="020F0502020204030204" pitchFamily="34" charset="0"/>
                <a:cs typeface="Calibri" panose="020F0502020204030204" pitchFamily="34" charset="0"/>
              </a:rPr>
              <a:t> </a:t>
            </a:r>
            <a:r>
              <a:rPr lang="en-US" sz="2400" dirty="0">
                <a:latin typeface="Calibri" panose="020F0502020204030204" pitchFamily="34" charset="0"/>
                <a:ea typeface="Calibri" panose="020F0502020204030204" pitchFamily="34" charset="0"/>
                <a:cs typeface="Calibri" panose="020F0502020204030204" pitchFamily="34" charset="0"/>
              </a:rPr>
              <a:t>	Everyone has a preferred preference for sessions and the time of day for them.</a:t>
            </a:r>
          </a:p>
          <a:p>
            <a:pPr lvl="2">
              <a:spcBef>
                <a:spcPts val="600"/>
              </a:spcBef>
            </a:pPr>
            <a:r>
              <a:rPr lang="en-US" sz="2400" dirty="0">
                <a:latin typeface="Calibri" panose="020F0502020204030204" pitchFamily="34" charset="0"/>
                <a:ea typeface="Calibri" panose="020F0502020204030204" pitchFamily="34" charset="0"/>
                <a:cs typeface="Calibri" panose="020F0502020204030204" pitchFamily="34" charset="0"/>
              </a:rPr>
              <a:t>We offer Face to face </a:t>
            </a:r>
            <a:r>
              <a:rPr lang="en-US"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say where</a:t>
            </a:r>
            <a:r>
              <a:rPr lang="en-US" dirty="0">
                <a:latin typeface="Calibri" panose="020F0502020204030204" pitchFamily="34" charset="0"/>
                <a:ea typeface="Calibri" panose="020F0502020204030204" pitchFamily="34" charset="0"/>
                <a:cs typeface="Calibri" panose="020F0502020204030204" pitchFamily="34" charset="0"/>
              </a:rPr>
              <a:t>), </a:t>
            </a:r>
            <a:r>
              <a:rPr lang="en-US" sz="2400" dirty="0">
                <a:latin typeface="Calibri" panose="020F0502020204030204" pitchFamily="34" charset="0"/>
                <a:ea typeface="Calibri" panose="020F0502020204030204" pitchFamily="34" charset="0"/>
                <a:cs typeface="Calibri" panose="020F0502020204030204" pitchFamily="34" charset="0"/>
              </a:rPr>
              <a:t>video </a:t>
            </a:r>
            <a:r>
              <a:rPr lang="en-US" dirty="0">
                <a:latin typeface="Calibri" panose="020F0502020204030204" pitchFamily="34" charset="0"/>
                <a:ea typeface="Calibri" panose="020F0502020204030204" pitchFamily="34" charset="0"/>
                <a:cs typeface="Calibri" panose="020F0502020204030204" pitchFamily="34" charset="0"/>
              </a:rPr>
              <a:t>(</a:t>
            </a:r>
            <a:r>
              <a:rPr lang="en-US" i="1" dirty="0">
                <a:latin typeface="Calibri" panose="020F0502020204030204" pitchFamily="34" charset="0"/>
                <a:ea typeface="Calibri" panose="020F0502020204030204" pitchFamily="34" charset="0"/>
                <a:cs typeface="Calibri" panose="020F0502020204030204" pitchFamily="34" charset="0"/>
              </a:rPr>
              <a:t>include what options you can offer so clients can choose</a:t>
            </a:r>
            <a:r>
              <a:rPr lang="en-US" dirty="0">
                <a:latin typeface="Calibri" panose="020F0502020204030204" pitchFamily="34" charset="0"/>
                <a:ea typeface="Calibri" panose="020F0502020204030204" pitchFamily="34" charset="0"/>
                <a:cs typeface="Calibri" panose="020F0502020204030204" pitchFamily="34" charset="0"/>
              </a:rPr>
              <a:t>) </a:t>
            </a:r>
            <a:r>
              <a:rPr lang="en-US" sz="2400" dirty="0">
                <a:latin typeface="Calibri" panose="020F0502020204030204" pitchFamily="34" charset="0"/>
                <a:ea typeface="Calibri" panose="020F0502020204030204" pitchFamily="34" charset="0"/>
                <a:cs typeface="Calibri" panose="020F0502020204030204" pitchFamily="34" charset="0"/>
              </a:rPr>
              <a:t>or phone calls – what would you like to try? </a:t>
            </a:r>
          </a:p>
          <a:p>
            <a:pPr lvl="2">
              <a:spcBef>
                <a:spcPts val="600"/>
              </a:spcBef>
            </a:pPr>
            <a:r>
              <a:rPr lang="en-US" sz="2400" dirty="0">
                <a:latin typeface="Calibri" panose="020F0502020204030204" pitchFamily="34" charset="0"/>
                <a:ea typeface="Calibri" panose="020F0502020204030204" pitchFamily="34" charset="0"/>
                <a:cs typeface="Calibri" panose="020F0502020204030204" pitchFamily="34" charset="0"/>
              </a:rPr>
              <a:t>What is your preferred time of day?  </a:t>
            </a:r>
          </a:p>
          <a:p>
            <a:pPr lvl="2">
              <a:spcBef>
                <a:spcPts val="600"/>
              </a:spcBef>
            </a:pPr>
            <a:endParaRPr lang="en-US" sz="900" dirty="0">
              <a:latin typeface="Calibri" panose="020F0502020204030204" pitchFamily="34" charset="0"/>
              <a:ea typeface="Calibri" panose="020F0502020204030204" pitchFamily="34" charset="0"/>
              <a:cs typeface="Calibri" panose="020F0502020204030204" pitchFamily="34" charset="0"/>
            </a:endParaRPr>
          </a:p>
          <a:p>
            <a:pPr marL="0" lvl="0" indent="0">
              <a:buNone/>
            </a:pPr>
            <a:r>
              <a:rPr lang="en-US" sz="2400"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sz="2400" b="1" dirty="0">
                <a:latin typeface="Calibri" panose="020F0502020204030204" pitchFamily="34" charset="0"/>
                <a:ea typeface="Calibri" panose="020F0502020204030204" pitchFamily="34" charset="0"/>
                <a:cs typeface="Calibri" panose="020F0502020204030204" pitchFamily="34" charset="0"/>
              </a:rPr>
              <a:t> </a:t>
            </a:r>
            <a:r>
              <a:rPr lang="en-US" sz="2400" dirty="0">
                <a:latin typeface="Calibri" panose="020F0502020204030204" pitchFamily="34" charset="0"/>
                <a:ea typeface="Calibri" panose="020F0502020204030204" pitchFamily="34" charset="0"/>
                <a:cs typeface="Calibri" panose="020F0502020204030204" pitchFamily="34" charset="0"/>
              </a:rPr>
              <a:t>	Do you have any preferences that might make it easier for you to access support? </a:t>
            </a:r>
          </a:p>
          <a:p>
            <a:pPr marL="914400" lvl="2" indent="0">
              <a:buNone/>
            </a:pPr>
            <a:r>
              <a:rPr lang="en-US" i="1" dirty="0">
                <a:latin typeface="Calibri" panose="020F0502020204030204" pitchFamily="34" charset="0"/>
                <a:ea typeface="Calibri" panose="020F0502020204030204" pitchFamily="34" charset="0"/>
                <a:cs typeface="Calibri" panose="020F0502020204030204" pitchFamily="34" charset="0"/>
              </a:rPr>
              <a:t>Examples could include:     any sensory needs,</a:t>
            </a:r>
          </a:p>
          <a:p>
            <a:pPr marL="914400" lvl="2" indent="0">
              <a:buNone/>
            </a:pPr>
            <a:r>
              <a:rPr lang="en-US" i="1" dirty="0">
                <a:latin typeface="Calibri" panose="020F0502020204030204" pitchFamily="34" charset="0"/>
                <a:ea typeface="Calibri" panose="020F0502020204030204" pitchFamily="34" charset="0"/>
                <a:cs typeface="Calibri" panose="020F0502020204030204" pitchFamily="34" charset="0"/>
              </a:rPr>
              <a:t>		      	flexible length of the sessions, breaks, </a:t>
            </a:r>
            <a:endParaRPr lang="en-GB" i="1" dirty="0">
              <a:latin typeface="Calibri" panose="020F0502020204030204" pitchFamily="34" charset="0"/>
              <a:ea typeface="Calibri" panose="020F0502020204030204" pitchFamily="34" charset="0"/>
              <a:cs typeface="Calibri" panose="020F0502020204030204" pitchFamily="34" charset="0"/>
            </a:endParaRPr>
          </a:p>
          <a:p>
            <a:pPr marL="457200" lvl="1" indent="0">
              <a:buNone/>
            </a:pPr>
            <a:r>
              <a:rPr lang="en-US" sz="2000" i="1" dirty="0">
                <a:latin typeface="Calibri" panose="020F0502020204030204" pitchFamily="34" charset="0"/>
                <a:ea typeface="Calibri" panose="020F0502020204030204" pitchFamily="34" charset="0"/>
                <a:cs typeface="Calibri" panose="020F0502020204030204" pitchFamily="34" charset="0"/>
              </a:rPr>
              <a:t>			     	visual aids, session summaries, goals set, </a:t>
            </a:r>
            <a:endParaRPr lang="en-GB" sz="2000" i="1" dirty="0">
              <a:latin typeface="Calibri" panose="020F0502020204030204" pitchFamily="34" charset="0"/>
              <a:ea typeface="Calibri" panose="020F0502020204030204" pitchFamily="34" charset="0"/>
              <a:cs typeface="Calibri" panose="020F0502020204030204" pitchFamily="34" charset="0"/>
            </a:endParaRPr>
          </a:p>
          <a:p>
            <a:pPr marL="457200" lvl="1" indent="0">
              <a:buNone/>
            </a:pPr>
            <a:r>
              <a:rPr lang="en-US" sz="2000" i="1" dirty="0">
                <a:latin typeface="Calibri" panose="020F0502020204030204" pitchFamily="34" charset="0"/>
                <a:ea typeface="Calibri" panose="020F0502020204030204" pitchFamily="34" charset="0"/>
                <a:cs typeface="Calibri" panose="020F0502020204030204" pitchFamily="34" charset="0"/>
              </a:rPr>
              <a:t>			      	what to expect in sessions, structured agendas and expectations.</a:t>
            </a:r>
            <a:endParaRPr lang="en-GB" sz="2000" i="1" dirty="0">
              <a:latin typeface="Calibri" panose="020F0502020204030204" pitchFamily="34" charset="0"/>
              <a:ea typeface="Calibri" panose="020F0502020204030204" pitchFamily="34" charset="0"/>
              <a:cs typeface="Calibri" panose="020F0502020204030204" pitchFamily="34" charset="0"/>
            </a:endParaRPr>
          </a:p>
          <a:p>
            <a:pPr marL="0" indent="0">
              <a:spcBef>
                <a:spcPts val="600"/>
              </a:spcBef>
              <a:buNone/>
            </a:pPr>
            <a:endParaRPr lang="en-US" sz="1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600"/>
              </a:spcBef>
              <a:buNone/>
            </a:pPr>
            <a:r>
              <a:rPr lang="en-US" sz="2400"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sz="2400" b="1" dirty="0">
                <a:latin typeface="Calibri" panose="020F0502020204030204" pitchFamily="34" charset="0"/>
                <a:ea typeface="Calibri" panose="020F0502020204030204" pitchFamily="34" charset="0"/>
                <a:cs typeface="Calibri" panose="020F0502020204030204" pitchFamily="34" charset="0"/>
              </a:rPr>
              <a:t> 	</a:t>
            </a:r>
            <a:r>
              <a:rPr lang="en-US" sz="2400" dirty="0">
                <a:latin typeface="Calibri" panose="020F0502020204030204" pitchFamily="34" charset="0"/>
                <a:ea typeface="Calibri" panose="020F0502020204030204" pitchFamily="34" charset="0"/>
                <a:cs typeface="Calibri" panose="020F0502020204030204" pitchFamily="34" charset="0"/>
              </a:rPr>
              <a:t>Everyone has a preferred form of communication, what is yours? Phone, text,</a:t>
            </a:r>
          </a:p>
          <a:p>
            <a:pPr marL="0" indent="0">
              <a:spcBef>
                <a:spcPts val="600"/>
              </a:spcBef>
              <a:buNone/>
            </a:pPr>
            <a:r>
              <a:rPr lang="en-US" sz="2400" dirty="0">
                <a:latin typeface="Calibri" panose="020F0502020204030204" pitchFamily="34" charset="0"/>
                <a:ea typeface="Calibri" panose="020F0502020204030204" pitchFamily="34" charset="0"/>
                <a:cs typeface="Calibri" panose="020F0502020204030204" pitchFamily="34" charset="0"/>
              </a:rPr>
              <a:t> 	email are the options.</a:t>
            </a:r>
            <a:endParaRPr lang="en-GB" sz="2400" dirty="0"/>
          </a:p>
        </p:txBody>
      </p:sp>
      <p:pic>
        <p:nvPicPr>
          <p:cNvPr id="7" name="Picture 6">
            <a:extLst>
              <a:ext uri="{FF2B5EF4-FFF2-40B4-BE49-F238E27FC236}">
                <a16:creationId xmlns:a16="http://schemas.microsoft.com/office/drawing/2014/main" id="{609664D4-CA41-2D90-C818-5CC54AF1DB31}"/>
              </a:ext>
            </a:extLst>
          </p:cNvPr>
          <p:cNvPicPr>
            <a:picLocks noChangeAspect="1"/>
          </p:cNvPicPr>
          <p:nvPr/>
        </p:nvPicPr>
        <p:blipFill>
          <a:blip r:embed="rId2"/>
          <a:stretch>
            <a:fillRect/>
          </a:stretch>
        </p:blipFill>
        <p:spPr>
          <a:xfrm>
            <a:off x="231528" y="1222707"/>
            <a:ext cx="11728943" cy="424098"/>
          </a:xfrm>
          <a:prstGeom prst="rect">
            <a:avLst/>
          </a:prstGeom>
        </p:spPr>
      </p:pic>
      <p:pic>
        <p:nvPicPr>
          <p:cNvPr id="8" name="Graphic 7" descr="Clipboard with solid fill">
            <a:extLst>
              <a:ext uri="{FF2B5EF4-FFF2-40B4-BE49-F238E27FC236}">
                <a16:creationId xmlns:a16="http://schemas.microsoft.com/office/drawing/2014/main" id="{EB6DFD59-355D-BDAB-6ED9-041844B4A5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0038" y="195037"/>
            <a:ext cx="1080000" cy="1080000"/>
          </a:xfrm>
          <a:prstGeom prst="rect">
            <a:avLst/>
          </a:prstGeom>
        </p:spPr>
      </p:pic>
      <p:pic>
        <p:nvPicPr>
          <p:cNvPr id="4" name="Picture 3">
            <a:extLst>
              <a:ext uri="{FF2B5EF4-FFF2-40B4-BE49-F238E27FC236}">
                <a16:creationId xmlns:a16="http://schemas.microsoft.com/office/drawing/2014/main" id="{6FC512C1-B777-2758-319C-88F9B37FE525}"/>
              </a:ext>
            </a:extLst>
          </p:cNvPr>
          <p:cNvPicPr>
            <a:picLocks noChangeAspect="1"/>
          </p:cNvPicPr>
          <p:nvPr/>
        </p:nvPicPr>
        <p:blipFill>
          <a:blip r:embed="rId5"/>
          <a:stretch>
            <a:fillRect/>
          </a:stretch>
        </p:blipFill>
        <p:spPr>
          <a:xfrm>
            <a:off x="11354443" y="87037"/>
            <a:ext cx="759085" cy="648000"/>
          </a:xfrm>
          <a:prstGeom prst="rect">
            <a:avLst/>
          </a:prstGeom>
        </p:spPr>
      </p:pic>
      <p:pic>
        <p:nvPicPr>
          <p:cNvPr id="10" name="Picture 9">
            <a:extLst>
              <a:ext uri="{FF2B5EF4-FFF2-40B4-BE49-F238E27FC236}">
                <a16:creationId xmlns:a16="http://schemas.microsoft.com/office/drawing/2014/main" id="{15C3A46E-336F-00CF-FE1E-1848B03B72E9}"/>
              </a:ext>
            </a:extLst>
          </p:cNvPr>
          <p:cNvPicPr>
            <a:picLocks noChangeAspect="1"/>
          </p:cNvPicPr>
          <p:nvPr/>
        </p:nvPicPr>
        <p:blipFill>
          <a:blip r:embed="rId6"/>
          <a:stretch>
            <a:fillRect/>
          </a:stretch>
        </p:blipFill>
        <p:spPr>
          <a:xfrm>
            <a:off x="3809920" y="4526059"/>
            <a:ext cx="228632" cy="171474"/>
          </a:xfrm>
          <a:prstGeom prst="rect">
            <a:avLst/>
          </a:prstGeom>
        </p:spPr>
      </p:pic>
      <p:pic>
        <p:nvPicPr>
          <p:cNvPr id="11" name="Picture 10">
            <a:extLst>
              <a:ext uri="{FF2B5EF4-FFF2-40B4-BE49-F238E27FC236}">
                <a16:creationId xmlns:a16="http://schemas.microsoft.com/office/drawing/2014/main" id="{684E6F48-A257-CA26-BFE3-9A85E070C7B6}"/>
              </a:ext>
            </a:extLst>
          </p:cNvPr>
          <p:cNvPicPr>
            <a:picLocks noChangeAspect="1"/>
          </p:cNvPicPr>
          <p:nvPr/>
        </p:nvPicPr>
        <p:blipFill>
          <a:blip r:embed="rId6"/>
          <a:stretch>
            <a:fillRect/>
          </a:stretch>
        </p:blipFill>
        <p:spPr>
          <a:xfrm>
            <a:off x="3809920" y="5194808"/>
            <a:ext cx="228632" cy="171474"/>
          </a:xfrm>
          <a:prstGeom prst="rect">
            <a:avLst/>
          </a:prstGeom>
        </p:spPr>
      </p:pic>
      <p:pic>
        <p:nvPicPr>
          <p:cNvPr id="12" name="Picture 11">
            <a:extLst>
              <a:ext uri="{FF2B5EF4-FFF2-40B4-BE49-F238E27FC236}">
                <a16:creationId xmlns:a16="http://schemas.microsoft.com/office/drawing/2014/main" id="{71E5AF04-8F30-2798-8C44-1FBAA09A18DE}"/>
              </a:ext>
            </a:extLst>
          </p:cNvPr>
          <p:cNvPicPr>
            <a:picLocks noChangeAspect="1"/>
          </p:cNvPicPr>
          <p:nvPr/>
        </p:nvPicPr>
        <p:blipFill>
          <a:blip r:embed="rId6"/>
          <a:stretch>
            <a:fillRect/>
          </a:stretch>
        </p:blipFill>
        <p:spPr>
          <a:xfrm>
            <a:off x="3809920" y="4876688"/>
            <a:ext cx="228632" cy="171474"/>
          </a:xfrm>
          <a:prstGeom prst="rect">
            <a:avLst/>
          </a:prstGeom>
        </p:spPr>
      </p:pic>
      <p:pic>
        <p:nvPicPr>
          <p:cNvPr id="13" name="Picture 12">
            <a:extLst>
              <a:ext uri="{FF2B5EF4-FFF2-40B4-BE49-F238E27FC236}">
                <a16:creationId xmlns:a16="http://schemas.microsoft.com/office/drawing/2014/main" id="{7EFBBCCE-B4A3-A229-8361-777C127ECBD6}"/>
              </a:ext>
            </a:extLst>
          </p:cNvPr>
          <p:cNvPicPr>
            <a:picLocks noChangeAspect="1"/>
          </p:cNvPicPr>
          <p:nvPr/>
        </p:nvPicPr>
        <p:blipFill>
          <a:blip r:embed="rId6"/>
          <a:stretch>
            <a:fillRect/>
          </a:stretch>
        </p:blipFill>
        <p:spPr>
          <a:xfrm>
            <a:off x="3811085" y="5535832"/>
            <a:ext cx="228632" cy="171474"/>
          </a:xfrm>
          <a:prstGeom prst="rect">
            <a:avLst/>
          </a:prstGeom>
        </p:spPr>
      </p:pic>
    </p:spTree>
    <p:extLst>
      <p:ext uri="{BB962C8B-B14F-4D97-AF65-F5344CB8AC3E}">
        <p14:creationId xmlns:p14="http://schemas.microsoft.com/office/powerpoint/2010/main" val="1931788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324D1-8F7D-DB05-556B-5D501B1D7A00}"/>
              </a:ext>
            </a:extLst>
          </p:cNvPr>
          <p:cNvSpPr>
            <a:spLocks noGrp="1"/>
          </p:cNvSpPr>
          <p:nvPr>
            <p:ph type="title"/>
          </p:nvPr>
        </p:nvSpPr>
        <p:spPr>
          <a:xfrm>
            <a:off x="1039986" y="56416"/>
            <a:ext cx="10325100" cy="1280771"/>
          </a:xfrm>
        </p:spPr>
        <p:txBody>
          <a:bodyPr>
            <a:noAutofit/>
          </a:bodyPr>
          <a:lstStyle/>
          <a:p>
            <a:pPr algn="ctr"/>
            <a:r>
              <a:rPr lang="en-GB" sz="4000" dirty="0">
                <a:latin typeface="Calibri" panose="020F0502020204030204" pitchFamily="34" charset="0"/>
                <a:ea typeface="Calibri" panose="020F0502020204030204" pitchFamily="34" charset="0"/>
                <a:cs typeface="Calibri" panose="020F0502020204030204" pitchFamily="34" charset="0"/>
              </a:rPr>
              <a:t>Setting up the First Session </a:t>
            </a:r>
            <a:br>
              <a:rPr lang="en-GB" sz="4000" dirty="0">
                <a:latin typeface="Calibri" panose="020F0502020204030204" pitchFamily="34" charset="0"/>
                <a:ea typeface="Calibri" panose="020F0502020204030204" pitchFamily="34" charset="0"/>
                <a:cs typeface="Calibri" panose="020F0502020204030204" pitchFamily="34" charset="0"/>
              </a:rPr>
            </a:br>
            <a:r>
              <a:rPr lang="en-GB" sz="4000" dirty="0">
                <a:latin typeface="Calibri" panose="020F0502020204030204" pitchFamily="34" charset="0"/>
                <a:ea typeface="Calibri" panose="020F0502020204030204" pitchFamily="34" charset="0"/>
                <a:cs typeface="Calibri" panose="020F0502020204030204" pitchFamily="34" charset="0"/>
              </a:rPr>
              <a:t>(for all Clients)</a:t>
            </a:r>
            <a:endParaRPr lang="en-GB" sz="4000" dirty="0"/>
          </a:p>
        </p:txBody>
      </p:sp>
      <p:sp>
        <p:nvSpPr>
          <p:cNvPr id="3" name="Content Placeholder 2">
            <a:extLst>
              <a:ext uri="{FF2B5EF4-FFF2-40B4-BE49-F238E27FC236}">
                <a16:creationId xmlns:a16="http://schemas.microsoft.com/office/drawing/2014/main" id="{2BF61EF1-C356-5845-5BB2-15C64630B434}"/>
              </a:ext>
            </a:extLst>
          </p:cNvPr>
          <p:cNvSpPr>
            <a:spLocks noGrp="1"/>
          </p:cNvSpPr>
          <p:nvPr>
            <p:ph idx="1"/>
          </p:nvPr>
        </p:nvSpPr>
        <p:spPr>
          <a:xfrm>
            <a:off x="326134" y="1646857"/>
            <a:ext cx="11539728" cy="4940848"/>
          </a:xfrm>
        </p:spPr>
        <p:txBody>
          <a:bodyPr>
            <a:normAutofit fontScale="25000" lnSpcReduction="20000"/>
          </a:bodyPr>
          <a:lstStyle/>
          <a:p>
            <a:pPr marL="0" indent="0">
              <a:lnSpc>
                <a:spcPct val="100000"/>
              </a:lnSpc>
              <a:spcBef>
                <a:spcPts val="0"/>
              </a:spcBef>
              <a:buNone/>
            </a:pPr>
            <a:r>
              <a:rPr lang="en-US" sz="10400" b="1" dirty="0">
                <a:latin typeface="Calibri" panose="020F0502020204030204" pitchFamily="34" charset="0"/>
                <a:ea typeface="Calibri" panose="020F0502020204030204" pitchFamily="34" charset="0"/>
                <a:cs typeface="Calibri" panose="020F0502020204030204" pitchFamily="34" charset="0"/>
              </a:rPr>
              <a:t>Call</a:t>
            </a:r>
            <a:r>
              <a:rPr lang="en-US" sz="10400" dirty="0">
                <a:latin typeface="Calibri" panose="020F0502020204030204" pitchFamily="34" charset="0"/>
                <a:ea typeface="Calibri" panose="020F0502020204030204" pitchFamily="34" charset="0"/>
                <a:cs typeface="Calibri" panose="020F0502020204030204" pitchFamily="34" charset="0"/>
              </a:rPr>
              <a:t> or </a:t>
            </a:r>
            <a:r>
              <a:rPr lang="en-US" sz="10400" b="1" dirty="0">
                <a:latin typeface="Calibri" panose="020F0502020204030204" pitchFamily="34" charset="0"/>
                <a:ea typeface="Calibri" panose="020F0502020204030204" pitchFamily="34" charset="0"/>
                <a:cs typeface="Calibri" panose="020F0502020204030204" pitchFamily="34" charset="0"/>
              </a:rPr>
              <a:t>message</a:t>
            </a:r>
            <a:r>
              <a:rPr lang="en-US" sz="10400" dirty="0">
                <a:latin typeface="Calibri" panose="020F0502020204030204" pitchFamily="34" charset="0"/>
                <a:ea typeface="Calibri" panose="020F0502020204030204" pitchFamily="34" charset="0"/>
                <a:cs typeface="Calibri" panose="020F0502020204030204" pitchFamily="34" charset="0"/>
              </a:rPr>
              <a:t> the client depending on consent details.</a:t>
            </a:r>
          </a:p>
          <a:p>
            <a:pPr marL="0" indent="0">
              <a:lnSpc>
                <a:spcPct val="100000"/>
              </a:lnSpc>
              <a:spcBef>
                <a:spcPts val="0"/>
              </a:spcBef>
              <a:buNone/>
            </a:pPr>
            <a:endParaRPr lang="en-US" sz="10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0000"/>
              </a:lnSpc>
              <a:spcBef>
                <a:spcPts val="0"/>
              </a:spcBef>
              <a:buNone/>
            </a:pPr>
            <a:r>
              <a:rPr lang="en-US" sz="10400" b="1" dirty="0">
                <a:latin typeface="Calibri" panose="020F0502020204030204" pitchFamily="34" charset="0"/>
                <a:ea typeface="Calibri" panose="020F0502020204030204" pitchFamily="34" charset="0"/>
                <a:cs typeface="Calibri" panose="020F0502020204030204" pitchFamily="34" charset="0"/>
              </a:rPr>
              <a:t>Arrange</a:t>
            </a:r>
            <a:r>
              <a:rPr lang="en-US" sz="10400" dirty="0">
                <a:latin typeface="Calibri" panose="020F0502020204030204" pitchFamily="34" charset="0"/>
                <a:ea typeface="Calibri" panose="020F0502020204030204" pitchFamily="34" charset="0"/>
                <a:cs typeface="Calibri" panose="020F0502020204030204" pitchFamily="34" charset="0"/>
              </a:rPr>
              <a:t> the time and date for the first session.</a:t>
            </a:r>
          </a:p>
          <a:p>
            <a:pPr marL="0" indent="0">
              <a:lnSpc>
                <a:spcPct val="100000"/>
              </a:lnSpc>
              <a:spcBef>
                <a:spcPts val="0"/>
              </a:spcBef>
              <a:buNone/>
            </a:pPr>
            <a:endParaRPr lang="en-US" sz="10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0000"/>
              </a:lnSpc>
              <a:spcBef>
                <a:spcPts val="0"/>
              </a:spcBef>
              <a:buNone/>
            </a:pPr>
            <a:r>
              <a:rPr lang="en-US" sz="10400"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sz="10400" b="1" dirty="0">
                <a:latin typeface="Calibri" panose="020F0502020204030204" pitchFamily="34" charset="0"/>
                <a:ea typeface="Calibri" panose="020F0502020204030204" pitchFamily="34" charset="0"/>
                <a:cs typeface="Calibri" panose="020F0502020204030204" pitchFamily="34" charset="0"/>
              </a:rPr>
              <a:t> </a:t>
            </a:r>
            <a:r>
              <a:rPr lang="en-US" sz="10400" dirty="0">
                <a:latin typeface="Calibri" panose="020F0502020204030204" pitchFamily="34" charset="0"/>
                <a:ea typeface="Calibri" panose="020F0502020204030204" pitchFamily="34" charset="0"/>
                <a:cs typeface="Calibri" panose="020F0502020204030204" pitchFamily="34" charset="0"/>
              </a:rPr>
              <a:t>	</a:t>
            </a:r>
            <a:r>
              <a:rPr lang="en-US" sz="10400" b="1" dirty="0">
                <a:latin typeface="Calibri" panose="020F0502020204030204" pitchFamily="34" charset="0"/>
                <a:ea typeface="Calibri" panose="020F0502020204030204" pitchFamily="34" charset="0"/>
                <a:cs typeface="Calibri" panose="020F0502020204030204" pitchFamily="34" charset="0"/>
              </a:rPr>
              <a:t>Would you like a text reminder in the morning or a different time or type of 	communication? </a:t>
            </a:r>
          </a:p>
          <a:p>
            <a:pPr>
              <a:lnSpc>
                <a:spcPct val="100000"/>
              </a:lnSpc>
              <a:spcBef>
                <a:spcPts val="0"/>
              </a:spcBef>
            </a:pPr>
            <a:endParaRPr lang="en-US" sz="10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0000"/>
              </a:lnSpc>
              <a:spcBef>
                <a:spcPts val="0"/>
              </a:spcBef>
              <a:buNone/>
            </a:pPr>
            <a:r>
              <a:rPr lang="en-US" sz="10400" b="1" u="sng" dirty="0">
                <a:solidFill>
                  <a:srgbClr val="4C8590"/>
                </a:solidFill>
                <a:latin typeface="Calibri" panose="020F0502020204030204" pitchFamily="34" charset="0"/>
                <a:ea typeface="Calibri" panose="020F0502020204030204" pitchFamily="34" charset="0"/>
                <a:cs typeface="Calibri" panose="020F0502020204030204" pitchFamily="34" charset="0"/>
              </a:rPr>
              <a:t>SAY:</a:t>
            </a:r>
            <a:r>
              <a:rPr lang="en-US" sz="10400" b="1" dirty="0">
                <a:solidFill>
                  <a:srgbClr val="4C8590"/>
                </a:solidFill>
                <a:latin typeface="Calibri" panose="020F0502020204030204" pitchFamily="34" charset="0"/>
                <a:ea typeface="Calibri" panose="020F0502020204030204" pitchFamily="34" charset="0"/>
                <a:cs typeface="Calibri" panose="020F0502020204030204" pitchFamily="34" charset="0"/>
              </a:rPr>
              <a:t> </a:t>
            </a:r>
            <a:r>
              <a:rPr lang="en-US" sz="10400" dirty="0">
                <a:solidFill>
                  <a:srgbClr val="4C8590"/>
                </a:solidFill>
                <a:latin typeface="Calibri" panose="020F0502020204030204" pitchFamily="34" charset="0"/>
                <a:ea typeface="Calibri" panose="020F0502020204030204" pitchFamily="34" charset="0"/>
                <a:cs typeface="Calibri" panose="020F0502020204030204" pitchFamily="34" charset="0"/>
              </a:rPr>
              <a:t>	</a:t>
            </a:r>
            <a:r>
              <a:rPr lang="en-US" sz="10400" dirty="0">
                <a:latin typeface="Calibri" panose="020F0502020204030204" pitchFamily="34" charset="0"/>
                <a:ea typeface="Calibri" panose="020F0502020204030204" pitchFamily="34" charset="0"/>
                <a:cs typeface="Calibri" panose="020F0502020204030204" pitchFamily="34" charset="0"/>
              </a:rPr>
              <a:t>You will be </a:t>
            </a:r>
            <a:r>
              <a:rPr lang="en-US" sz="10400" b="1" dirty="0">
                <a:latin typeface="Calibri" panose="020F0502020204030204" pitchFamily="34" charset="0"/>
                <a:ea typeface="Calibri" panose="020F0502020204030204" pitchFamily="34" charset="0"/>
                <a:cs typeface="Calibri" panose="020F0502020204030204" pitchFamily="34" charset="0"/>
              </a:rPr>
              <a:t>sent an email </a:t>
            </a:r>
            <a:r>
              <a:rPr lang="en-US" sz="10400" dirty="0">
                <a:latin typeface="Calibri" panose="020F0502020204030204" pitchFamily="34" charset="0"/>
                <a:ea typeface="Calibri" panose="020F0502020204030204" pitchFamily="34" charset="0"/>
                <a:cs typeface="Calibri" panose="020F0502020204030204" pitchFamily="34" charset="0"/>
              </a:rPr>
              <a:t>with further details; this will also include ideas for 	making the sessions more comfortable for you. </a:t>
            </a:r>
          </a:p>
          <a:p>
            <a:pPr>
              <a:lnSpc>
                <a:spcPct val="100000"/>
              </a:lnSpc>
              <a:spcBef>
                <a:spcPts val="0"/>
              </a:spcBef>
            </a:pPr>
            <a:endParaRPr lang="en-US" sz="10400" dirty="0">
              <a:latin typeface="Calibri" panose="020F0502020204030204" pitchFamily="34" charset="0"/>
              <a:ea typeface="Calibri" panose="020F0502020204030204" pitchFamily="34" charset="0"/>
              <a:cs typeface="Calibri" panose="020F0502020204030204" pitchFamily="34" charset="0"/>
            </a:endParaRPr>
          </a:p>
          <a:p>
            <a:pPr marL="914400" lvl="2" indent="0">
              <a:lnSpc>
                <a:spcPct val="100000"/>
              </a:lnSpc>
              <a:spcBef>
                <a:spcPts val="0"/>
              </a:spcBef>
              <a:buNone/>
            </a:pPr>
            <a:r>
              <a:rPr lang="en-US" sz="10400" dirty="0">
                <a:latin typeface="Calibri" panose="020F0502020204030204" pitchFamily="34" charset="0"/>
                <a:ea typeface="Calibri" panose="020F0502020204030204" pitchFamily="34" charset="0"/>
                <a:cs typeface="Calibri" panose="020F0502020204030204" pitchFamily="34" charset="0"/>
              </a:rPr>
              <a:t>It would be helpful if you can read or listen to this, so that we can tailor the support for you.</a:t>
            </a:r>
          </a:p>
          <a:p>
            <a:pPr>
              <a:lnSpc>
                <a:spcPct val="100000"/>
              </a:lnSpc>
              <a:spcBef>
                <a:spcPts val="0"/>
              </a:spcBef>
            </a:pPr>
            <a:endParaRPr lang="en-US" sz="10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0000"/>
              </a:lnSpc>
              <a:spcBef>
                <a:spcPts val="0"/>
              </a:spcBef>
              <a:buNone/>
            </a:pPr>
            <a:r>
              <a:rPr lang="en-US" sz="10400" dirty="0">
                <a:latin typeface="Calibri" panose="020F0502020204030204" pitchFamily="34" charset="0"/>
                <a:ea typeface="Calibri" panose="020F0502020204030204" pitchFamily="34" charset="0"/>
                <a:cs typeface="Calibri" panose="020F0502020204030204" pitchFamily="34" charset="0"/>
              </a:rPr>
              <a:t>	You can then let us know what you may need and ask any questions you may 	have.</a:t>
            </a:r>
            <a:endParaRPr lang="en-GB" sz="10400" dirty="0">
              <a:latin typeface="Calibri" panose="020F0502020204030204" pitchFamily="34" charset="0"/>
              <a:ea typeface="Calibri" panose="020F0502020204030204" pitchFamily="34" charset="0"/>
              <a:cs typeface="Calibri" panose="020F0502020204030204" pitchFamily="34" charset="0"/>
            </a:endParaRPr>
          </a:p>
          <a:p>
            <a:endParaRPr lang="en-GB" dirty="0"/>
          </a:p>
        </p:txBody>
      </p:sp>
      <p:sp>
        <p:nvSpPr>
          <p:cNvPr id="5" name="Footer Placeholder 4">
            <a:extLst>
              <a:ext uri="{FF2B5EF4-FFF2-40B4-BE49-F238E27FC236}">
                <a16:creationId xmlns:a16="http://schemas.microsoft.com/office/drawing/2014/main" id="{6D78D3C1-B32A-C2C2-C5B5-11000312CBE9}"/>
              </a:ext>
            </a:extLst>
          </p:cNvPr>
          <p:cNvSpPr>
            <a:spLocks noGrp="1"/>
          </p:cNvSpPr>
          <p:nvPr>
            <p:ph type="ftr" sz="quarter" idx="11"/>
          </p:nvPr>
        </p:nvSpPr>
        <p:spPr/>
        <p:txBody>
          <a:bodyPr/>
          <a:lstStyle/>
          <a:p>
            <a:r>
              <a:rPr lang="en-US" dirty="0"/>
              <a:t>
              </a:t>
            </a:r>
          </a:p>
        </p:txBody>
      </p:sp>
      <p:pic>
        <p:nvPicPr>
          <p:cNvPr id="7" name="Graphic 6" descr="Clipboard with solid fill">
            <a:extLst>
              <a:ext uri="{FF2B5EF4-FFF2-40B4-BE49-F238E27FC236}">
                <a16:creationId xmlns:a16="http://schemas.microsoft.com/office/drawing/2014/main" id="{E35090DB-EF1E-0C20-4324-0C4DD656A2B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1527" y="144517"/>
            <a:ext cx="1080000" cy="1080000"/>
          </a:xfrm>
          <a:prstGeom prst="rect">
            <a:avLst/>
          </a:prstGeom>
        </p:spPr>
      </p:pic>
      <p:pic>
        <p:nvPicPr>
          <p:cNvPr id="10" name="Picture 9">
            <a:extLst>
              <a:ext uri="{FF2B5EF4-FFF2-40B4-BE49-F238E27FC236}">
                <a16:creationId xmlns:a16="http://schemas.microsoft.com/office/drawing/2014/main" id="{AB629F16-5B13-B096-D683-24F8CE345B14}"/>
              </a:ext>
            </a:extLst>
          </p:cNvPr>
          <p:cNvPicPr>
            <a:picLocks noChangeAspect="1"/>
          </p:cNvPicPr>
          <p:nvPr/>
        </p:nvPicPr>
        <p:blipFill>
          <a:blip r:embed="rId4"/>
          <a:stretch>
            <a:fillRect/>
          </a:stretch>
        </p:blipFill>
        <p:spPr>
          <a:xfrm>
            <a:off x="231527" y="1185097"/>
            <a:ext cx="11728943" cy="424098"/>
          </a:xfrm>
          <a:prstGeom prst="rect">
            <a:avLst/>
          </a:prstGeom>
        </p:spPr>
      </p:pic>
      <p:pic>
        <p:nvPicPr>
          <p:cNvPr id="4" name="Picture 3">
            <a:extLst>
              <a:ext uri="{FF2B5EF4-FFF2-40B4-BE49-F238E27FC236}">
                <a16:creationId xmlns:a16="http://schemas.microsoft.com/office/drawing/2014/main" id="{32B53976-8278-6C34-71BD-27F343834707}"/>
              </a:ext>
            </a:extLst>
          </p:cNvPr>
          <p:cNvPicPr>
            <a:picLocks noChangeAspect="1"/>
          </p:cNvPicPr>
          <p:nvPr/>
        </p:nvPicPr>
        <p:blipFill>
          <a:blip r:embed="rId5"/>
          <a:stretch>
            <a:fillRect/>
          </a:stretch>
        </p:blipFill>
        <p:spPr>
          <a:xfrm>
            <a:off x="11365086" y="94078"/>
            <a:ext cx="759086" cy="648000"/>
          </a:xfrm>
          <a:prstGeom prst="rect">
            <a:avLst/>
          </a:prstGeom>
        </p:spPr>
      </p:pic>
    </p:spTree>
    <p:extLst>
      <p:ext uri="{BB962C8B-B14F-4D97-AF65-F5344CB8AC3E}">
        <p14:creationId xmlns:p14="http://schemas.microsoft.com/office/powerpoint/2010/main" val="411009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E173C-DC0A-A825-357B-1212A78F0FCD}"/>
              </a:ext>
            </a:extLst>
          </p:cNvPr>
          <p:cNvSpPr>
            <a:spLocks noGrp="1"/>
          </p:cNvSpPr>
          <p:nvPr>
            <p:ph type="title"/>
          </p:nvPr>
        </p:nvSpPr>
        <p:spPr>
          <a:xfrm>
            <a:off x="838199" y="70438"/>
            <a:ext cx="10515600" cy="1325563"/>
          </a:xfrm>
        </p:spPr>
        <p:txBody>
          <a:bodyPr>
            <a:normAutofit/>
          </a:bodyPr>
          <a:lstStyle/>
          <a:p>
            <a:pPr algn="ctr"/>
            <a:r>
              <a:rPr lang="en-GB" sz="4000" dirty="0">
                <a:latin typeface="Calibri" panose="020F0502020204030204" pitchFamily="34" charset="0"/>
                <a:ea typeface="Calibri" panose="020F0502020204030204" pitchFamily="34" charset="0"/>
                <a:cs typeface="Calibri" panose="020F0502020204030204" pitchFamily="34" charset="0"/>
              </a:rPr>
              <a:t>The Email Template</a:t>
            </a:r>
          </a:p>
        </p:txBody>
      </p:sp>
      <p:sp>
        <p:nvSpPr>
          <p:cNvPr id="3" name="Content Placeholder 2">
            <a:extLst>
              <a:ext uri="{FF2B5EF4-FFF2-40B4-BE49-F238E27FC236}">
                <a16:creationId xmlns:a16="http://schemas.microsoft.com/office/drawing/2014/main" id="{BE57AB94-1C2A-3189-36D3-3AE66126A358}"/>
              </a:ext>
            </a:extLst>
          </p:cNvPr>
          <p:cNvSpPr>
            <a:spLocks noGrp="1"/>
          </p:cNvSpPr>
          <p:nvPr>
            <p:ph idx="1"/>
          </p:nvPr>
        </p:nvSpPr>
        <p:spPr>
          <a:xfrm>
            <a:off x="383458" y="1505031"/>
            <a:ext cx="11577013" cy="5216444"/>
          </a:xfrm>
        </p:spPr>
        <p:txBody>
          <a:bodyPr>
            <a:normAutofit fontScale="85000" lnSpcReduction="20000"/>
          </a:bodyPr>
          <a:lstStyle/>
          <a:p>
            <a:pPr>
              <a:lnSpc>
                <a:spcPct val="110000"/>
              </a:lnSpc>
              <a:spcBef>
                <a:spcPts val="0"/>
              </a:spcBef>
            </a:pPr>
            <a:r>
              <a:rPr lang="en-GB" sz="3400" dirty="0">
                <a:latin typeface="Calibri" panose="020F0502020204030204" pitchFamily="34" charset="0"/>
                <a:ea typeface="Calibri" panose="020F0502020204030204" pitchFamily="34" charset="0"/>
                <a:cs typeface="Calibri" panose="020F0502020204030204" pitchFamily="34" charset="0"/>
              </a:rPr>
              <a:t>Predominantly for </a:t>
            </a:r>
            <a:r>
              <a:rPr lang="en-GB" sz="3400" b="1" dirty="0">
                <a:latin typeface="Calibri" panose="020F0502020204030204" pitchFamily="34" charset="0"/>
                <a:ea typeface="Calibri" panose="020F0502020204030204" pitchFamily="34" charset="0"/>
                <a:cs typeface="Calibri" panose="020F0502020204030204" pitchFamily="34" charset="0"/>
              </a:rPr>
              <a:t>counsellors</a:t>
            </a:r>
            <a:r>
              <a:rPr lang="en-GB" sz="3400" dirty="0">
                <a:latin typeface="Calibri" panose="020F0502020204030204" pitchFamily="34" charset="0"/>
                <a:ea typeface="Calibri" panose="020F0502020204030204" pitchFamily="34" charset="0"/>
                <a:cs typeface="Calibri" panose="020F0502020204030204" pitchFamily="34" charset="0"/>
              </a:rPr>
              <a:t> to send to clients before the first session – but can be used by other professionals when arranging meetings.</a:t>
            </a:r>
          </a:p>
          <a:p>
            <a:pPr>
              <a:lnSpc>
                <a:spcPct val="110000"/>
              </a:lnSpc>
              <a:spcBef>
                <a:spcPts val="0"/>
              </a:spcBef>
            </a:pPr>
            <a:endParaRPr lang="en-GB" sz="2100" dirty="0">
              <a:latin typeface="Calibri" panose="020F0502020204030204" pitchFamily="34" charset="0"/>
              <a:ea typeface="Calibri" panose="020F0502020204030204" pitchFamily="34" charset="0"/>
              <a:cs typeface="Calibri" panose="020F0502020204030204" pitchFamily="34" charset="0"/>
            </a:endParaRPr>
          </a:p>
          <a:p>
            <a:pPr>
              <a:lnSpc>
                <a:spcPct val="110000"/>
              </a:lnSpc>
              <a:spcBef>
                <a:spcPts val="0"/>
              </a:spcBef>
            </a:pPr>
            <a:r>
              <a:rPr lang="en-GB" sz="3400" dirty="0">
                <a:latin typeface="Calibri" panose="020F0502020204030204" pitchFamily="34" charset="0"/>
                <a:ea typeface="Calibri" panose="020F0502020204030204" pitchFamily="34" charset="0"/>
                <a:cs typeface="Calibri" panose="020F0502020204030204" pitchFamily="34" charset="0"/>
              </a:rPr>
              <a:t>Designed to give more details about the sessions to address anxiety and put clients at ease.</a:t>
            </a:r>
          </a:p>
          <a:p>
            <a:pPr>
              <a:lnSpc>
                <a:spcPct val="110000"/>
              </a:lnSpc>
              <a:spcBef>
                <a:spcPts val="0"/>
              </a:spcBef>
            </a:pPr>
            <a:endParaRPr lang="en-GB" sz="2100" dirty="0">
              <a:latin typeface="Calibri" panose="020F0502020204030204" pitchFamily="34" charset="0"/>
              <a:ea typeface="Calibri" panose="020F0502020204030204" pitchFamily="34" charset="0"/>
              <a:cs typeface="Calibri" panose="020F0502020204030204" pitchFamily="34" charset="0"/>
            </a:endParaRPr>
          </a:p>
          <a:p>
            <a:pPr>
              <a:lnSpc>
                <a:spcPct val="110000"/>
              </a:lnSpc>
              <a:spcBef>
                <a:spcPts val="0"/>
              </a:spcBef>
            </a:pPr>
            <a:r>
              <a:rPr lang="en-GB" sz="3400" dirty="0">
                <a:latin typeface="Calibri" panose="020F0502020204030204" pitchFamily="34" charset="0"/>
                <a:ea typeface="Calibri" panose="020F0502020204030204" pitchFamily="34" charset="0"/>
                <a:cs typeface="Calibri" panose="020F0502020204030204" pitchFamily="34" charset="0"/>
              </a:rPr>
              <a:t>Separated into templates for:</a:t>
            </a:r>
          </a:p>
          <a:p>
            <a:pPr lvl="2">
              <a:lnSpc>
                <a:spcPct val="110000"/>
              </a:lnSpc>
              <a:spcBef>
                <a:spcPts val="0"/>
              </a:spcBef>
            </a:pPr>
            <a:r>
              <a:rPr lang="en-GB" sz="3400" dirty="0">
                <a:latin typeface="Calibri" panose="020F0502020204030204" pitchFamily="34" charset="0"/>
                <a:ea typeface="Calibri" panose="020F0502020204030204" pitchFamily="34" charset="0"/>
                <a:cs typeface="Calibri" panose="020F0502020204030204" pitchFamily="34" charset="0"/>
              </a:rPr>
              <a:t>Face to face meetings</a:t>
            </a:r>
          </a:p>
          <a:p>
            <a:pPr lvl="2">
              <a:lnSpc>
                <a:spcPct val="110000"/>
              </a:lnSpc>
              <a:spcBef>
                <a:spcPts val="0"/>
              </a:spcBef>
            </a:pPr>
            <a:r>
              <a:rPr lang="en-GB" sz="3400" dirty="0">
                <a:latin typeface="Calibri" panose="020F0502020204030204" pitchFamily="34" charset="0"/>
                <a:ea typeface="Calibri" panose="020F0502020204030204" pitchFamily="34" charset="0"/>
                <a:cs typeface="Calibri" panose="020F0502020204030204" pitchFamily="34" charset="0"/>
              </a:rPr>
              <a:t>Video calls</a:t>
            </a:r>
          </a:p>
          <a:p>
            <a:pPr lvl="2">
              <a:lnSpc>
                <a:spcPct val="110000"/>
              </a:lnSpc>
              <a:spcBef>
                <a:spcPts val="0"/>
              </a:spcBef>
            </a:pPr>
            <a:r>
              <a:rPr lang="en-GB" sz="3400" dirty="0">
                <a:latin typeface="Calibri" panose="020F0502020204030204" pitchFamily="34" charset="0"/>
                <a:ea typeface="Calibri" panose="020F0502020204030204" pitchFamily="34" charset="0"/>
                <a:cs typeface="Calibri" panose="020F0502020204030204" pitchFamily="34" charset="0"/>
              </a:rPr>
              <a:t>Telephone</a:t>
            </a:r>
          </a:p>
          <a:p>
            <a:pPr lvl="2">
              <a:lnSpc>
                <a:spcPct val="110000"/>
              </a:lnSpc>
              <a:spcBef>
                <a:spcPts val="0"/>
              </a:spcBef>
            </a:pPr>
            <a:endParaRPr lang="en-GB" sz="2100" dirty="0">
              <a:latin typeface="Calibri" panose="020F0502020204030204" pitchFamily="34" charset="0"/>
              <a:ea typeface="Calibri" panose="020F0502020204030204" pitchFamily="34" charset="0"/>
              <a:cs typeface="Calibri" panose="020F0502020204030204" pitchFamily="34" charset="0"/>
            </a:endParaRPr>
          </a:p>
          <a:p>
            <a:pPr>
              <a:lnSpc>
                <a:spcPct val="110000"/>
              </a:lnSpc>
              <a:spcBef>
                <a:spcPts val="0"/>
              </a:spcBef>
            </a:pPr>
            <a:r>
              <a:rPr lang="en-GB" sz="3400" dirty="0">
                <a:latin typeface="Calibri" panose="020F0502020204030204" pitchFamily="34" charset="0"/>
                <a:ea typeface="Calibri" panose="020F0502020204030204" pitchFamily="34" charset="0"/>
                <a:cs typeface="Calibri" panose="020F0502020204030204" pitchFamily="34" charset="0"/>
              </a:rPr>
              <a:t>Templates are in your handouts.</a:t>
            </a:r>
          </a:p>
          <a:p>
            <a:pPr>
              <a:lnSpc>
                <a:spcPct val="110000"/>
              </a:lnSpc>
              <a:spcBef>
                <a:spcPts val="0"/>
              </a:spcBef>
            </a:pPr>
            <a:endParaRPr lang="en-GB" sz="2100" dirty="0">
              <a:latin typeface="Calibri" panose="020F0502020204030204" pitchFamily="34" charset="0"/>
              <a:ea typeface="Calibri" panose="020F0502020204030204" pitchFamily="34" charset="0"/>
              <a:cs typeface="Calibri" panose="020F0502020204030204" pitchFamily="34" charset="0"/>
            </a:endParaRPr>
          </a:p>
          <a:p>
            <a:pPr>
              <a:lnSpc>
                <a:spcPct val="110000"/>
              </a:lnSpc>
              <a:spcBef>
                <a:spcPts val="0"/>
              </a:spcBef>
            </a:pPr>
            <a:r>
              <a:rPr lang="en-GB" sz="3400" dirty="0">
                <a:latin typeface="Calibri" panose="020F0502020204030204" pitchFamily="34" charset="0"/>
                <a:ea typeface="Calibri" panose="020F0502020204030204" pitchFamily="34" charset="0"/>
                <a:cs typeface="Calibri" panose="020F0502020204030204" pitchFamily="34" charset="0"/>
              </a:rPr>
              <a:t>Can be adapted to suit individual organisations.</a:t>
            </a:r>
            <a:endParaRPr lang="en-GB" sz="3400" dirty="0"/>
          </a:p>
        </p:txBody>
      </p:sp>
      <p:sp>
        <p:nvSpPr>
          <p:cNvPr id="5" name="Footer Placeholder 4">
            <a:extLst>
              <a:ext uri="{FF2B5EF4-FFF2-40B4-BE49-F238E27FC236}">
                <a16:creationId xmlns:a16="http://schemas.microsoft.com/office/drawing/2014/main" id="{6E0DF8CE-3797-AAE5-FD18-AEE8FBB96D1B}"/>
              </a:ext>
            </a:extLst>
          </p:cNvPr>
          <p:cNvSpPr>
            <a:spLocks noGrp="1"/>
          </p:cNvSpPr>
          <p:nvPr>
            <p:ph type="ftr" sz="quarter" idx="11"/>
          </p:nvPr>
        </p:nvSpPr>
        <p:spPr/>
        <p:txBody>
          <a:bodyPr/>
          <a:lstStyle/>
          <a:p>
            <a:r>
              <a:rPr lang="en-US"/>
              <a:t>
              </a:t>
            </a:r>
          </a:p>
        </p:txBody>
      </p:sp>
      <p:pic>
        <p:nvPicPr>
          <p:cNvPr id="7" name="Graphic 6" descr="Email with solid fill">
            <a:extLst>
              <a:ext uri="{FF2B5EF4-FFF2-40B4-BE49-F238E27FC236}">
                <a16:creationId xmlns:a16="http://schemas.microsoft.com/office/drawing/2014/main" id="{137BF13F-FE95-39B9-1D6C-25F8BBD8BA7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26445" y="46787"/>
            <a:ext cx="1080000" cy="1080000"/>
          </a:xfrm>
          <a:prstGeom prst="rect">
            <a:avLst/>
          </a:prstGeom>
        </p:spPr>
      </p:pic>
      <p:pic>
        <p:nvPicPr>
          <p:cNvPr id="8" name="Picture 7">
            <a:extLst>
              <a:ext uri="{FF2B5EF4-FFF2-40B4-BE49-F238E27FC236}">
                <a16:creationId xmlns:a16="http://schemas.microsoft.com/office/drawing/2014/main" id="{320ADFAC-0E07-B7CF-0ACA-3993779B76B2}"/>
              </a:ext>
            </a:extLst>
          </p:cNvPr>
          <p:cNvPicPr>
            <a:picLocks noChangeAspect="1"/>
          </p:cNvPicPr>
          <p:nvPr/>
        </p:nvPicPr>
        <p:blipFill>
          <a:blip r:embed="rId4"/>
          <a:stretch>
            <a:fillRect/>
          </a:stretch>
        </p:blipFill>
        <p:spPr>
          <a:xfrm>
            <a:off x="231527" y="1113281"/>
            <a:ext cx="11728943" cy="424098"/>
          </a:xfrm>
          <a:prstGeom prst="rect">
            <a:avLst/>
          </a:prstGeom>
        </p:spPr>
      </p:pic>
      <p:pic>
        <p:nvPicPr>
          <p:cNvPr id="4" name="Picture 3">
            <a:extLst>
              <a:ext uri="{FF2B5EF4-FFF2-40B4-BE49-F238E27FC236}">
                <a16:creationId xmlns:a16="http://schemas.microsoft.com/office/drawing/2014/main" id="{7EAF4267-67C8-1836-05DA-8E1FD891F147}"/>
              </a:ext>
            </a:extLst>
          </p:cNvPr>
          <p:cNvPicPr>
            <a:picLocks noChangeAspect="1"/>
          </p:cNvPicPr>
          <p:nvPr/>
        </p:nvPicPr>
        <p:blipFill>
          <a:blip r:embed="rId5"/>
          <a:stretch>
            <a:fillRect/>
          </a:stretch>
        </p:blipFill>
        <p:spPr>
          <a:xfrm>
            <a:off x="11354443" y="87037"/>
            <a:ext cx="759085" cy="648000"/>
          </a:xfrm>
          <a:prstGeom prst="rect">
            <a:avLst/>
          </a:prstGeom>
        </p:spPr>
      </p:pic>
    </p:spTree>
    <p:extLst>
      <p:ext uri="{BB962C8B-B14F-4D97-AF65-F5344CB8AC3E}">
        <p14:creationId xmlns:p14="http://schemas.microsoft.com/office/powerpoint/2010/main" val="6338610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F69B88CD-A555-0B15-7A90-5CE33308D4FB}"/>
              </a:ext>
            </a:extLst>
          </p:cNvPr>
          <p:cNvSpPr>
            <a:spLocks noGrp="1"/>
          </p:cNvSpPr>
          <p:nvPr>
            <p:ph idx="1"/>
          </p:nvPr>
        </p:nvSpPr>
        <p:spPr>
          <a:xfrm>
            <a:off x="287751" y="228123"/>
            <a:ext cx="5808249" cy="6263253"/>
          </a:xfrm>
          <a:ln>
            <a:solidFill>
              <a:schemeClr val="tx1"/>
            </a:solidFill>
          </a:ln>
        </p:spPr>
        <p:txBody>
          <a:bodyPr>
            <a:normAutofit fontScale="25000" lnSpcReduction="20000"/>
          </a:bodyPr>
          <a:lstStyle/>
          <a:p>
            <a:pPr marL="0" indent="0">
              <a:lnSpc>
                <a:spcPct val="120000"/>
              </a:lnSpc>
              <a:spcBef>
                <a:spcPts val="0"/>
              </a:spcBef>
              <a:buNone/>
            </a:pPr>
            <a:r>
              <a:rPr lang="en-GB" sz="7200" dirty="0">
                <a:latin typeface="Calibri" panose="020F0502020204030204" pitchFamily="34" charset="0"/>
                <a:ea typeface="Calibri" panose="020F0502020204030204" pitchFamily="34" charset="0"/>
                <a:cs typeface="Calibri" panose="020F0502020204030204" pitchFamily="34" charset="0"/>
              </a:rPr>
              <a:t>My name is ……. and I will be your counsellor. </a:t>
            </a:r>
          </a:p>
          <a:p>
            <a:pPr marL="0" indent="0">
              <a:lnSpc>
                <a:spcPct val="120000"/>
              </a:lnSpc>
              <a:spcBef>
                <a:spcPts val="0"/>
              </a:spcBef>
              <a:buNone/>
            </a:pPr>
            <a:endParaRPr lang="en-GB" sz="7200"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r>
              <a:rPr lang="en-GB" sz="7200" dirty="0">
                <a:latin typeface="Calibri" panose="020F0502020204030204" pitchFamily="34" charset="0"/>
                <a:ea typeface="Calibri" panose="020F0502020204030204" pitchFamily="34" charset="0"/>
                <a:cs typeface="Calibri" panose="020F0502020204030204" pitchFamily="34" charset="0"/>
              </a:rPr>
              <a:t>Following on from our initial </a:t>
            </a:r>
            <a:r>
              <a:rPr lang="en-GB" sz="7200" b="1" dirty="0">
                <a:solidFill>
                  <a:srgbClr val="FF0000"/>
                </a:solidFill>
                <a:latin typeface="Calibri" panose="020F0502020204030204" pitchFamily="34" charset="0"/>
                <a:ea typeface="Calibri" panose="020F0502020204030204" pitchFamily="34" charset="0"/>
                <a:cs typeface="Calibri" panose="020F0502020204030204" pitchFamily="34" charset="0"/>
              </a:rPr>
              <a:t>call / text message</a:t>
            </a:r>
            <a:r>
              <a:rPr lang="en-GB" sz="7200"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GB" sz="7200" dirty="0">
                <a:latin typeface="Calibri" panose="020F0502020204030204" pitchFamily="34" charset="0"/>
                <a:ea typeface="Calibri" panose="020F0502020204030204" pitchFamily="34" charset="0"/>
                <a:cs typeface="Calibri" panose="020F0502020204030204" pitchFamily="34" charset="0"/>
              </a:rPr>
              <a:t>here are further details about the sessions:</a:t>
            </a:r>
          </a:p>
          <a:p>
            <a:pPr marL="0" indent="0">
              <a:lnSpc>
                <a:spcPct val="120000"/>
              </a:lnSpc>
              <a:spcBef>
                <a:spcPts val="0"/>
              </a:spcBef>
              <a:buNone/>
            </a:pPr>
            <a:endParaRPr lang="en-GB" sz="7200" b="1" u="sng"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r>
              <a:rPr lang="en-GB" sz="7200" b="1" u="sng" dirty="0">
                <a:latin typeface="Calibri" panose="020F0502020204030204" pitchFamily="34" charset="0"/>
                <a:ea typeface="Calibri" panose="020F0502020204030204" pitchFamily="34" charset="0"/>
                <a:cs typeface="Calibri" panose="020F0502020204030204" pitchFamily="34" charset="0"/>
              </a:rPr>
              <a:t>Location:</a:t>
            </a:r>
            <a:r>
              <a:rPr lang="en-GB" sz="7200" dirty="0">
                <a:latin typeface="Calibri" panose="020F0502020204030204" pitchFamily="34" charset="0"/>
                <a:ea typeface="Calibri" panose="020F0502020204030204" pitchFamily="34" charset="0"/>
                <a:cs typeface="Calibri" panose="020F0502020204030204" pitchFamily="34" charset="0"/>
              </a:rPr>
              <a:t> </a:t>
            </a:r>
            <a:r>
              <a:rPr lang="en-GB" sz="7200" b="1" dirty="0">
                <a:solidFill>
                  <a:srgbClr val="FF0000"/>
                </a:solidFill>
                <a:latin typeface="Calibri" panose="020F0502020204030204" pitchFamily="34" charset="0"/>
                <a:ea typeface="Calibri" panose="020F0502020204030204" pitchFamily="34" charset="0"/>
                <a:cs typeface="Calibri" panose="020F0502020204030204" pitchFamily="34" charset="0"/>
              </a:rPr>
              <a:t>Full Address </a:t>
            </a:r>
          </a:p>
          <a:p>
            <a:pPr marL="0" indent="0">
              <a:lnSpc>
                <a:spcPct val="120000"/>
              </a:lnSpc>
              <a:spcBef>
                <a:spcPts val="0"/>
              </a:spcBef>
              <a:buNone/>
            </a:pPr>
            <a:r>
              <a:rPr lang="en-GB" sz="7200" b="1" u="sng" dirty="0">
                <a:latin typeface="Calibri" panose="020F0502020204030204" pitchFamily="34" charset="0"/>
                <a:ea typeface="Calibri" panose="020F0502020204030204" pitchFamily="34" charset="0"/>
                <a:cs typeface="Calibri" panose="020F0502020204030204" pitchFamily="34" charset="0"/>
              </a:rPr>
              <a:t>Time and Day:</a:t>
            </a:r>
            <a:r>
              <a:rPr lang="en-GB" sz="7200" u="sng" dirty="0">
                <a:latin typeface="Calibri" panose="020F0502020204030204" pitchFamily="34" charset="0"/>
                <a:ea typeface="Calibri" panose="020F0502020204030204" pitchFamily="34" charset="0"/>
                <a:cs typeface="Calibri" panose="020F0502020204030204" pitchFamily="34" charset="0"/>
              </a:rPr>
              <a:t> </a:t>
            </a:r>
            <a:r>
              <a:rPr lang="en-GB" sz="7200" b="1" dirty="0">
                <a:solidFill>
                  <a:srgbClr val="FF0000"/>
                </a:solidFill>
                <a:latin typeface="Calibri" panose="020F0502020204030204" pitchFamily="34" charset="0"/>
                <a:ea typeface="Calibri" panose="020F0502020204030204" pitchFamily="34" charset="0"/>
                <a:cs typeface="Calibri" panose="020F0502020204030204" pitchFamily="34" charset="0"/>
              </a:rPr>
              <a:t>e.g. 11am on Monday</a:t>
            </a:r>
          </a:p>
          <a:p>
            <a:pPr marL="0" indent="0">
              <a:lnSpc>
                <a:spcPct val="120000"/>
              </a:lnSpc>
              <a:spcBef>
                <a:spcPts val="0"/>
              </a:spcBef>
              <a:buNone/>
            </a:pPr>
            <a:r>
              <a:rPr lang="en-GB" sz="6400" b="1" dirty="0">
                <a:latin typeface="Calibri" panose="020F0502020204030204" pitchFamily="34" charset="0"/>
                <a:ea typeface="Calibri" panose="020F0502020204030204" pitchFamily="34" charset="0"/>
                <a:cs typeface="Calibri" panose="020F0502020204030204" pitchFamily="34" charset="0"/>
              </a:rPr>
              <a:t>	</a:t>
            </a:r>
          </a:p>
          <a:p>
            <a:pPr marL="0" indent="0">
              <a:lnSpc>
                <a:spcPct val="120000"/>
              </a:lnSpc>
              <a:spcBef>
                <a:spcPts val="0"/>
              </a:spcBef>
              <a:buNone/>
            </a:pPr>
            <a:r>
              <a:rPr lang="en-GB" sz="6400" b="1" dirty="0">
                <a:latin typeface="Calibri" panose="020F0502020204030204" pitchFamily="34" charset="0"/>
                <a:ea typeface="Calibri" panose="020F0502020204030204" pitchFamily="34" charset="0"/>
                <a:cs typeface="Calibri" panose="020F0502020204030204" pitchFamily="34" charset="0"/>
              </a:rPr>
              <a:t>This is the building:		Map of the area:</a:t>
            </a:r>
          </a:p>
          <a:p>
            <a:pPr marL="0" indent="0">
              <a:lnSpc>
                <a:spcPct val="120000"/>
              </a:lnSpc>
              <a:spcBef>
                <a:spcPts val="0"/>
              </a:spcBef>
              <a:buNone/>
            </a:pPr>
            <a:endParaRPr lang="en-GB" sz="5500" b="1"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endParaRPr lang="en-GB" sz="5500" b="1"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endParaRPr lang="en-GB" sz="5500" b="1"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endParaRPr lang="en-GB" sz="5500" b="1"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endParaRPr lang="en-GB" sz="5500" b="1" u="sng"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r>
              <a:rPr lang="en-GB" sz="6400" b="1" u="sng" dirty="0">
                <a:latin typeface="Calibri" panose="020F0502020204030204" pitchFamily="34" charset="0"/>
                <a:ea typeface="Calibri" panose="020F0502020204030204" pitchFamily="34" charset="0"/>
                <a:cs typeface="Calibri" panose="020F0502020204030204" pitchFamily="34" charset="0"/>
              </a:rPr>
              <a:t>Arrival:</a:t>
            </a:r>
            <a:endParaRPr lang="en-GB" sz="6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r>
              <a:rPr lang="en-GB" sz="6400" b="1" dirty="0">
                <a:solidFill>
                  <a:srgbClr val="FF0000"/>
                </a:solidFill>
                <a:latin typeface="Calibri" panose="020F0502020204030204" pitchFamily="34" charset="0"/>
                <a:ea typeface="Calibri" panose="020F0502020204030204" pitchFamily="34" charset="0"/>
                <a:cs typeface="Calibri" panose="020F0502020204030204" pitchFamily="34" charset="0"/>
              </a:rPr>
              <a:t>e.g. When you arrive, please ring the buzzer and you will be let in to reception, where I will come and meet you at your session time.</a:t>
            </a:r>
          </a:p>
          <a:p>
            <a:pPr marL="0" indent="0">
              <a:lnSpc>
                <a:spcPct val="120000"/>
              </a:lnSpc>
              <a:spcBef>
                <a:spcPts val="0"/>
              </a:spcBef>
              <a:buNone/>
            </a:pPr>
            <a:endParaRPr lang="en-GB" sz="6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r>
              <a:rPr lang="en-GB" sz="6400" dirty="0">
                <a:latin typeface="Calibri" panose="020F0502020204030204" pitchFamily="34" charset="0"/>
                <a:ea typeface="Calibri" panose="020F0502020204030204" pitchFamily="34" charset="0"/>
                <a:cs typeface="Calibri" panose="020F0502020204030204" pitchFamily="34" charset="0"/>
              </a:rPr>
              <a:t>I would like you to feel comfortable in sessions and these are the things we will provide: water, pens and paper to use if you’d like to. </a:t>
            </a:r>
          </a:p>
          <a:p>
            <a:pPr marL="0" indent="0">
              <a:lnSpc>
                <a:spcPct val="120000"/>
              </a:lnSpc>
              <a:spcBef>
                <a:spcPts val="0"/>
              </a:spcBef>
              <a:buNone/>
            </a:pPr>
            <a:endParaRPr lang="en-GB" sz="6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20000"/>
              </a:lnSpc>
              <a:spcBef>
                <a:spcPts val="0"/>
              </a:spcBef>
              <a:buNone/>
            </a:pPr>
            <a:r>
              <a:rPr lang="en-GB" sz="6400" dirty="0">
                <a:latin typeface="Calibri" panose="020F0502020204030204" pitchFamily="34" charset="0"/>
                <a:ea typeface="Calibri" panose="020F0502020204030204" pitchFamily="34" charset="0"/>
                <a:cs typeface="Calibri" panose="020F0502020204030204" pitchFamily="34" charset="0"/>
              </a:rPr>
              <a:t>Is there anything else that would make you more comfortable, for example a </a:t>
            </a:r>
            <a:r>
              <a:rPr lang="en-US" sz="6400" dirty="0">
                <a:latin typeface="Calibri" panose="020F0502020204030204" pitchFamily="34" charset="0"/>
                <a:ea typeface="Calibri" panose="020F0502020204030204" pitchFamily="34" charset="0"/>
                <a:cs typeface="Calibri" panose="020F0502020204030204" pitchFamily="34" charset="0"/>
              </a:rPr>
              <a:t>session guide in advance, shorter sessions, bringing a drink or snack, sensory soothers or regulation tools, or regular breaks. Do you have any sensory needs I can help with?</a:t>
            </a:r>
            <a:endParaRPr lang="en-GB" sz="6400" dirty="0">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2AD1EC5A-B8DE-BF0F-7969-7B903F0F5C35}"/>
              </a:ext>
            </a:extLst>
          </p:cNvPr>
          <p:cNvSpPr txBox="1"/>
          <p:nvPr/>
        </p:nvSpPr>
        <p:spPr>
          <a:xfrm>
            <a:off x="6280220" y="228123"/>
            <a:ext cx="5566545" cy="6263253"/>
          </a:xfrm>
          <a:prstGeom prst="rect">
            <a:avLst/>
          </a:prstGeom>
          <a:noFill/>
          <a:ln>
            <a:solidFill>
              <a:schemeClr val="tx1"/>
            </a:solidFill>
          </a:ln>
        </p:spPr>
        <p:txBody>
          <a:bodyPr wrap="square" rtlCol="0">
            <a:spAutoFit/>
          </a:bodyPr>
          <a:lstStyle/>
          <a:p>
            <a:r>
              <a:rPr lang="en-GB" b="1" u="sng" dirty="0">
                <a:latin typeface="Calibri" panose="020F0502020204030204" pitchFamily="34" charset="0"/>
                <a:ea typeface="Calibri" panose="020F0502020204030204" pitchFamily="34" charset="0"/>
                <a:cs typeface="Calibri" panose="020F0502020204030204" pitchFamily="34" charset="0"/>
              </a:rPr>
              <a:t>The Sessions:</a:t>
            </a:r>
            <a:endParaRPr lang="en-GB" dirty="0">
              <a:latin typeface="Calibri" panose="020F0502020204030204" pitchFamily="34" charset="0"/>
              <a:ea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Are private and confidential. </a:t>
            </a:r>
            <a:endParaRPr lang="en-GB" dirty="0">
              <a:latin typeface="Calibri" panose="020F0502020204030204" pitchFamily="34" charset="0"/>
              <a:ea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GB" dirty="0">
                <a:latin typeface="Calibri" panose="020F0502020204030204" pitchFamily="34" charset="0"/>
                <a:ea typeface="Calibri" panose="020F0502020204030204" pitchFamily="34" charset="0"/>
                <a:cs typeface="Calibri" panose="020F0502020204030204" pitchFamily="34" charset="0"/>
              </a:rPr>
              <a:t>Are 50 minutes but can be shorter - I will check how you feel at the start of each session. </a:t>
            </a:r>
          </a:p>
          <a:p>
            <a:pPr marL="285750" lvl="0" indent="-285750">
              <a:buFont typeface="Arial" panose="020B0604020202020204" pitchFamily="34" charset="0"/>
              <a:buChar char="•"/>
            </a:pPr>
            <a:r>
              <a:rPr lang="en-GB" dirty="0">
                <a:latin typeface="Calibri" panose="020F0502020204030204" pitchFamily="34" charset="0"/>
                <a:ea typeface="Calibri" panose="020F0502020204030204" pitchFamily="34" charset="0"/>
                <a:cs typeface="Calibri" panose="020F0502020204030204" pitchFamily="34" charset="0"/>
              </a:rPr>
              <a:t>We can have breaks.</a:t>
            </a:r>
          </a:p>
          <a:p>
            <a:pPr marL="285750" lvl="0" indent="-285750">
              <a:buFont typeface="Arial" panose="020B0604020202020204" pitchFamily="34" charset="0"/>
              <a:buChar char="•"/>
            </a:pPr>
            <a:r>
              <a:rPr lang="en-GB" dirty="0">
                <a:latin typeface="Calibri" panose="020F0502020204030204" pitchFamily="34" charset="0"/>
                <a:ea typeface="Calibri" panose="020F0502020204030204" pitchFamily="34" charset="0"/>
                <a:cs typeface="Calibri" panose="020F0502020204030204" pitchFamily="34" charset="0"/>
              </a:rPr>
              <a:t>The number of sessions is flexible, we will agree this together in our first session, and review at session 3/4. </a:t>
            </a:r>
          </a:p>
          <a:p>
            <a:r>
              <a:rPr lang="en-GB" dirty="0">
                <a:latin typeface="Calibri" panose="020F0502020204030204" pitchFamily="34" charset="0"/>
                <a:ea typeface="Calibri" panose="020F0502020204030204" pitchFamily="34" charset="0"/>
                <a:cs typeface="Calibri" panose="020F0502020204030204" pitchFamily="34" charset="0"/>
              </a:rPr>
              <a:t> </a:t>
            </a:r>
          </a:p>
          <a:p>
            <a:r>
              <a:rPr lang="en-GB" b="1" u="sng" dirty="0">
                <a:latin typeface="Calibri" panose="020F0502020204030204" pitchFamily="34" charset="0"/>
                <a:ea typeface="Calibri" panose="020F0502020204030204" pitchFamily="34" charset="0"/>
                <a:cs typeface="Calibri" panose="020F0502020204030204" pitchFamily="34" charset="0"/>
              </a:rPr>
              <a:t>In the First Session:</a:t>
            </a:r>
            <a:endParaRPr lang="en-GB" dirty="0">
              <a:latin typeface="Calibri" panose="020F0502020204030204" pitchFamily="34" charset="0"/>
              <a:ea typeface="Calibri" panose="020F0502020204030204" pitchFamily="34" charset="0"/>
              <a:cs typeface="Calibri" panose="020F0502020204030204" pitchFamily="34" charset="0"/>
            </a:endParaRPr>
          </a:p>
          <a:p>
            <a:pPr lvl="0"/>
            <a:r>
              <a:rPr lang="en-GB" dirty="0">
                <a:latin typeface="Calibri" panose="020F0502020204030204" pitchFamily="34" charset="0"/>
                <a:ea typeface="Calibri" panose="020F0502020204030204" pitchFamily="34" charset="0"/>
                <a:cs typeface="Calibri" panose="020F0502020204030204" pitchFamily="34" charset="0"/>
              </a:rPr>
              <a:t>We will start to get to know each other.</a:t>
            </a:r>
          </a:p>
          <a:p>
            <a:pPr lvl="0"/>
            <a:r>
              <a:rPr lang="en-GB" dirty="0">
                <a:latin typeface="Calibri" panose="020F0502020204030204" pitchFamily="34" charset="0"/>
                <a:ea typeface="Calibri" panose="020F0502020204030204" pitchFamily="34" charset="0"/>
                <a:cs typeface="Calibri" panose="020F0502020204030204" pitchFamily="34" charset="0"/>
              </a:rPr>
              <a:t>I will explain how counselling works and what we can try.</a:t>
            </a:r>
          </a:p>
          <a:p>
            <a:pPr lvl="0"/>
            <a:r>
              <a:rPr lang="en-GB" dirty="0">
                <a:latin typeface="Calibri" panose="020F0502020204030204" pitchFamily="34" charset="0"/>
                <a:ea typeface="Calibri" panose="020F0502020204030204" pitchFamily="34" charset="0"/>
                <a:cs typeface="Calibri" panose="020F0502020204030204" pitchFamily="34" charset="0"/>
              </a:rPr>
              <a:t>Discuss goals and what you’d like to achieve.</a:t>
            </a:r>
          </a:p>
          <a:p>
            <a:r>
              <a:rPr lang="en-GB" dirty="0">
                <a:latin typeface="Calibri" panose="020F0502020204030204" pitchFamily="34" charset="0"/>
                <a:ea typeface="Calibri" panose="020F0502020204030204" pitchFamily="34" charset="0"/>
                <a:cs typeface="Calibri" panose="020F0502020204030204" pitchFamily="34" charset="0"/>
              </a:rPr>
              <a:t> </a:t>
            </a:r>
          </a:p>
          <a:p>
            <a:r>
              <a:rPr lang="en-GB" dirty="0">
                <a:latin typeface="Calibri" panose="020F0502020204030204" pitchFamily="34" charset="0"/>
                <a:ea typeface="Calibri" panose="020F0502020204030204" pitchFamily="34" charset="0"/>
                <a:cs typeface="Calibri" panose="020F0502020204030204" pitchFamily="34" charset="0"/>
              </a:rPr>
              <a:t>As agreed, I will message you a reminder</a:t>
            </a:r>
            <a:r>
              <a:rPr lang="en-GB" b="1" dirty="0">
                <a:latin typeface="Calibri" panose="020F0502020204030204" pitchFamily="34" charset="0"/>
                <a:ea typeface="Calibri" panose="020F0502020204030204" pitchFamily="34" charset="0"/>
                <a:cs typeface="Calibri" panose="020F0502020204030204" pitchFamily="34" charset="0"/>
              </a:rPr>
              <a:t>: </a:t>
            </a:r>
            <a:r>
              <a:rPr lang="en-GB" b="1" dirty="0">
                <a:solidFill>
                  <a:srgbClr val="FF0000"/>
                </a:solidFill>
                <a:latin typeface="Calibri" panose="020F0502020204030204" pitchFamily="34" charset="0"/>
                <a:ea typeface="Calibri" panose="020F0502020204030204" pitchFamily="34" charset="0"/>
                <a:cs typeface="Calibri" panose="020F0502020204030204" pitchFamily="34" charset="0"/>
              </a:rPr>
              <a:t>e.g. the night before after 6pm / On the day around 9am.</a:t>
            </a:r>
            <a:endParaRPr lang="en-GB"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 </a:t>
            </a:r>
            <a:endParaRPr lang="en-GB"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If you think of any questions before we meet, you can reply to this email, message or leave me a voice note, and I will reply. </a:t>
            </a:r>
            <a:endParaRPr lang="en-GB" sz="1600" dirty="0">
              <a:latin typeface="Calibri" panose="020F0502020204030204" pitchFamily="34" charset="0"/>
              <a:ea typeface="Calibri" panose="020F0502020204030204" pitchFamily="34" charset="0"/>
              <a:cs typeface="Calibri" panose="020F0502020204030204" pitchFamily="34" charset="0"/>
            </a:endParaRPr>
          </a:p>
          <a:p>
            <a:endParaRPr lang="en-GB" sz="900" dirty="0">
              <a:latin typeface="Calibri" panose="020F0502020204030204" pitchFamily="34" charset="0"/>
              <a:ea typeface="Calibri" panose="020F0502020204030204" pitchFamily="34" charset="0"/>
              <a:cs typeface="Calibri" panose="020F0502020204030204" pitchFamily="34" charset="0"/>
            </a:endParaRPr>
          </a:p>
          <a:p>
            <a:endParaRPr lang="en-US" sz="900" dirty="0">
              <a:latin typeface="Calibri" panose="020F0502020204030204" pitchFamily="34" charset="0"/>
              <a:ea typeface="Calibri" panose="020F0502020204030204" pitchFamily="34" charset="0"/>
              <a:cs typeface="Calibri" panose="020F0502020204030204" pitchFamily="34" charset="0"/>
            </a:endParaRPr>
          </a:p>
          <a:p>
            <a:endParaRPr lang="en-US" sz="900" dirty="0">
              <a:latin typeface="Calibri" panose="020F0502020204030204" pitchFamily="34" charset="0"/>
              <a:ea typeface="Calibri" panose="020F0502020204030204" pitchFamily="34" charset="0"/>
              <a:cs typeface="Calibri" panose="020F0502020204030204" pitchFamily="34" charset="0"/>
            </a:endParaRPr>
          </a:p>
          <a:p>
            <a:endParaRPr lang="en-US" sz="900" dirty="0">
              <a:latin typeface="Calibri" panose="020F0502020204030204" pitchFamily="34" charset="0"/>
              <a:ea typeface="Calibri" panose="020F0502020204030204" pitchFamily="34" charset="0"/>
              <a:cs typeface="Calibri" panose="020F0502020204030204" pitchFamily="34" charset="0"/>
            </a:endParaRPr>
          </a:p>
          <a:p>
            <a:endParaRPr lang="en-US" sz="900" dirty="0">
              <a:latin typeface="Calibri" panose="020F0502020204030204" pitchFamily="34" charset="0"/>
              <a:ea typeface="Calibri" panose="020F0502020204030204" pitchFamily="34" charset="0"/>
              <a:cs typeface="Calibri" panose="020F0502020204030204" pitchFamily="34" charset="0"/>
            </a:endParaRPr>
          </a:p>
          <a:p>
            <a:endParaRPr lang="en-US" sz="1400" dirty="0">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descr="The facade of townhouses">
            <a:extLst>
              <a:ext uri="{FF2B5EF4-FFF2-40B4-BE49-F238E27FC236}">
                <a16:creationId xmlns:a16="http://schemas.microsoft.com/office/drawing/2014/main" id="{D3914B8D-CDD1-9328-A499-91836524078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603" y="2687501"/>
            <a:ext cx="1230329" cy="894080"/>
          </a:xfrm>
          <a:prstGeom prst="rect">
            <a:avLst/>
          </a:prstGeom>
        </p:spPr>
      </p:pic>
      <p:pic>
        <p:nvPicPr>
          <p:cNvPr id="8" name="Picture 7" descr="Pins in a map">
            <a:extLst>
              <a:ext uri="{FF2B5EF4-FFF2-40B4-BE49-F238E27FC236}">
                <a16:creationId xmlns:a16="http://schemas.microsoft.com/office/drawing/2014/main" id="{C75540F5-76C7-C1F7-2F0C-EF202CE4FD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13135" y="2687501"/>
            <a:ext cx="1479186" cy="985883"/>
          </a:xfrm>
          <a:prstGeom prst="rect">
            <a:avLst/>
          </a:prstGeom>
        </p:spPr>
      </p:pic>
    </p:spTree>
    <p:extLst>
      <p:ext uri="{BB962C8B-B14F-4D97-AF65-F5344CB8AC3E}">
        <p14:creationId xmlns:p14="http://schemas.microsoft.com/office/powerpoint/2010/main" val="4116878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B3DA4-1679-8EC5-9AA2-4A68F79B1C1A}"/>
              </a:ext>
            </a:extLst>
          </p:cNvPr>
          <p:cNvSpPr>
            <a:spLocks noGrp="1"/>
          </p:cNvSpPr>
          <p:nvPr>
            <p:ph type="title"/>
          </p:nvPr>
        </p:nvSpPr>
        <p:spPr>
          <a:xfrm>
            <a:off x="0" y="458701"/>
            <a:ext cx="12192000" cy="1757505"/>
          </a:xfrm>
        </p:spPr>
        <p:txBody>
          <a:bodyPr anchor="t">
            <a:normAutofit/>
          </a:bodyPr>
          <a:lstStyle/>
          <a:p>
            <a:pPr algn="ctr"/>
            <a:r>
              <a:rPr lang="en-US" sz="5400" dirty="0">
                <a:latin typeface="Calibri"/>
                <a:ea typeface="Calibri"/>
                <a:cs typeface="Calibri"/>
              </a:rPr>
              <a:t>Learning Outcomes</a:t>
            </a:r>
          </a:p>
        </p:txBody>
      </p:sp>
      <p:sp>
        <p:nvSpPr>
          <p:cNvPr id="17" name="Content Placeholder 2">
            <a:extLst>
              <a:ext uri="{FF2B5EF4-FFF2-40B4-BE49-F238E27FC236}">
                <a16:creationId xmlns:a16="http://schemas.microsoft.com/office/drawing/2014/main" id="{AB8FCDD4-018E-E5FB-AB07-45ED625D6C3B}"/>
              </a:ext>
            </a:extLst>
          </p:cNvPr>
          <p:cNvSpPr>
            <a:spLocks noGrp="1"/>
          </p:cNvSpPr>
          <p:nvPr>
            <p:ph idx="1"/>
          </p:nvPr>
        </p:nvSpPr>
        <p:spPr>
          <a:xfrm>
            <a:off x="587579" y="1819235"/>
            <a:ext cx="11016841" cy="4421748"/>
          </a:xfrm>
        </p:spPr>
        <p:txBody>
          <a:bodyPr vert="horz" lIns="91440" tIns="45720" rIns="91440" bIns="45720" rtlCol="0" anchor="t">
            <a:noAutofit/>
          </a:bodyPr>
          <a:lstStyle/>
          <a:p>
            <a:pPr marL="0" indent="0">
              <a:lnSpc>
                <a:spcPct val="100000"/>
              </a:lnSpc>
              <a:buNone/>
            </a:pPr>
            <a:r>
              <a:rPr lang="en-GB" sz="2400" dirty="0">
                <a:latin typeface="Calibri"/>
                <a:ea typeface="Calibri"/>
                <a:cs typeface="Calibri"/>
              </a:rPr>
              <a:t>By the end of the course, the participants will be able to:</a:t>
            </a:r>
            <a:endParaRPr lang="en-US" sz="2400" dirty="0">
              <a:latin typeface="Calibri"/>
              <a:ea typeface="Calibri"/>
              <a:cs typeface="Calibri"/>
            </a:endParaRPr>
          </a:p>
          <a:p>
            <a:pPr marL="0" indent="0">
              <a:lnSpc>
                <a:spcPct val="100000"/>
              </a:lnSpc>
              <a:buNone/>
            </a:pPr>
            <a:endParaRPr lang="en-GB" sz="1100" dirty="0">
              <a:latin typeface="Calibri"/>
              <a:ea typeface="Calibri"/>
              <a:cs typeface="Calibri"/>
            </a:endParaRPr>
          </a:p>
          <a:p>
            <a:pPr>
              <a:lnSpc>
                <a:spcPct val="100000"/>
              </a:lnSpc>
            </a:pPr>
            <a:r>
              <a:rPr lang="en-GB" sz="2400" b="1" dirty="0">
                <a:solidFill>
                  <a:srgbClr val="4C8590"/>
                </a:solidFill>
                <a:latin typeface="Calibri"/>
                <a:ea typeface="Calibri"/>
                <a:cs typeface="Calibri"/>
              </a:rPr>
              <a:t>Contrast</a:t>
            </a:r>
            <a:r>
              <a:rPr lang="en-GB" sz="2400" dirty="0">
                <a:latin typeface="Calibri"/>
                <a:ea typeface="Calibri"/>
                <a:cs typeface="Calibri"/>
              </a:rPr>
              <a:t> the differences between neurodivergent vs neurotypical people. </a:t>
            </a:r>
            <a:endParaRPr lang="en-US" sz="2400" dirty="0">
              <a:latin typeface="Calibri"/>
              <a:ea typeface="Calibri"/>
              <a:cs typeface="Calibri"/>
            </a:endParaRPr>
          </a:p>
          <a:p>
            <a:pPr>
              <a:lnSpc>
                <a:spcPct val="100000"/>
              </a:lnSpc>
            </a:pPr>
            <a:r>
              <a:rPr lang="en-GB" sz="2400" b="1" dirty="0">
                <a:solidFill>
                  <a:srgbClr val="4C8590"/>
                </a:solidFill>
                <a:latin typeface="Calibri"/>
                <a:ea typeface="Calibri"/>
                <a:cs typeface="Calibri"/>
              </a:rPr>
              <a:t>Express</a:t>
            </a:r>
            <a:r>
              <a:rPr lang="en-GB" sz="2400" dirty="0">
                <a:latin typeface="Calibri"/>
                <a:ea typeface="Calibri"/>
                <a:cs typeface="Calibri"/>
              </a:rPr>
              <a:t> why we need to consider neurodivergent clients.</a:t>
            </a:r>
            <a:endParaRPr lang="en-US" sz="2400" dirty="0">
              <a:latin typeface="Calibri"/>
              <a:ea typeface="Calibri"/>
              <a:cs typeface="Calibri"/>
            </a:endParaRPr>
          </a:p>
          <a:p>
            <a:pPr>
              <a:lnSpc>
                <a:spcPct val="100000"/>
              </a:lnSpc>
            </a:pPr>
            <a:r>
              <a:rPr lang="en-GB" sz="2400" b="1" dirty="0">
                <a:solidFill>
                  <a:srgbClr val="4C8590"/>
                </a:solidFill>
                <a:latin typeface="Calibri"/>
                <a:ea typeface="Calibri"/>
                <a:cs typeface="Calibri"/>
              </a:rPr>
              <a:t>Identify</a:t>
            </a:r>
            <a:r>
              <a:rPr lang="en-GB" sz="2400" dirty="0">
                <a:latin typeface="Calibri"/>
                <a:ea typeface="Calibri"/>
                <a:cs typeface="Calibri"/>
              </a:rPr>
              <a:t> the differences and similarities with Autism, ADHD &amp; </a:t>
            </a:r>
            <a:r>
              <a:rPr lang="en-GB" sz="2400" dirty="0" err="1">
                <a:latin typeface="Calibri"/>
                <a:ea typeface="Calibri"/>
                <a:cs typeface="Calibri"/>
              </a:rPr>
              <a:t>AuDHD</a:t>
            </a:r>
            <a:r>
              <a:rPr lang="en-GB" sz="2400" dirty="0">
                <a:latin typeface="Calibri"/>
                <a:ea typeface="Calibri"/>
                <a:cs typeface="Calibri"/>
              </a:rPr>
              <a:t> traits.</a:t>
            </a:r>
          </a:p>
          <a:p>
            <a:pPr>
              <a:lnSpc>
                <a:spcPct val="100000"/>
              </a:lnSpc>
            </a:pPr>
            <a:r>
              <a:rPr lang="en-GB" sz="2400" b="1" dirty="0">
                <a:solidFill>
                  <a:srgbClr val="4C8590"/>
                </a:solidFill>
                <a:latin typeface="Calibri"/>
                <a:ea typeface="Calibri"/>
                <a:cs typeface="Calibri"/>
              </a:rPr>
              <a:t>Examine</a:t>
            </a:r>
            <a:r>
              <a:rPr lang="en-GB" sz="2400" dirty="0">
                <a:latin typeface="Calibri"/>
                <a:ea typeface="Calibri"/>
                <a:cs typeface="Calibri"/>
              </a:rPr>
              <a:t> how neurodivergent traits manifest in clients.</a:t>
            </a:r>
            <a:endParaRPr lang="en-US" sz="2400" dirty="0">
              <a:latin typeface="Calibri"/>
              <a:ea typeface="Calibri"/>
              <a:cs typeface="Calibri"/>
            </a:endParaRPr>
          </a:p>
          <a:p>
            <a:pPr>
              <a:lnSpc>
                <a:spcPct val="100000"/>
              </a:lnSpc>
            </a:pPr>
            <a:r>
              <a:rPr lang="en-GB" sz="2400" b="1" dirty="0">
                <a:solidFill>
                  <a:srgbClr val="4C8590"/>
                </a:solidFill>
                <a:latin typeface="Calibri"/>
                <a:ea typeface="Calibri"/>
                <a:cs typeface="Calibri"/>
              </a:rPr>
              <a:t>Understand</a:t>
            </a:r>
            <a:r>
              <a:rPr lang="en-GB" sz="2400" dirty="0">
                <a:latin typeface="Calibri"/>
                <a:ea typeface="Calibri"/>
                <a:cs typeface="Calibri"/>
              </a:rPr>
              <a:t> the increased gambling risks and drivers for neurodivergent people.</a:t>
            </a:r>
            <a:endParaRPr lang="en-US" sz="2400" dirty="0">
              <a:latin typeface="Calibri"/>
              <a:ea typeface="Calibri"/>
              <a:cs typeface="Calibri"/>
            </a:endParaRPr>
          </a:p>
          <a:p>
            <a:pPr>
              <a:lnSpc>
                <a:spcPct val="100000"/>
              </a:lnSpc>
            </a:pPr>
            <a:r>
              <a:rPr lang="en-GB" sz="2400" b="1" dirty="0">
                <a:solidFill>
                  <a:srgbClr val="4C8590"/>
                </a:solidFill>
                <a:latin typeface="Calibri"/>
                <a:ea typeface="Calibri"/>
                <a:cs typeface="Calibri"/>
              </a:rPr>
              <a:t>Distinguish</a:t>
            </a:r>
            <a:r>
              <a:rPr lang="en-GB" sz="2400" dirty="0">
                <a:latin typeface="Calibri"/>
                <a:ea typeface="Calibri"/>
                <a:cs typeface="Calibri"/>
              </a:rPr>
              <a:t> neuro-affirming language and how to use it with potential clients. </a:t>
            </a:r>
          </a:p>
          <a:p>
            <a:pPr>
              <a:lnSpc>
                <a:spcPct val="100000"/>
              </a:lnSpc>
            </a:pPr>
            <a:r>
              <a:rPr lang="en-GB" sz="2400" b="1" dirty="0">
                <a:solidFill>
                  <a:srgbClr val="4C8590"/>
                </a:solidFill>
                <a:latin typeface="Calibri"/>
                <a:ea typeface="Calibri"/>
                <a:cs typeface="Calibri"/>
              </a:rPr>
              <a:t>Recognise</a:t>
            </a:r>
            <a:r>
              <a:rPr lang="en-GB" sz="2400" dirty="0">
                <a:latin typeface="Calibri"/>
                <a:ea typeface="Calibri"/>
                <a:cs typeface="Calibri"/>
              </a:rPr>
              <a:t> how to adapt interactions for neurodivergent clients.</a:t>
            </a:r>
          </a:p>
          <a:p>
            <a:pPr>
              <a:lnSpc>
                <a:spcPct val="100000"/>
              </a:lnSpc>
            </a:pPr>
            <a:endParaRPr lang="en-US" sz="2400" dirty="0">
              <a:latin typeface="Calibri"/>
              <a:ea typeface="Calibri"/>
              <a:cs typeface="Calibri"/>
            </a:endParaRPr>
          </a:p>
        </p:txBody>
      </p:sp>
      <p:pic>
        <p:nvPicPr>
          <p:cNvPr id="3" name="Picture 2">
            <a:extLst>
              <a:ext uri="{FF2B5EF4-FFF2-40B4-BE49-F238E27FC236}">
                <a16:creationId xmlns:a16="http://schemas.microsoft.com/office/drawing/2014/main" id="{EE60A7FC-0239-2E21-9251-DCA496C5D293}"/>
              </a:ext>
            </a:extLst>
          </p:cNvPr>
          <p:cNvPicPr>
            <a:picLocks noChangeAspect="1"/>
          </p:cNvPicPr>
          <p:nvPr/>
        </p:nvPicPr>
        <p:blipFill>
          <a:blip r:embed="rId3"/>
          <a:stretch>
            <a:fillRect/>
          </a:stretch>
        </p:blipFill>
        <p:spPr>
          <a:xfrm>
            <a:off x="231527" y="1337454"/>
            <a:ext cx="11728943" cy="424098"/>
          </a:xfrm>
          <a:prstGeom prst="rect">
            <a:avLst/>
          </a:prstGeom>
        </p:spPr>
      </p:pic>
    </p:spTree>
    <p:extLst>
      <p:ext uri="{BB962C8B-B14F-4D97-AF65-F5344CB8AC3E}">
        <p14:creationId xmlns:p14="http://schemas.microsoft.com/office/powerpoint/2010/main" val="1000388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ED182-8FE7-3799-56EA-66128667ADC3}"/>
              </a:ext>
            </a:extLst>
          </p:cNvPr>
          <p:cNvSpPr>
            <a:spLocks noGrp="1"/>
          </p:cNvSpPr>
          <p:nvPr>
            <p:ph type="title"/>
          </p:nvPr>
        </p:nvSpPr>
        <p:spPr>
          <a:xfrm>
            <a:off x="1770561" y="57540"/>
            <a:ext cx="9583882" cy="1325563"/>
          </a:xfrm>
        </p:spPr>
        <p:txBody>
          <a:bodyPr>
            <a:normAutofit fontScale="90000"/>
          </a:bodyPr>
          <a:lstStyle/>
          <a:p>
            <a:pPr algn="ctr"/>
            <a:r>
              <a:rPr lang="en-GB" dirty="0">
                <a:latin typeface="Calibri" panose="020F0502020204030204" pitchFamily="34" charset="0"/>
                <a:ea typeface="Calibri" panose="020F0502020204030204" pitchFamily="34" charset="0"/>
                <a:cs typeface="Calibri" panose="020F0502020204030204" pitchFamily="34" charset="0"/>
              </a:rPr>
              <a:t>In the First Session:</a:t>
            </a:r>
            <a:br>
              <a:rPr lang="en-GB" dirty="0">
                <a:latin typeface="Calibri" panose="020F0502020204030204" pitchFamily="34" charset="0"/>
                <a:ea typeface="Calibri" panose="020F0502020204030204" pitchFamily="34" charset="0"/>
                <a:cs typeface="Calibri" panose="020F0502020204030204" pitchFamily="34" charset="0"/>
              </a:rPr>
            </a:br>
            <a:r>
              <a:rPr lang="en-GB" dirty="0">
                <a:latin typeface="Calibri" panose="020F0502020204030204" pitchFamily="34" charset="0"/>
                <a:ea typeface="Calibri" panose="020F0502020204030204" pitchFamily="34" charset="0"/>
                <a:cs typeface="Calibri" panose="020F0502020204030204" pitchFamily="34" charset="0"/>
              </a:rPr>
              <a:t>Introductions and Getting to Know the Client </a:t>
            </a:r>
            <a:endParaRPr lang="en-GB" dirty="0"/>
          </a:p>
        </p:txBody>
      </p:sp>
      <p:sp>
        <p:nvSpPr>
          <p:cNvPr id="3" name="Content Placeholder 2">
            <a:extLst>
              <a:ext uri="{FF2B5EF4-FFF2-40B4-BE49-F238E27FC236}">
                <a16:creationId xmlns:a16="http://schemas.microsoft.com/office/drawing/2014/main" id="{2AF04BE1-C85F-278B-E19E-C5CDDAB1BD98}"/>
              </a:ext>
            </a:extLst>
          </p:cNvPr>
          <p:cNvSpPr>
            <a:spLocks noGrp="1"/>
          </p:cNvSpPr>
          <p:nvPr>
            <p:ph idx="1"/>
          </p:nvPr>
        </p:nvSpPr>
        <p:spPr>
          <a:xfrm>
            <a:off x="322119" y="1643901"/>
            <a:ext cx="11533908" cy="4712449"/>
          </a:xfrm>
        </p:spPr>
        <p:txBody>
          <a:bodyPr>
            <a:normAutofit/>
          </a:bodyPr>
          <a:lstStyle/>
          <a:p>
            <a:pPr marL="0" indent="0">
              <a:buNone/>
            </a:pPr>
            <a:r>
              <a:rPr lang="en-GB" dirty="0">
                <a:latin typeface="Calibri" panose="020F0502020204030204" pitchFamily="34" charset="0"/>
                <a:ea typeface="Calibri" panose="020F0502020204030204" pitchFamily="34" charset="0"/>
                <a:cs typeface="Calibri" panose="020F0502020204030204" pitchFamily="34" charset="0"/>
              </a:rPr>
              <a:t>When you explain how you work and the different support styles you could:</a:t>
            </a:r>
          </a:p>
          <a:p>
            <a:endParaRPr lang="en-GB" sz="18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b="1" u="sng" dirty="0">
                <a:solidFill>
                  <a:srgbClr val="4C8590"/>
                </a:solidFill>
                <a:latin typeface="Calibri" panose="020F0502020204030204" pitchFamily="34" charset="0"/>
                <a:ea typeface="Calibri" panose="020F0502020204030204" pitchFamily="34" charset="0"/>
                <a:cs typeface="Calibri" panose="020F0502020204030204" pitchFamily="34" charset="0"/>
              </a:rPr>
              <a:t>SAY</a:t>
            </a:r>
            <a:r>
              <a:rPr lang="en-GB" b="1" dirty="0">
                <a:solidFill>
                  <a:srgbClr val="4C8590"/>
                </a:solidFill>
                <a:latin typeface="Calibri" panose="020F0502020204030204" pitchFamily="34" charset="0"/>
                <a:ea typeface="Calibri" panose="020F0502020204030204" pitchFamily="34" charset="0"/>
                <a:cs typeface="Calibri" panose="020F0502020204030204" pitchFamily="34" charset="0"/>
              </a:rPr>
              <a:t>: </a:t>
            </a:r>
            <a:r>
              <a:rPr lang="en-GB" b="1" dirty="0">
                <a:latin typeface="Calibri" panose="020F0502020204030204" pitchFamily="34" charset="0"/>
                <a:ea typeface="Calibri" panose="020F0502020204030204" pitchFamily="34" charset="0"/>
                <a:cs typeface="Calibri" panose="020F0502020204030204" pitchFamily="34" charset="0"/>
              </a:rPr>
              <a:t>	Our approach is flexible and can be adapted every session to align 	with how you are feeling on the day.</a:t>
            </a:r>
            <a:r>
              <a:rPr lang="en-GB" dirty="0">
                <a:latin typeface="Calibri" panose="020F0502020204030204" pitchFamily="34" charset="0"/>
                <a:ea typeface="Calibri" panose="020F0502020204030204" pitchFamily="34" charset="0"/>
                <a:cs typeface="Calibri" panose="020F0502020204030204" pitchFamily="34" charset="0"/>
              </a:rPr>
              <a:t> </a:t>
            </a:r>
            <a:r>
              <a:rPr lang="en-GB" i="1" dirty="0">
                <a:latin typeface="Calibri" panose="020F0502020204030204" pitchFamily="34" charset="0"/>
                <a:ea typeface="Calibri" panose="020F0502020204030204" pitchFamily="34" charset="0"/>
                <a:cs typeface="Calibri" panose="020F0502020204030204" pitchFamily="34" charset="0"/>
              </a:rPr>
              <a:t>E.g. we may be structured and 	talk about </a:t>
            </a:r>
            <a:r>
              <a:rPr lang="en-GB" dirty="0">
                <a:latin typeface="Calibri" panose="020F0502020204030204" pitchFamily="34" charset="0"/>
                <a:ea typeface="Calibri" panose="020F0502020204030204" pitchFamily="34" charset="0"/>
                <a:cs typeface="Calibri" panose="020F0502020204030204" pitchFamily="34" charset="0"/>
              </a:rPr>
              <a:t>goals</a:t>
            </a:r>
            <a:r>
              <a:rPr lang="en-GB" i="1" dirty="0">
                <a:latin typeface="Calibri" panose="020F0502020204030204" pitchFamily="34" charset="0"/>
                <a:ea typeface="Calibri" panose="020F0502020204030204" pitchFamily="34" charset="0"/>
                <a:cs typeface="Calibri" panose="020F0502020204030204" pitchFamily="34" charset="0"/>
              </a:rPr>
              <a:t>, or more flexible if something has happened during the 	week that you’d like to discuss. </a:t>
            </a:r>
            <a:endParaRPr lang="en-GB" dirty="0">
              <a:latin typeface="Calibri" panose="020F0502020204030204" pitchFamily="34" charset="0"/>
              <a:ea typeface="Calibri" panose="020F0502020204030204" pitchFamily="34" charset="0"/>
              <a:cs typeface="Calibri" panose="020F0502020204030204" pitchFamily="34" charset="0"/>
            </a:endParaRPr>
          </a:p>
          <a:p>
            <a:endParaRPr lang="en-GB"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GB" dirty="0">
                <a:solidFill>
                  <a:srgbClr val="4C8590"/>
                </a:solidFill>
                <a:latin typeface="Calibri" panose="020F0502020204030204" pitchFamily="34" charset="0"/>
                <a:ea typeface="Calibri" panose="020F0502020204030204" pitchFamily="34" charset="0"/>
                <a:cs typeface="Calibri" panose="020F0502020204030204" pitchFamily="34" charset="0"/>
              </a:rPr>
              <a:t>   </a:t>
            </a:r>
            <a:r>
              <a:rPr lang="en-GB" b="1" dirty="0">
                <a:latin typeface="Calibri" panose="020F0502020204030204" pitchFamily="34" charset="0"/>
                <a:ea typeface="Calibri" panose="020F0502020204030204" pitchFamily="34" charset="0"/>
                <a:cs typeface="Calibri" panose="020F0502020204030204" pitchFamily="34" charset="0"/>
              </a:rPr>
              <a:t>Do you know how you learn best?</a:t>
            </a:r>
            <a:r>
              <a:rPr lang="en-GB" dirty="0">
                <a:latin typeface="Calibri" panose="020F0502020204030204" pitchFamily="34" charset="0"/>
                <a:ea typeface="Calibri" panose="020F0502020204030204" pitchFamily="34" charset="0"/>
                <a:cs typeface="Calibri" panose="020F0502020204030204" pitchFamily="34" charset="0"/>
              </a:rPr>
              <a:t> </a:t>
            </a:r>
            <a:r>
              <a:rPr lang="en-GB" i="1" dirty="0">
                <a:latin typeface="Calibri" panose="020F0502020204030204" pitchFamily="34" charset="0"/>
                <a:ea typeface="Calibri" panose="020F0502020204030204" pitchFamily="34" charset="0"/>
                <a:cs typeface="Calibri" panose="020F0502020204030204" pitchFamily="34" charset="0"/>
              </a:rPr>
              <a:t>E.g.</a:t>
            </a:r>
            <a:r>
              <a:rPr lang="en-GB" dirty="0">
                <a:latin typeface="Calibri" panose="020F0502020204030204" pitchFamily="34" charset="0"/>
                <a:ea typeface="Calibri" panose="020F0502020204030204" pitchFamily="34" charset="0"/>
                <a:cs typeface="Calibri" panose="020F0502020204030204" pitchFamily="34" charset="0"/>
              </a:rPr>
              <a:t> </a:t>
            </a:r>
            <a:r>
              <a:rPr lang="en-GB" i="1" dirty="0">
                <a:latin typeface="Calibri" panose="020F0502020204030204" pitchFamily="34" charset="0"/>
                <a:ea typeface="Calibri" panose="020F0502020204030204" pitchFamily="34" charset="0"/>
                <a:cs typeface="Calibri" panose="020F0502020204030204" pitchFamily="34" charset="0"/>
              </a:rPr>
              <a:t>Do you like reading text or more 	visual diagrams, watching videos or drawing? Would you like to try 	different styles?</a:t>
            </a:r>
            <a:endParaRPr lang="en-GB" dirty="0">
              <a:latin typeface="Calibri" panose="020F0502020204030204" pitchFamily="34" charset="0"/>
              <a:ea typeface="Calibri" panose="020F0502020204030204" pitchFamily="34" charset="0"/>
              <a:cs typeface="Calibri" panose="020F0502020204030204" pitchFamily="34" charset="0"/>
            </a:endParaRPr>
          </a:p>
          <a:p>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5" name="Footer Placeholder 4">
            <a:extLst>
              <a:ext uri="{FF2B5EF4-FFF2-40B4-BE49-F238E27FC236}">
                <a16:creationId xmlns:a16="http://schemas.microsoft.com/office/drawing/2014/main" id="{14B59EB0-A843-56B5-686B-5D27ECFA7FBE}"/>
              </a:ext>
            </a:extLst>
          </p:cNvPr>
          <p:cNvSpPr>
            <a:spLocks noGrp="1"/>
          </p:cNvSpPr>
          <p:nvPr>
            <p:ph type="ftr" sz="quarter" idx="11"/>
          </p:nvPr>
        </p:nvSpPr>
        <p:spPr/>
        <p:txBody>
          <a:bodyPr/>
          <a:lstStyle/>
          <a:p>
            <a:r>
              <a:rPr lang="en-US"/>
              <a:t>
              </a:t>
            </a:r>
          </a:p>
        </p:txBody>
      </p:sp>
      <p:pic>
        <p:nvPicPr>
          <p:cNvPr id="7" name="Picture 6">
            <a:extLst>
              <a:ext uri="{FF2B5EF4-FFF2-40B4-BE49-F238E27FC236}">
                <a16:creationId xmlns:a16="http://schemas.microsoft.com/office/drawing/2014/main" id="{7B89C6A5-0887-68D2-6EC4-3957751DE158}"/>
              </a:ext>
            </a:extLst>
          </p:cNvPr>
          <p:cNvPicPr>
            <a:picLocks noChangeAspect="1"/>
          </p:cNvPicPr>
          <p:nvPr/>
        </p:nvPicPr>
        <p:blipFill>
          <a:blip r:embed="rId2"/>
          <a:stretch>
            <a:fillRect/>
          </a:stretch>
        </p:blipFill>
        <p:spPr>
          <a:xfrm>
            <a:off x="224601" y="1219803"/>
            <a:ext cx="11728943" cy="424098"/>
          </a:xfrm>
          <a:prstGeom prst="rect">
            <a:avLst/>
          </a:prstGeom>
        </p:spPr>
      </p:pic>
      <p:pic>
        <p:nvPicPr>
          <p:cNvPr id="8" name="Graphic 7" descr="Clipboard with solid fill">
            <a:extLst>
              <a:ext uri="{FF2B5EF4-FFF2-40B4-BE49-F238E27FC236}">
                <a16:creationId xmlns:a16="http://schemas.microsoft.com/office/drawing/2014/main" id="{C74F47BF-229F-2C07-6277-093A26FBCC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2119" y="214975"/>
            <a:ext cx="1080000" cy="1080000"/>
          </a:xfrm>
          <a:prstGeom prst="rect">
            <a:avLst/>
          </a:prstGeom>
        </p:spPr>
      </p:pic>
      <p:pic>
        <p:nvPicPr>
          <p:cNvPr id="9" name="Picture 8">
            <a:extLst>
              <a:ext uri="{FF2B5EF4-FFF2-40B4-BE49-F238E27FC236}">
                <a16:creationId xmlns:a16="http://schemas.microsoft.com/office/drawing/2014/main" id="{0C55DB98-DE6B-3A4A-B483-2EF34E259B67}"/>
              </a:ext>
            </a:extLst>
          </p:cNvPr>
          <p:cNvPicPr>
            <a:picLocks noChangeAspect="1"/>
          </p:cNvPicPr>
          <p:nvPr/>
        </p:nvPicPr>
        <p:blipFill>
          <a:blip r:embed="rId5"/>
          <a:stretch>
            <a:fillRect/>
          </a:stretch>
        </p:blipFill>
        <p:spPr>
          <a:xfrm>
            <a:off x="11354443" y="87037"/>
            <a:ext cx="759085" cy="648000"/>
          </a:xfrm>
          <a:prstGeom prst="rect">
            <a:avLst/>
          </a:prstGeom>
        </p:spPr>
      </p:pic>
    </p:spTree>
    <p:extLst>
      <p:ext uri="{BB962C8B-B14F-4D97-AF65-F5344CB8AC3E}">
        <p14:creationId xmlns:p14="http://schemas.microsoft.com/office/powerpoint/2010/main" val="34524142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C70E308-6F1C-3E09-59D1-417864BAD871}"/>
              </a:ext>
            </a:extLst>
          </p:cNvPr>
          <p:cNvPicPr>
            <a:picLocks noChangeAspect="1"/>
          </p:cNvPicPr>
          <p:nvPr/>
        </p:nvPicPr>
        <p:blipFill>
          <a:blip r:embed="rId2"/>
          <a:stretch>
            <a:fillRect/>
          </a:stretch>
        </p:blipFill>
        <p:spPr>
          <a:xfrm>
            <a:off x="231526" y="1204182"/>
            <a:ext cx="11728943" cy="424098"/>
          </a:xfrm>
          <a:prstGeom prst="rect">
            <a:avLst/>
          </a:prstGeom>
        </p:spPr>
      </p:pic>
      <p:sp>
        <p:nvSpPr>
          <p:cNvPr id="2" name="Title 1">
            <a:extLst>
              <a:ext uri="{FF2B5EF4-FFF2-40B4-BE49-F238E27FC236}">
                <a16:creationId xmlns:a16="http://schemas.microsoft.com/office/drawing/2014/main" id="{71D0D78F-1059-E5B4-048C-9CC0C342B694}"/>
              </a:ext>
            </a:extLst>
          </p:cNvPr>
          <p:cNvSpPr>
            <a:spLocks noGrp="1"/>
          </p:cNvSpPr>
          <p:nvPr>
            <p:ph type="title"/>
          </p:nvPr>
        </p:nvSpPr>
        <p:spPr>
          <a:xfrm>
            <a:off x="732502" y="25652"/>
            <a:ext cx="10726993" cy="1476292"/>
          </a:xfrm>
        </p:spPr>
        <p:txBody>
          <a:bodyPr>
            <a:noAutofit/>
          </a:bodyPr>
          <a:lstStyle/>
          <a:p>
            <a:pPr algn="ctr"/>
            <a:r>
              <a:rPr lang="en-GB" sz="3600" dirty="0">
                <a:latin typeface="Calibri" panose="020F0502020204030204" pitchFamily="34" charset="0"/>
                <a:ea typeface="Calibri" panose="020F0502020204030204" pitchFamily="34" charset="0"/>
                <a:cs typeface="Calibri" panose="020F0502020204030204" pitchFamily="34" charset="0"/>
              </a:rPr>
              <a:t>In the First Session:</a:t>
            </a:r>
            <a:br>
              <a:rPr lang="en-GB" sz="3600" dirty="0">
                <a:latin typeface="Calibri" panose="020F0502020204030204" pitchFamily="34" charset="0"/>
                <a:ea typeface="Calibri" panose="020F0502020204030204" pitchFamily="34" charset="0"/>
                <a:cs typeface="Calibri" panose="020F0502020204030204" pitchFamily="34" charset="0"/>
              </a:rPr>
            </a:br>
            <a:r>
              <a:rPr lang="en-GB" sz="3600" dirty="0">
                <a:latin typeface="Calibri" panose="020F0502020204030204" pitchFamily="34" charset="0"/>
                <a:ea typeface="Calibri" panose="020F0502020204030204" pitchFamily="34" charset="0"/>
                <a:cs typeface="Calibri" panose="020F0502020204030204" pitchFamily="34" charset="0"/>
              </a:rPr>
              <a:t>Getting to Know the Client and in Ongoing Sessions</a:t>
            </a:r>
            <a:endParaRPr lang="en-GB" sz="3600" dirty="0"/>
          </a:p>
        </p:txBody>
      </p:sp>
      <p:sp>
        <p:nvSpPr>
          <p:cNvPr id="3" name="Content Placeholder 2">
            <a:extLst>
              <a:ext uri="{FF2B5EF4-FFF2-40B4-BE49-F238E27FC236}">
                <a16:creationId xmlns:a16="http://schemas.microsoft.com/office/drawing/2014/main" id="{4D1A5759-DFF5-4E5C-F642-3E11CC6F4205}"/>
              </a:ext>
            </a:extLst>
          </p:cNvPr>
          <p:cNvSpPr>
            <a:spLocks noGrp="1"/>
          </p:cNvSpPr>
          <p:nvPr>
            <p:ph idx="1"/>
          </p:nvPr>
        </p:nvSpPr>
        <p:spPr>
          <a:xfrm>
            <a:off x="231527" y="1714564"/>
            <a:ext cx="11728942" cy="4864595"/>
          </a:xfrm>
        </p:spPr>
        <p:txBody>
          <a:bodyPr>
            <a:normAutofit fontScale="92500" lnSpcReduction="20000"/>
          </a:bodyPr>
          <a:lstStyle/>
          <a:p>
            <a:pPr marL="0" indent="0">
              <a:buNone/>
            </a:pPr>
            <a:r>
              <a:rPr lang="en-US" dirty="0">
                <a:latin typeface="Calibri" panose="020F0502020204030204" pitchFamily="34" charset="0"/>
                <a:ea typeface="Calibri" panose="020F0502020204030204" pitchFamily="34" charset="0"/>
                <a:cs typeface="Calibri" panose="020F0502020204030204" pitchFamily="34" charset="0"/>
              </a:rPr>
              <a:t>As part of the careplan and setting goals:</a:t>
            </a:r>
          </a:p>
          <a:p>
            <a:pPr marL="0" indent="0">
              <a:buNone/>
            </a:pPr>
            <a:endParaRPr lang="en-US" sz="1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dirty="0">
                <a:latin typeface="Calibri" panose="020F0502020204030204" pitchFamily="34" charset="0"/>
                <a:ea typeface="Calibri" panose="020F0502020204030204" pitchFamily="34" charset="0"/>
                <a:cs typeface="Calibri" panose="020F0502020204030204" pitchFamily="34" charset="0"/>
              </a:rPr>
              <a:t> 	</a:t>
            </a:r>
            <a:r>
              <a:rPr lang="en-US" b="1" dirty="0">
                <a:latin typeface="Calibri" panose="020F0502020204030204" pitchFamily="34" charset="0"/>
                <a:ea typeface="Calibri" panose="020F0502020204030204" pitchFamily="34" charset="0"/>
                <a:cs typeface="Calibri" panose="020F0502020204030204" pitchFamily="34" charset="0"/>
              </a:rPr>
              <a:t>What are your goals or what would you like to achieve? </a:t>
            </a:r>
            <a:r>
              <a:rPr lang="en-US" i="1" dirty="0">
                <a:latin typeface="Calibri" panose="020F0502020204030204" pitchFamily="34" charset="0"/>
                <a:ea typeface="Calibri" panose="020F0502020204030204" pitchFamily="34" charset="0"/>
                <a:cs typeface="Calibri" panose="020F0502020204030204" pitchFamily="34" charset="0"/>
              </a:rPr>
              <a:t>E.g. stopping 	gambling or reducing, or other aims like exercising more, joining a club</a:t>
            </a:r>
            <a:r>
              <a:rPr lang="en-US" dirty="0">
                <a:latin typeface="Calibri" panose="020F0502020204030204" pitchFamily="34" charset="0"/>
                <a:ea typeface="Calibri" panose="020F0502020204030204" pitchFamily="34" charset="0"/>
                <a:cs typeface="Calibri" panose="020F0502020204030204" pitchFamily="34" charset="0"/>
              </a:rPr>
              <a:t>.</a:t>
            </a:r>
          </a:p>
          <a:p>
            <a:pPr marL="0" indent="0">
              <a:buNone/>
            </a:pPr>
            <a:r>
              <a:rPr lang="en-US" dirty="0">
                <a:latin typeface="Calibri" panose="020F0502020204030204" pitchFamily="34" charset="0"/>
                <a:ea typeface="Calibri" panose="020F0502020204030204" pitchFamily="34" charset="0"/>
                <a:cs typeface="Calibri" panose="020F0502020204030204" pitchFamily="34" charset="0"/>
              </a:rPr>
              <a:t>	</a:t>
            </a:r>
            <a:endParaRPr lang="en-GB"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dirty="0">
                <a:latin typeface="Calibri" panose="020F0502020204030204" pitchFamily="34" charset="0"/>
                <a:ea typeface="Calibri" panose="020F0502020204030204" pitchFamily="34" charset="0"/>
                <a:cs typeface="Calibri" panose="020F0502020204030204" pitchFamily="34" charset="0"/>
              </a:rPr>
              <a:t>To start to build the relationship you could:</a:t>
            </a:r>
          </a:p>
          <a:p>
            <a:pPr marL="0" indent="0">
              <a:buNone/>
            </a:pPr>
            <a:endParaRPr lang="en-GB" sz="1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b="1" dirty="0">
                <a:solidFill>
                  <a:srgbClr val="4C8590"/>
                </a:solidFill>
                <a:latin typeface="Calibri" panose="020F0502020204030204" pitchFamily="34" charset="0"/>
                <a:ea typeface="Calibri" panose="020F0502020204030204" pitchFamily="34" charset="0"/>
                <a:cs typeface="Calibri" panose="020F0502020204030204" pitchFamily="34" charset="0"/>
              </a:rPr>
              <a:t>	 </a:t>
            </a:r>
            <a:r>
              <a:rPr lang="en-US" b="1" dirty="0">
                <a:latin typeface="Calibri" panose="020F0502020204030204" pitchFamily="34" charset="0"/>
                <a:ea typeface="Calibri" panose="020F0502020204030204" pitchFamily="34" charset="0"/>
                <a:cs typeface="Calibri" panose="020F0502020204030204" pitchFamily="34" charset="0"/>
              </a:rPr>
              <a:t>What are your interests and hobbies?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dirty="0">
                <a:latin typeface="Calibri" panose="020F0502020204030204" pitchFamily="34" charset="0"/>
                <a:ea typeface="Calibri" panose="020F0502020204030204" pitchFamily="34" charset="0"/>
                <a:cs typeface="Calibri" panose="020F0502020204030204" pitchFamily="34" charset="0"/>
              </a:rPr>
              <a:t>As part of exploring self care and building on the client's strengths you could:</a:t>
            </a:r>
          </a:p>
          <a:p>
            <a:pPr marL="0" indent="0">
              <a:buNone/>
            </a:pPr>
            <a:endParaRPr lang="en-US" sz="1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b="1" dirty="0">
                <a:latin typeface="Calibri" panose="020F0502020204030204" pitchFamily="34" charset="0"/>
                <a:ea typeface="Calibri" panose="020F0502020204030204" pitchFamily="34" charset="0"/>
                <a:cs typeface="Calibri" panose="020F0502020204030204" pitchFamily="34" charset="0"/>
              </a:rPr>
              <a:t> 	What activities or distractions help if you ever become overwhelmed or feel 	out of control. </a:t>
            </a:r>
            <a:r>
              <a:rPr lang="en-US" i="1" dirty="0">
                <a:latin typeface="Calibri" panose="020F0502020204030204" pitchFamily="34" charset="0"/>
                <a:ea typeface="Calibri" panose="020F0502020204030204" pitchFamily="34" charset="0"/>
                <a:cs typeface="Calibri" panose="020F0502020204030204" pitchFamily="34" charset="0"/>
              </a:rPr>
              <a:t>E.g. you could say what helps you and explore further 	techniques.</a:t>
            </a:r>
            <a:endParaRPr lang="en-GB" dirty="0"/>
          </a:p>
        </p:txBody>
      </p:sp>
      <p:sp>
        <p:nvSpPr>
          <p:cNvPr id="5" name="Footer Placeholder 4">
            <a:extLst>
              <a:ext uri="{FF2B5EF4-FFF2-40B4-BE49-F238E27FC236}">
                <a16:creationId xmlns:a16="http://schemas.microsoft.com/office/drawing/2014/main" id="{67BF74E1-9820-4013-DA4A-30FDAD65C8FF}"/>
              </a:ext>
            </a:extLst>
          </p:cNvPr>
          <p:cNvSpPr>
            <a:spLocks noGrp="1"/>
          </p:cNvSpPr>
          <p:nvPr>
            <p:ph type="ftr" sz="quarter" idx="11"/>
          </p:nvPr>
        </p:nvSpPr>
        <p:spPr/>
        <p:txBody>
          <a:bodyPr/>
          <a:lstStyle/>
          <a:p>
            <a:r>
              <a:rPr lang="en-US" dirty="0"/>
              <a:t>
              </a:t>
            </a:r>
          </a:p>
        </p:txBody>
      </p:sp>
      <p:pic>
        <p:nvPicPr>
          <p:cNvPr id="8" name="Graphic 7" descr="Clipboard with solid fill">
            <a:extLst>
              <a:ext uri="{FF2B5EF4-FFF2-40B4-BE49-F238E27FC236}">
                <a16:creationId xmlns:a16="http://schemas.microsoft.com/office/drawing/2014/main" id="{705ECD89-DE73-0BD9-84D8-FD81740C0B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081" y="179126"/>
            <a:ext cx="1080000" cy="1080000"/>
          </a:xfrm>
          <a:prstGeom prst="rect">
            <a:avLst/>
          </a:prstGeom>
        </p:spPr>
      </p:pic>
      <p:pic>
        <p:nvPicPr>
          <p:cNvPr id="4" name="Picture 3">
            <a:extLst>
              <a:ext uri="{FF2B5EF4-FFF2-40B4-BE49-F238E27FC236}">
                <a16:creationId xmlns:a16="http://schemas.microsoft.com/office/drawing/2014/main" id="{B6460367-1AA0-1C65-FC89-D2D3398A2B1E}"/>
              </a:ext>
            </a:extLst>
          </p:cNvPr>
          <p:cNvPicPr>
            <a:picLocks noChangeAspect="1"/>
          </p:cNvPicPr>
          <p:nvPr/>
        </p:nvPicPr>
        <p:blipFill>
          <a:blip r:embed="rId5"/>
          <a:stretch>
            <a:fillRect/>
          </a:stretch>
        </p:blipFill>
        <p:spPr>
          <a:xfrm>
            <a:off x="11354443" y="87037"/>
            <a:ext cx="759085" cy="648000"/>
          </a:xfrm>
          <a:prstGeom prst="rect">
            <a:avLst/>
          </a:prstGeom>
        </p:spPr>
      </p:pic>
    </p:spTree>
    <p:extLst>
      <p:ext uri="{BB962C8B-B14F-4D97-AF65-F5344CB8AC3E}">
        <p14:creationId xmlns:p14="http://schemas.microsoft.com/office/powerpoint/2010/main" val="20736607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12FEFD-A6E9-C9CB-EB2B-0E42F3BA72F9}"/>
              </a:ext>
            </a:extLst>
          </p:cNvPr>
          <p:cNvSpPr>
            <a:spLocks noGrp="1"/>
          </p:cNvSpPr>
          <p:nvPr>
            <p:ph idx="1"/>
          </p:nvPr>
        </p:nvSpPr>
        <p:spPr>
          <a:xfrm>
            <a:off x="255638" y="1699216"/>
            <a:ext cx="11611896" cy="4728215"/>
          </a:xfrm>
        </p:spPr>
        <p:txBody>
          <a:bodyPr>
            <a:normAutofit/>
          </a:bodyPr>
          <a:lstStyle/>
          <a:p>
            <a:pPr marL="0" indent="0">
              <a:buNone/>
            </a:pPr>
            <a:r>
              <a:rPr lang="en-GB" dirty="0">
                <a:latin typeface="Calibri" panose="020F0502020204030204" pitchFamily="34" charset="0"/>
                <a:ea typeface="Calibri" panose="020F0502020204030204" pitchFamily="34" charset="0"/>
                <a:cs typeface="Calibri" panose="020F0502020204030204" pitchFamily="34" charset="0"/>
              </a:rPr>
              <a:t>If the client has been open about their neurodivergence, you could:</a:t>
            </a:r>
          </a:p>
          <a:p>
            <a:pPr marL="0" indent="0">
              <a:buNone/>
            </a:pPr>
            <a:endParaRPr lang="en-GB" sz="1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GB" b="1" dirty="0">
                <a:solidFill>
                  <a:srgbClr val="4C8590"/>
                </a:solidFill>
                <a:latin typeface="Calibri" panose="020F0502020204030204" pitchFamily="34" charset="0"/>
                <a:ea typeface="Calibri" panose="020F0502020204030204" pitchFamily="34" charset="0"/>
                <a:cs typeface="Calibri" panose="020F0502020204030204" pitchFamily="34" charset="0"/>
              </a:rPr>
              <a:t>   </a:t>
            </a:r>
            <a:r>
              <a:rPr lang="en-GB" b="1" dirty="0">
                <a:latin typeface="Calibri" panose="020F0502020204030204" pitchFamily="34" charset="0"/>
                <a:ea typeface="Calibri" panose="020F0502020204030204" pitchFamily="34" charset="0"/>
                <a:cs typeface="Calibri" panose="020F0502020204030204" pitchFamily="34" charset="0"/>
              </a:rPr>
              <a:t>How do your…… traits show and how can I help you with things that 	are more challenging?</a:t>
            </a:r>
            <a:endParaRPr lang="en-GB" dirty="0">
              <a:latin typeface="Calibri" panose="020F0502020204030204" pitchFamily="34" charset="0"/>
              <a:ea typeface="Calibri" panose="020F0502020204030204" pitchFamily="34" charset="0"/>
              <a:cs typeface="Calibri" panose="020F0502020204030204" pitchFamily="34" charset="0"/>
            </a:endParaRPr>
          </a:p>
          <a:p>
            <a:pPr marL="0" indent="0">
              <a:buNone/>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dirty="0">
                <a:latin typeface="Calibri" panose="020F0502020204030204" pitchFamily="34" charset="0"/>
                <a:ea typeface="Calibri" panose="020F0502020204030204" pitchFamily="34" charset="0"/>
                <a:cs typeface="Calibri" panose="020F0502020204030204" pitchFamily="34" charset="0"/>
              </a:rPr>
              <a:t>For </a:t>
            </a:r>
            <a:r>
              <a:rPr lang="en-GB" b="1" dirty="0">
                <a:latin typeface="Calibri" panose="020F0502020204030204" pitchFamily="34" charset="0"/>
                <a:ea typeface="Calibri" panose="020F0502020204030204" pitchFamily="34" charset="0"/>
                <a:cs typeface="Calibri" panose="020F0502020204030204" pitchFamily="34" charset="0"/>
              </a:rPr>
              <a:t>face-to-face sessions</a:t>
            </a:r>
            <a:r>
              <a:rPr lang="en-GB" dirty="0">
                <a:latin typeface="Calibri" panose="020F0502020204030204" pitchFamily="34" charset="0"/>
                <a:ea typeface="Calibri" panose="020F0502020204030204" pitchFamily="34" charset="0"/>
                <a:cs typeface="Calibri" panose="020F0502020204030204" pitchFamily="34" charset="0"/>
              </a:rPr>
              <a:t>: </a:t>
            </a:r>
            <a:r>
              <a:rPr lang="en-GB" b="1" u="sng" dirty="0">
                <a:latin typeface="Calibri" panose="020F0502020204030204" pitchFamily="34" charset="0"/>
                <a:ea typeface="Calibri" panose="020F0502020204030204" pitchFamily="34" charset="0"/>
                <a:cs typeface="Calibri" panose="020F0502020204030204" pitchFamily="34" charset="0"/>
              </a:rPr>
              <a:t>Check</a:t>
            </a:r>
            <a:r>
              <a:rPr lang="en-GB" dirty="0">
                <a:latin typeface="Calibri" panose="020F0502020204030204" pitchFamily="34" charset="0"/>
                <a:ea typeface="Calibri" panose="020F0502020204030204" pitchFamily="34" charset="0"/>
                <a:cs typeface="Calibri" panose="020F0502020204030204" pitchFamily="34" charset="0"/>
              </a:rPr>
              <a:t> and </a:t>
            </a:r>
            <a:r>
              <a:rPr lang="en-GB" b="1" u="sng" dirty="0">
                <a:latin typeface="Calibri" panose="020F0502020204030204" pitchFamily="34" charset="0"/>
                <a:ea typeface="Calibri" panose="020F0502020204030204" pitchFamily="34" charset="0"/>
                <a:cs typeface="Calibri" panose="020F0502020204030204" pitchFamily="34" charset="0"/>
              </a:rPr>
              <a:t>review</a:t>
            </a:r>
            <a:r>
              <a:rPr lang="en-GB" dirty="0">
                <a:latin typeface="Calibri" panose="020F0502020204030204" pitchFamily="34" charset="0"/>
                <a:ea typeface="Calibri" panose="020F0502020204030204" pitchFamily="34" charset="0"/>
                <a:cs typeface="Calibri" panose="020F0502020204030204" pitchFamily="34" charset="0"/>
              </a:rPr>
              <a:t> the environment – does anything need to be adjusted?</a:t>
            </a:r>
          </a:p>
          <a:p>
            <a:pPr marL="0" indent="0">
              <a:buNone/>
            </a:pPr>
            <a:endParaRPr lang="en-GB" sz="20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b="1" dirty="0">
                <a:latin typeface="Calibri" panose="020F0502020204030204" pitchFamily="34" charset="0"/>
                <a:ea typeface="Calibri" panose="020F0502020204030204" pitchFamily="34" charset="0"/>
                <a:cs typeface="Calibri" panose="020F0502020204030204" pitchFamily="34" charset="0"/>
              </a:rPr>
              <a:t>Remember</a:t>
            </a:r>
            <a:r>
              <a:rPr lang="en-GB" dirty="0">
                <a:latin typeface="Calibri" panose="020F0502020204030204" pitchFamily="34" charset="0"/>
                <a:ea typeface="Calibri" panose="020F0502020204030204" pitchFamily="34" charset="0"/>
                <a:cs typeface="Calibri" panose="020F0502020204030204" pitchFamily="34" charset="0"/>
              </a:rPr>
              <a:t> to check for understanding and allow time for processing, maybe more silences or explicit breaks.</a:t>
            </a:r>
          </a:p>
          <a:p>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5" name="Footer Placeholder 4">
            <a:extLst>
              <a:ext uri="{FF2B5EF4-FFF2-40B4-BE49-F238E27FC236}">
                <a16:creationId xmlns:a16="http://schemas.microsoft.com/office/drawing/2014/main" id="{94F4BCED-E6DE-FB33-11A2-BF6177D7599A}"/>
              </a:ext>
            </a:extLst>
          </p:cNvPr>
          <p:cNvSpPr>
            <a:spLocks noGrp="1"/>
          </p:cNvSpPr>
          <p:nvPr>
            <p:ph type="ftr" sz="quarter" idx="11"/>
          </p:nvPr>
        </p:nvSpPr>
        <p:spPr/>
        <p:txBody>
          <a:bodyPr/>
          <a:lstStyle/>
          <a:p>
            <a:r>
              <a:rPr lang="en-US"/>
              <a:t>
              </a:t>
            </a:r>
          </a:p>
        </p:txBody>
      </p:sp>
      <p:sp>
        <p:nvSpPr>
          <p:cNvPr id="7" name="Title 1">
            <a:extLst>
              <a:ext uri="{FF2B5EF4-FFF2-40B4-BE49-F238E27FC236}">
                <a16:creationId xmlns:a16="http://schemas.microsoft.com/office/drawing/2014/main" id="{7B95D8E3-E5EE-798A-7A98-03FC9DA53EFB}"/>
              </a:ext>
            </a:extLst>
          </p:cNvPr>
          <p:cNvSpPr>
            <a:spLocks noGrp="1"/>
          </p:cNvSpPr>
          <p:nvPr>
            <p:ph type="title"/>
          </p:nvPr>
        </p:nvSpPr>
        <p:spPr>
          <a:xfrm>
            <a:off x="838843" y="27435"/>
            <a:ext cx="10515600" cy="1325563"/>
          </a:xfrm>
        </p:spPr>
        <p:txBody>
          <a:bodyPr>
            <a:normAutofit/>
          </a:bodyPr>
          <a:lstStyle/>
          <a:p>
            <a:pPr algn="ctr"/>
            <a:r>
              <a:rPr lang="en-GB" sz="4000" dirty="0">
                <a:latin typeface="Calibri" panose="020F0502020204030204" pitchFamily="34" charset="0"/>
                <a:ea typeface="Calibri" panose="020F0502020204030204" pitchFamily="34" charset="0"/>
                <a:cs typeface="Calibri" panose="020F0502020204030204" pitchFamily="34" charset="0"/>
              </a:rPr>
              <a:t>In the First Session and in </a:t>
            </a:r>
            <a:br>
              <a:rPr lang="en-GB" sz="4000" dirty="0">
                <a:latin typeface="Calibri" panose="020F0502020204030204" pitchFamily="34" charset="0"/>
                <a:ea typeface="Calibri" panose="020F0502020204030204" pitchFamily="34" charset="0"/>
                <a:cs typeface="Calibri" panose="020F0502020204030204" pitchFamily="34" charset="0"/>
              </a:rPr>
            </a:br>
            <a:r>
              <a:rPr lang="en-GB" sz="4000" dirty="0">
                <a:latin typeface="Calibri" panose="020F0502020204030204" pitchFamily="34" charset="0"/>
                <a:ea typeface="Calibri" panose="020F0502020204030204" pitchFamily="34" charset="0"/>
                <a:cs typeface="Calibri" panose="020F0502020204030204" pitchFamily="34" charset="0"/>
              </a:rPr>
              <a:t>Ongoing Sessions</a:t>
            </a:r>
            <a:endParaRPr lang="en-GB" sz="4000" dirty="0"/>
          </a:p>
        </p:txBody>
      </p:sp>
      <p:pic>
        <p:nvPicPr>
          <p:cNvPr id="8" name="Graphic 7" descr="Clipboard with solid fill">
            <a:extLst>
              <a:ext uri="{FF2B5EF4-FFF2-40B4-BE49-F238E27FC236}">
                <a16:creationId xmlns:a16="http://schemas.microsoft.com/office/drawing/2014/main" id="{C536D640-7F0D-E46F-2486-4CC8257B04D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7557" y="150217"/>
            <a:ext cx="1080000" cy="1080000"/>
          </a:xfrm>
          <a:prstGeom prst="rect">
            <a:avLst/>
          </a:prstGeom>
        </p:spPr>
      </p:pic>
      <p:pic>
        <p:nvPicPr>
          <p:cNvPr id="9" name="Picture 8">
            <a:extLst>
              <a:ext uri="{FF2B5EF4-FFF2-40B4-BE49-F238E27FC236}">
                <a16:creationId xmlns:a16="http://schemas.microsoft.com/office/drawing/2014/main" id="{7833F57A-E3B1-5BE6-EE5C-F5E72894E438}"/>
              </a:ext>
            </a:extLst>
          </p:cNvPr>
          <p:cNvPicPr>
            <a:picLocks noChangeAspect="1"/>
          </p:cNvPicPr>
          <p:nvPr/>
        </p:nvPicPr>
        <p:blipFill>
          <a:blip r:embed="rId4"/>
          <a:stretch>
            <a:fillRect/>
          </a:stretch>
        </p:blipFill>
        <p:spPr>
          <a:xfrm>
            <a:off x="11354443" y="87037"/>
            <a:ext cx="759085" cy="648000"/>
          </a:xfrm>
          <a:prstGeom prst="rect">
            <a:avLst/>
          </a:prstGeom>
        </p:spPr>
      </p:pic>
      <p:pic>
        <p:nvPicPr>
          <p:cNvPr id="10" name="Picture 9">
            <a:extLst>
              <a:ext uri="{FF2B5EF4-FFF2-40B4-BE49-F238E27FC236}">
                <a16:creationId xmlns:a16="http://schemas.microsoft.com/office/drawing/2014/main" id="{23AB4177-1456-E6BC-CDE3-E4D0D442EE77}"/>
              </a:ext>
            </a:extLst>
          </p:cNvPr>
          <p:cNvPicPr>
            <a:picLocks noChangeAspect="1"/>
          </p:cNvPicPr>
          <p:nvPr/>
        </p:nvPicPr>
        <p:blipFill>
          <a:blip r:embed="rId5"/>
          <a:stretch>
            <a:fillRect/>
          </a:stretch>
        </p:blipFill>
        <p:spPr>
          <a:xfrm>
            <a:off x="197115" y="1204036"/>
            <a:ext cx="11728943" cy="424098"/>
          </a:xfrm>
          <a:prstGeom prst="rect">
            <a:avLst/>
          </a:prstGeom>
        </p:spPr>
      </p:pic>
    </p:spTree>
    <p:extLst>
      <p:ext uri="{BB962C8B-B14F-4D97-AF65-F5344CB8AC3E}">
        <p14:creationId xmlns:p14="http://schemas.microsoft.com/office/powerpoint/2010/main" val="247650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D384B-885F-AF5C-B63E-02983F6A1415}"/>
              </a:ext>
            </a:extLst>
          </p:cNvPr>
          <p:cNvSpPr>
            <a:spLocks noGrp="1"/>
          </p:cNvSpPr>
          <p:nvPr>
            <p:ph type="title"/>
          </p:nvPr>
        </p:nvSpPr>
        <p:spPr>
          <a:xfrm>
            <a:off x="2399071" y="256679"/>
            <a:ext cx="8111613" cy="763270"/>
          </a:xfrm>
        </p:spPr>
        <p:txBody>
          <a:bodyPr>
            <a:normAutofit fontScale="90000"/>
          </a:bodyPr>
          <a:lstStyle/>
          <a:p>
            <a:r>
              <a:rPr lang="en-GB" sz="4000" dirty="0">
                <a:latin typeface="Calibri" panose="020F0502020204030204" pitchFamily="34" charset="0"/>
                <a:ea typeface="Calibri" panose="020F0502020204030204" pitchFamily="34" charset="0"/>
                <a:cs typeface="Calibri" panose="020F0502020204030204" pitchFamily="34" charset="0"/>
              </a:rPr>
              <a:t>Ongoing Reviews about the Client’s Needs</a:t>
            </a:r>
            <a:endParaRPr lang="en-GB" sz="4000" dirty="0"/>
          </a:p>
        </p:txBody>
      </p:sp>
      <p:sp>
        <p:nvSpPr>
          <p:cNvPr id="3" name="Content Placeholder 2">
            <a:extLst>
              <a:ext uri="{FF2B5EF4-FFF2-40B4-BE49-F238E27FC236}">
                <a16:creationId xmlns:a16="http://schemas.microsoft.com/office/drawing/2014/main" id="{5142DE72-B491-8828-7B7C-2834DE40C18D}"/>
              </a:ext>
            </a:extLst>
          </p:cNvPr>
          <p:cNvSpPr>
            <a:spLocks noGrp="1"/>
          </p:cNvSpPr>
          <p:nvPr>
            <p:ph idx="1"/>
          </p:nvPr>
        </p:nvSpPr>
        <p:spPr>
          <a:xfrm>
            <a:off x="175294" y="1366363"/>
            <a:ext cx="11841410" cy="5448875"/>
          </a:xfrm>
        </p:spPr>
        <p:txBody>
          <a:bodyPr>
            <a:normAutofit fontScale="25000" lnSpcReduction="20000"/>
          </a:bodyPr>
          <a:lstStyle/>
          <a:p>
            <a:pPr marL="0" indent="0">
              <a:buNone/>
            </a:pPr>
            <a:r>
              <a:rPr lang="en-US" sz="10000" dirty="0">
                <a:latin typeface="Calibri" panose="020F0502020204030204" pitchFamily="34" charset="0"/>
                <a:ea typeface="Calibri" panose="020F0502020204030204" pitchFamily="34" charset="0"/>
                <a:cs typeface="Calibri" panose="020F0502020204030204" pitchFamily="34" charset="0"/>
              </a:rPr>
              <a:t>To regularly check:</a:t>
            </a:r>
          </a:p>
          <a:p>
            <a:pPr>
              <a:buBlip>
                <a:blip r:embed="rId3">
                  <a:extLst>
                    <a:ext uri="{96DAC541-7B7A-43D3-8B79-37D633B846F1}">
                      <asvg:svgBlip xmlns:asvg="http://schemas.microsoft.com/office/drawing/2016/SVG/main" r:embed="rId4"/>
                    </a:ext>
                  </a:extLst>
                </a:blip>
              </a:buBlip>
            </a:pPr>
            <a:r>
              <a:rPr lang="en-US" sz="10000" dirty="0">
                <a:latin typeface="Calibri" panose="020F0502020204030204" pitchFamily="34" charset="0"/>
                <a:ea typeface="Calibri" panose="020F0502020204030204" pitchFamily="34" charset="0"/>
                <a:cs typeface="Calibri" panose="020F0502020204030204" pitchFamily="34" charset="0"/>
              </a:rPr>
              <a:t>Is the </a:t>
            </a:r>
            <a:r>
              <a:rPr lang="en-US" sz="10000" b="1" dirty="0">
                <a:latin typeface="Calibri" panose="020F0502020204030204" pitchFamily="34" charset="0"/>
                <a:ea typeface="Calibri" panose="020F0502020204030204" pitchFamily="34" charset="0"/>
                <a:cs typeface="Calibri" panose="020F0502020204030204" pitchFamily="34" charset="0"/>
              </a:rPr>
              <a:t>communication</a:t>
            </a:r>
            <a:r>
              <a:rPr lang="en-US" sz="10000" dirty="0">
                <a:latin typeface="Calibri" panose="020F0502020204030204" pitchFamily="34" charset="0"/>
                <a:ea typeface="Calibri" panose="020F0502020204030204" pitchFamily="34" charset="0"/>
                <a:cs typeface="Calibri" panose="020F0502020204030204" pitchFamily="34" charset="0"/>
              </a:rPr>
              <a:t> working for the client.</a:t>
            </a:r>
          </a:p>
          <a:p>
            <a:pPr>
              <a:buBlip>
                <a:blip r:embed="rId3">
                  <a:extLst>
                    <a:ext uri="{96DAC541-7B7A-43D3-8B79-37D633B846F1}">
                      <asvg:svgBlip xmlns:asvg="http://schemas.microsoft.com/office/drawing/2016/SVG/main" r:embed="rId4"/>
                    </a:ext>
                  </a:extLst>
                </a:blip>
              </a:buBlip>
            </a:pPr>
            <a:r>
              <a:rPr lang="en-US" sz="10000" dirty="0">
                <a:latin typeface="Calibri" panose="020F0502020204030204" pitchFamily="34" charset="0"/>
                <a:ea typeface="Calibri" panose="020F0502020204030204" pitchFamily="34" charset="0"/>
                <a:cs typeface="Calibri" panose="020F0502020204030204" pitchFamily="34" charset="0"/>
              </a:rPr>
              <a:t>The </a:t>
            </a:r>
            <a:r>
              <a:rPr lang="en-US" sz="10000" b="1" dirty="0">
                <a:latin typeface="Calibri" panose="020F0502020204030204" pitchFamily="34" charset="0"/>
                <a:ea typeface="Calibri" panose="020F0502020204030204" pitchFamily="34" charset="0"/>
                <a:cs typeface="Calibri" panose="020F0502020204030204" pitchFamily="34" charset="0"/>
              </a:rPr>
              <a:t>pace</a:t>
            </a:r>
            <a:r>
              <a:rPr lang="en-US" sz="10000" dirty="0">
                <a:latin typeface="Calibri" panose="020F0502020204030204" pitchFamily="34" charset="0"/>
                <a:ea typeface="Calibri" panose="020F0502020204030204" pitchFamily="34" charset="0"/>
                <a:cs typeface="Calibri" panose="020F0502020204030204" pitchFamily="34" charset="0"/>
              </a:rPr>
              <a:t> of the sessions - if appropriate ask the client, they may prefer a slower (e.g. are </a:t>
            </a:r>
            <a:r>
              <a:rPr lang="en-GB" sz="10000" dirty="0">
                <a:latin typeface="Calibri" panose="020F0502020204030204" pitchFamily="34" charset="0"/>
                <a:ea typeface="Calibri" panose="020F0502020204030204" pitchFamily="34" charset="0"/>
                <a:cs typeface="Calibri" panose="020F0502020204030204" pitchFamily="34" charset="0"/>
              </a:rPr>
              <a:t>resistant, confused or contemplative) or faster (e.g. are receptive, motivated) pace.</a:t>
            </a:r>
            <a:endParaRPr lang="en-GB" sz="10000" dirty="0"/>
          </a:p>
          <a:p>
            <a:pPr>
              <a:buBlip>
                <a:blip r:embed="rId3">
                  <a:extLst>
                    <a:ext uri="{96DAC541-7B7A-43D3-8B79-37D633B846F1}">
                      <asvg:svgBlip xmlns:asvg="http://schemas.microsoft.com/office/drawing/2016/SVG/main" r:embed="rId4"/>
                    </a:ext>
                  </a:extLst>
                </a:blip>
              </a:buBlip>
            </a:pPr>
            <a:r>
              <a:rPr lang="en-US" sz="10000" dirty="0">
                <a:latin typeface="Calibri" panose="020F0502020204030204" pitchFamily="34" charset="0"/>
                <a:ea typeface="Calibri" panose="020F0502020204030204" pitchFamily="34" charset="0"/>
                <a:cs typeface="Calibri" panose="020F0502020204030204" pitchFamily="34" charset="0"/>
              </a:rPr>
              <a:t>The </a:t>
            </a:r>
            <a:r>
              <a:rPr lang="en-US" sz="10000" b="1" dirty="0">
                <a:latin typeface="Calibri" panose="020F0502020204030204" pitchFamily="34" charset="0"/>
                <a:ea typeface="Calibri" panose="020F0502020204030204" pitchFamily="34" charset="0"/>
                <a:cs typeface="Calibri" panose="020F0502020204030204" pitchFamily="34" charset="0"/>
              </a:rPr>
              <a:t>environment (especially sensory needs) -</a:t>
            </a:r>
            <a:r>
              <a:rPr lang="en-US" sz="10000" dirty="0">
                <a:latin typeface="Calibri" panose="020F0502020204030204" pitchFamily="34" charset="0"/>
                <a:ea typeface="Calibri" panose="020F0502020204030204" pitchFamily="34" charset="0"/>
                <a:cs typeface="Calibri" panose="020F0502020204030204" pitchFamily="34" charset="0"/>
              </a:rPr>
              <a:t> do you need to make any adjustments?</a:t>
            </a:r>
          </a:p>
          <a:p>
            <a:pPr>
              <a:buBlip>
                <a:blip r:embed="rId3">
                  <a:extLst>
                    <a:ext uri="{96DAC541-7B7A-43D3-8B79-37D633B846F1}">
                      <asvg:svgBlip xmlns:asvg="http://schemas.microsoft.com/office/drawing/2016/SVG/main" r:embed="rId4"/>
                    </a:ext>
                  </a:extLst>
                </a:blip>
              </a:buBlip>
            </a:pPr>
            <a:r>
              <a:rPr lang="en-US" sz="10000" dirty="0">
                <a:latin typeface="Calibri" panose="020F0502020204030204" pitchFamily="34" charset="0"/>
                <a:ea typeface="Calibri" panose="020F0502020204030204" pitchFamily="34" charset="0"/>
                <a:cs typeface="Calibri" panose="020F0502020204030204" pitchFamily="34" charset="0"/>
              </a:rPr>
              <a:t>How they are at the start of the session - </a:t>
            </a:r>
            <a:r>
              <a:rPr lang="en-US" sz="10000"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sz="10000" b="1" dirty="0">
                <a:latin typeface="Calibri" panose="020F0502020204030204" pitchFamily="34" charset="0"/>
                <a:ea typeface="Calibri" panose="020F0502020204030204" pitchFamily="34" charset="0"/>
                <a:cs typeface="Calibri" panose="020F0502020204030204" pitchFamily="34" charset="0"/>
              </a:rPr>
              <a:t> is 50 minutes still ok or would you like a shorter session, do you need any breaks?</a:t>
            </a:r>
          </a:p>
          <a:p>
            <a:pPr>
              <a:buBlip>
                <a:blip r:embed="rId3">
                  <a:extLst>
                    <a:ext uri="{96DAC541-7B7A-43D3-8B79-37D633B846F1}">
                      <asvg:svgBlip xmlns:asvg="http://schemas.microsoft.com/office/drawing/2016/SVG/main" r:embed="rId4"/>
                    </a:ext>
                  </a:extLst>
                </a:blip>
              </a:buBlip>
            </a:pPr>
            <a:r>
              <a:rPr lang="en-US" sz="10000" b="1" dirty="0">
                <a:latin typeface="Calibri" panose="020F0502020204030204" pitchFamily="34" charset="0"/>
                <a:ea typeface="Calibri" panose="020F0502020204030204" pitchFamily="34" charset="0"/>
                <a:cs typeface="Calibri" panose="020F0502020204030204" pitchFamily="34" charset="0"/>
              </a:rPr>
              <a:t>Their understanding</a:t>
            </a:r>
            <a:r>
              <a:rPr lang="en-US" sz="10000" dirty="0">
                <a:latin typeface="Calibri" panose="020F0502020204030204" pitchFamily="34" charset="0"/>
                <a:ea typeface="Calibri" panose="020F0502020204030204" pitchFamily="34" charset="0"/>
                <a:cs typeface="Calibri" panose="020F0502020204030204" pitchFamily="34" charset="0"/>
              </a:rPr>
              <a:t> and allow time for processing​ and to respond to questions.</a:t>
            </a:r>
          </a:p>
          <a:p>
            <a:pPr>
              <a:buBlip>
                <a:blip r:embed="rId3">
                  <a:extLst>
                    <a:ext uri="{96DAC541-7B7A-43D3-8B79-37D633B846F1}">
                      <asvg:svgBlip xmlns:asvg="http://schemas.microsoft.com/office/drawing/2016/SVG/main" r:embed="rId4"/>
                    </a:ext>
                  </a:extLst>
                </a:blip>
              </a:buBlip>
            </a:pPr>
            <a:r>
              <a:rPr lang="en-US" sz="10000" dirty="0">
                <a:latin typeface="Calibri" panose="020F0502020204030204" pitchFamily="34" charset="0"/>
                <a:ea typeface="Calibri" panose="020F0502020204030204" pitchFamily="34" charset="0"/>
                <a:cs typeface="Calibri" panose="020F0502020204030204" pitchFamily="34" charset="0"/>
              </a:rPr>
              <a:t>Do you need to make any other adaptations?</a:t>
            </a:r>
            <a:endParaRPr lang="en-GB" sz="10000" dirty="0">
              <a:latin typeface="Calibri" panose="020F0502020204030204" pitchFamily="34" charset="0"/>
              <a:ea typeface="Calibri" panose="020F0502020204030204" pitchFamily="34" charset="0"/>
              <a:cs typeface="Calibri" panose="020F0502020204030204" pitchFamily="34" charset="0"/>
            </a:endParaRPr>
          </a:p>
          <a:p>
            <a:pPr>
              <a:buBlip>
                <a:blip r:embed="rId3">
                  <a:extLst>
                    <a:ext uri="{96DAC541-7B7A-43D3-8B79-37D633B846F1}">
                      <asvg:svgBlip xmlns:asvg="http://schemas.microsoft.com/office/drawing/2016/SVG/main" r:embed="rId4"/>
                    </a:ext>
                  </a:extLst>
                </a:blip>
              </a:buBlip>
            </a:pPr>
            <a:endParaRPr lang="en-US" sz="4000" dirty="0">
              <a:latin typeface="Calibri" panose="020F0502020204030204" pitchFamily="34" charset="0"/>
              <a:ea typeface="Calibri" panose="020F0502020204030204" pitchFamily="34" charset="0"/>
              <a:cs typeface="Calibri" panose="020F0502020204030204" pitchFamily="34" charset="0"/>
            </a:endParaRPr>
          </a:p>
          <a:p>
            <a:r>
              <a:rPr lang="en-US" sz="10000" dirty="0">
                <a:latin typeface="Calibri" panose="020F0502020204030204" pitchFamily="34" charset="0"/>
                <a:ea typeface="Calibri" panose="020F0502020204030204" pitchFamily="34" charset="0"/>
                <a:cs typeface="Calibri" panose="020F0502020204030204" pitchFamily="34" charset="0"/>
              </a:rPr>
              <a:t>Use the client's preferred communication when sending </a:t>
            </a:r>
            <a:r>
              <a:rPr lang="en-US" sz="10000" b="1" dirty="0">
                <a:latin typeface="Calibri" panose="020F0502020204030204" pitchFamily="34" charset="0"/>
                <a:ea typeface="Calibri" panose="020F0502020204030204" pitchFamily="34" charset="0"/>
                <a:cs typeface="Calibri" panose="020F0502020204030204" pitchFamily="34" charset="0"/>
              </a:rPr>
              <a:t>any goals agreed, important points, resources or handouts </a:t>
            </a:r>
            <a:r>
              <a:rPr lang="en-US" sz="10000" dirty="0">
                <a:latin typeface="Calibri" panose="020F0502020204030204" pitchFamily="34" charset="0"/>
                <a:ea typeface="Calibri" panose="020F0502020204030204" pitchFamily="34" charset="0"/>
                <a:cs typeface="Calibri" panose="020F0502020204030204" pitchFamily="34" charset="0"/>
              </a:rPr>
              <a:t>after the session.</a:t>
            </a:r>
          </a:p>
          <a:p>
            <a:endParaRPr lang="en-US" sz="4000" dirty="0">
              <a:latin typeface="Calibri" panose="020F0502020204030204" pitchFamily="34" charset="0"/>
              <a:ea typeface="Calibri" panose="020F0502020204030204" pitchFamily="34" charset="0"/>
              <a:cs typeface="Calibri" panose="020F0502020204030204" pitchFamily="34" charset="0"/>
            </a:endParaRPr>
          </a:p>
          <a:p>
            <a:r>
              <a:rPr lang="en-US" sz="10000" dirty="0">
                <a:latin typeface="Calibri" panose="020F0502020204030204" pitchFamily="34" charset="0"/>
                <a:ea typeface="Calibri" panose="020F0502020204030204" pitchFamily="34" charset="0"/>
                <a:cs typeface="Calibri" panose="020F0502020204030204" pitchFamily="34" charset="0"/>
              </a:rPr>
              <a:t>Give clients the option to feedback in different formats. </a:t>
            </a:r>
            <a:r>
              <a:rPr lang="en-US" sz="10000" i="1" dirty="0">
                <a:latin typeface="Calibri" panose="020F0502020204030204" pitchFamily="34" charset="0"/>
                <a:ea typeface="Calibri" panose="020F0502020204030204" pitchFamily="34" charset="0"/>
                <a:cs typeface="Calibri" panose="020F0502020204030204" pitchFamily="34" charset="0"/>
              </a:rPr>
              <a:t>E.g. writing, voice notes, videos to cater to different communication styles.  </a:t>
            </a:r>
            <a:r>
              <a:rPr lang="en-US" sz="10000" b="1" u="sng" dirty="0">
                <a:solidFill>
                  <a:srgbClr val="4C8590"/>
                </a:solidFill>
                <a:latin typeface="Calibri" panose="020F0502020204030204" pitchFamily="34" charset="0"/>
                <a:ea typeface="Calibri" panose="020F0502020204030204" pitchFamily="34" charset="0"/>
                <a:cs typeface="Calibri" panose="020F0502020204030204" pitchFamily="34" charset="0"/>
              </a:rPr>
              <a:t>ASK:</a:t>
            </a:r>
            <a:r>
              <a:rPr lang="en-US" sz="10000" b="1" dirty="0">
                <a:latin typeface="Calibri" panose="020F0502020204030204" pitchFamily="34" charset="0"/>
                <a:ea typeface="Calibri" panose="020F0502020204030204" pitchFamily="34" charset="0"/>
                <a:cs typeface="Calibri" panose="020F0502020204030204" pitchFamily="34" charset="0"/>
              </a:rPr>
              <a:t> What has and hasn't been helpful?</a:t>
            </a:r>
            <a:endParaRPr lang="en-GB" sz="10000" b="1" dirty="0">
              <a:latin typeface="Calibri" panose="020F0502020204030204" pitchFamily="34" charset="0"/>
              <a:ea typeface="Calibri" panose="020F0502020204030204" pitchFamily="34" charset="0"/>
              <a:cs typeface="Calibri" panose="020F0502020204030204" pitchFamily="34" charset="0"/>
            </a:endParaRPr>
          </a:p>
          <a:p>
            <a:endParaRPr lang="en-GB" dirty="0"/>
          </a:p>
        </p:txBody>
      </p:sp>
      <p:pic>
        <p:nvPicPr>
          <p:cNvPr id="7" name="Picture 6">
            <a:extLst>
              <a:ext uri="{FF2B5EF4-FFF2-40B4-BE49-F238E27FC236}">
                <a16:creationId xmlns:a16="http://schemas.microsoft.com/office/drawing/2014/main" id="{6EB4E186-698A-EDEA-EFE5-0371AEF0D453}"/>
              </a:ext>
            </a:extLst>
          </p:cNvPr>
          <p:cNvPicPr>
            <a:picLocks noChangeAspect="1"/>
          </p:cNvPicPr>
          <p:nvPr/>
        </p:nvPicPr>
        <p:blipFill>
          <a:blip r:embed="rId5"/>
          <a:stretch>
            <a:fillRect/>
          </a:stretch>
        </p:blipFill>
        <p:spPr>
          <a:xfrm>
            <a:off x="231527" y="978638"/>
            <a:ext cx="11728943" cy="424098"/>
          </a:xfrm>
          <a:prstGeom prst="rect">
            <a:avLst/>
          </a:prstGeom>
        </p:spPr>
      </p:pic>
      <p:pic>
        <p:nvPicPr>
          <p:cNvPr id="8" name="Graphic 7" descr="Clipboard with solid fill">
            <a:extLst>
              <a:ext uri="{FF2B5EF4-FFF2-40B4-BE49-F238E27FC236}">
                <a16:creationId xmlns:a16="http://schemas.microsoft.com/office/drawing/2014/main" id="{14141B29-95DF-7FE0-1AE6-F9B9CCFAB2E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4778" y="42762"/>
            <a:ext cx="1080000" cy="1080000"/>
          </a:xfrm>
          <a:prstGeom prst="rect">
            <a:avLst/>
          </a:prstGeom>
        </p:spPr>
      </p:pic>
      <p:pic>
        <p:nvPicPr>
          <p:cNvPr id="4" name="Picture 3">
            <a:extLst>
              <a:ext uri="{FF2B5EF4-FFF2-40B4-BE49-F238E27FC236}">
                <a16:creationId xmlns:a16="http://schemas.microsoft.com/office/drawing/2014/main" id="{0FB4191F-1454-336A-14E4-D2AD57082885}"/>
              </a:ext>
            </a:extLst>
          </p:cNvPr>
          <p:cNvPicPr>
            <a:picLocks noChangeAspect="1"/>
          </p:cNvPicPr>
          <p:nvPr/>
        </p:nvPicPr>
        <p:blipFill>
          <a:blip r:embed="rId8"/>
          <a:stretch>
            <a:fillRect/>
          </a:stretch>
        </p:blipFill>
        <p:spPr>
          <a:xfrm>
            <a:off x="11354443" y="87037"/>
            <a:ext cx="759085" cy="648000"/>
          </a:xfrm>
          <a:prstGeom prst="rect">
            <a:avLst/>
          </a:prstGeom>
        </p:spPr>
      </p:pic>
    </p:spTree>
    <p:extLst>
      <p:ext uri="{BB962C8B-B14F-4D97-AF65-F5344CB8AC3E}">
        <p14:creationId xmlns:p14="http://schemas.microsoft.com/office/powerpoint/2010/main" val="24982646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DB2FEAC-CAF3-486E-2486-FED6ACB9DF79}"/>
              </a:ext>
            </a:extLst>
          </p:cNvPr>
          <p:cNvSpPr>
            <a:spLocks noGrp="1"/>
          </p:cNvSpPr>
          <p:nvPr>
            <p:ph idx="1"/>
          </p:nvPr>
        </p:nvSpPr>
        <p:spPr>
          <a:xfrm>
            <a:off x="2209800" y="3429000"/>
            <a:ext cx="7734300" cy="1631950"/>
          </a:xfrm>
        </p:spPr>
        <p:txBody>
          <a:bodyPr>
            <a:normAutofit/>
          </a:bodyPr>
          <a:lstStyle/>
          <a:p>
            <a:pPr marL="0" indent="0">
              <a:buNone/>
            </a:pPr>
            <a:r>
              <a:rPr lang="en-GB" sz="4000" b="1" dirty="0">
                <a:latin typeface="Calibri" panose="020F0502020204030204" pitchFamily="34" charset="0"/>
                <a:ea typeface="Calibri" panose="020F0502020204030204" pitchFamily="34" charset="0"/>
                <a:cs typeface="Calibri" panose="020F0502020204030204" pitchFamily="34" charset="0"/>
              </a:rPr>
              <a:t>Any initial thoughts or comments? </a:t>
            </a:r>
          </a:p>
          <a:p>
            <a:pPr marL="0" indent="0">
              <a:buNone/>
            </a:pPr>
            <a:endParaRPr lang="en-GB" dirty="0"/>
          </a:p>
        </p:txBody>
      </p:sp>
      <p:sp>
        <p:nvSpPr>
          <p:cNvPr id="5" name="Footer Placeholder 4">
            <a:extLst>
              <a:ext uri="{FF2B5EF4-FFF2-40B4-BE49-F238E27FC236}">
                <a16:creationId xmlns:a16="http://schemas.microsoft.com/office/drawing/2014/main" id="{7283A3D8-3BC9-ACC9-AA00-62B541538099}"/>
              </a:ext>
            </a:extLst>
          </p:cNvPr>
          <p:cNvSpPr>
            <a:spLocks noGrp="1"/>
          </p:cNvSpPr>
          <p:nvPr>
            <p:ph type="ftr" sz="quarter" idx="11"/>
          </p:nvPr>
        </p:nvSpPr>
        <p:spPr/>
        <p:txBody>
          <a:bodyPr/>
          <a:lstStyle/>
          <a:p>
            <a:r>
              <a:rPr lang="en-US"/>
              <a:t>
              </a:t>
            </a:r>
          </a:p>
        </p:txBody>
      </p:sp>
      <p:sp>
        <p:nvSpPr>
          <p:cNvPr id="10" name="TextBox 9">
            <a:extLst>
              <a:ext uri="{FF2B5EF4-FFF2-40B4-BE49-F238E27FC236}">
                <a16:creationId xmlns:a16="http://schemas.microsoft.com/office/drawing/2014/main" id="{1DC3E8DC-5FED-2F73-7D65-E0B36D6EDED1}"/>
              </a:ext>
            </a:extLst>
          </p:cNvPr>
          <p:cNvSpPr txBox="1"/>
          <p:nvPr/>
        </p:nvSpPr>
        <p:spPr>
          <a:xfrm>
            <a:off x="1775222" y="1456293"/>
            <a:ext cx="2796778" cy="769441"/>
          </a:xfrm>
          <a:prstGeom prst="rect">
            <a:avLst/>
          </a:prstGeom>
          <a:noFill/>
        </p:spPr>
        <p:txBody>
          <a:bodyPr wrap="square">
            <a:spAutoFit/>
          </a:bodyPr>
          <a:lstStyle/>
          <a:p>
            <a:r>
              <a:rPr lang="en-GB" sz="4400" b="1" dirty="0">
                <a:solidFill>
                  <a:srgbClr val="4C8590"/>
                </a:solidFill>
                <a:latin typeface="Calibri" panose="020F0502020204030204" pitchFamily="34" charset="0"/>
                <a:ea typeface="Calibri" panose="020F0502020204030204" pitchFamily="34" charset="0"/>
                <a:cs typeface="Calibri" panose="020F0502020204030204" pitchFamily="34" charset="0"/>
              </a:rPr>
              <a:t>FEEDBACK</a:t>
            </a:r>
            <a:endParaRPr lang="en-GB" dirty="0"/>
          </a:p>
        </p:txBody>
      </p:sp>
      <p:pic>
        <p:nvPicPr>
          <p:cNvPr id="11" name="Graphic 1" descr="Two speech bubbles">
            <a:extLst>
              <a:ext uri="{FF2B5EF4-FFF2-40B4-BE49-F238E27FC236}">
                <a16:creationId xmlns:a16="http://schemas.microsoft.com/office/drawing/2014/main" id="{DD517497-BADE-0B6C-921D-F3C6DDEA843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24405" y="136525"/>
            <a:ext cx="2863742" cy="2863742"/>
          </a:xfrm>
          <a:prstGeom prst="rect">
            <a:avLst/>
          </a:prstGeom>
        </p:spPr>
      </p:pic>
      <p:pic>
        <p:nvPicPr>
          <p:cNvPr id="13" name="Graphic 12" descr="Thought bubble outline">
            <a:extLst>
              <a:ext uri="{FF2B5EF4-FFF2-40B4-BE49-F238E27FC236}">
                <a16:creationId xmlns:a16="http://schemas.microsoft.com/office/drawing/2014/main" id="{E4C9A7AA-726E-76B8-2629-E7D1FA46BDC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643938" y="1042988"/>
            <a:ext cx="2386012" cy="2386012"/>
          </a:xfrm>
          <a:prstGeom prst="rect">
            <a:avLst/>
          </a:prstGeom>
        </p:spPr>
      </p:pic>
    </p:spTree>
    <p:extLst>
      <p:ext uri="{BB962C8B-B14F-4D97-AF65-F5344CB8AC3E}">
        <p14:creationId xmlns:p14="http://schemas.microsoft.com/office/powerpoint/2010/main" val="31550014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75AFA5-FE4D-1F7F-55AC-0A3084897763}"/>
              </a:ext>
            </a:extLst>
          </p:cNvPr>
          <p:cNvSpPr>
            <a:spLocks noGrp="1"/>
          </p:cNvSpPr>
          <p:nvPr>
            <p:ph idx="1"/>
          </p:nvPr>
        </p:nvSpPr>
        <p:spPr>
          <a:xfrm>
            <a:off x="474483" y="3930097"/>
            <a:ext cx="3664367" cy="2195621"/>
          </a:xfrm>
        </p:spPr>
        <p:txBody>
          <a:bodyPr>
            <a:normAutofit fontScale="77500" lnSpcReduction="20000"/>
          </a:bodyPr>
          <a:lstStyle/>
          <a:p>
            <a:pPr marL="0" indent="0" algn="ctr">
              <a:buNone/>
            </a:pPr>
            <a:r>
              <a:rPr lang="en-US" sz="2900" b="1" u="sng" dirty="0">
                <a:latin typeface="Calibri" panose="020F0502020204030204" pitchFamily="34" charset="0"/>
                <a:ea typeface="Calibri" panose="020F0502020204030204" pitchFamily="34" charset="0"/>
                <a:cs typeface="Calibri" panose="020F0502020204030204" pitchFamily="34" charset="0"/>
              </a:rPr>
              <a:t>Meet Grace - 21</a:t>
            </a:r>
          </a:p>
          <a:p>
            <a:pPr marL="0" indent="0">
              <a:buNone/>
            </a:pPr>
            <a:endParaRPr lang="en-US" sz="2900" b="1" u="sng" dirty="0">
              <a:latin typeface="Calibri" panose="020F0502020204030204" pitchFamily="34" charset="0"/>
              <a:ea typeface="Calibri" panose="020F0502020204030204" pitchFamily="34" charset="0"/>
              <a:cs typeface="Calibri" panose="020F0502020204030204" pitchFamily="34" charset="0"/>
            </a:endParaRPr>
          </a:p>
          <a:p>
            <a:pPr marL="0" indent="0" algn="ctr">
              <a:buNone/>
            </a:pPr>
            <a:r>
              <a:rPr lang="en-US" sz="2900" dirty="0">
                <a:latin typeface="Calibri" panose="020F0502020204030204" pitchFamily="34" charset="0"/>
                <a:ea typeface="Calibri" panose="020F0502020204030204" pitchFamily="34" charset="0"/>
                <a:cs typeface="Calibri" panose="020F0502020204030204" pitchFamily="34" charset="0"/>
              </a:rPr>
              <a:t>Genderqueer student at Bath University studying biochemistry. Lives at home, single. No one knows the extent of her gambling.</a:t>
            </a:r>
            <a:endParaRPr lang="en-GB" sz="2900" dirty="0">
              <a:latin typeface="Calibri" panose="020F0502020204030204" pitchFamily="34" charset="0"/>
              <a:ea typeface="Calibri" panose="020F0502020204030204" pitchFamily="34" charset="0"/>
              <a:cs typeface="Calibri" panose="020F0502020204030204" pitchFamily="34" charset="0"/>
            </a:endParaRPr>
          </a:p>
          <a:p>
            <a:endParaRPr lang="en-GB" dirty="0"/>
          </a:p>
          <a:p>
            <a:endParaRPr lang="en-GB" dirty="0"/>
          </a:p>
        </p:txBody>
      </p:sp>
      <p:sp>
        <p:nvSpPr>
          <p:cNvPr id="5" name="Footer Placeholder 4">
            <a:extLst>
              <a:ext uri="{FF2B5EF4-FFF2-40B4-BE49-F238E27FC236}">
                <a16:creationId xmlns:a16="http://schemas.microsoft.com/office/drawing/2014/main" id="{387EDC12-76C5-DFC3-8C3B-8E391B61EE89}"/>
              </a:ext>
            </a:extLst>
          </p:cNvPr>
          <p:cNvSpPr>
            <a:spLocks noGrp="1"/>
          </p:cNvSpPr>
          <p:nvPr>
            <p:ph type="ftr" sz="quarter" idx="11"/>
          </p:nvPr>
        </p:nvSpPr>
        <p:spPr/>
        <p:txBody>
          <a:bodyPr/>
          <a:lstStyle/>
          <a:p>
            <a:r>
              <a:rPr lang="en-US" dirty="0"/>
              <a:t>
              </a:t>
            </a:r>
          </a:p>
        </p:txBody>
      </p:sp>
      <p:sp>
        <p:nvSpPr>
          <p:cNvPr id="11" name="Title 1">
            <a:extLst>
              <a:ext uri="{FF2B5EF4-FFF2-40B4-BE49-F238E27FC236}">
                <a16:creationId xmlns:a16="http://schemas.microsoft.com/office/drawing/2014/main" id="{B6642EC7-1FA5-5D56-E2D5-7A3069DE7DE1}"/>
              </a:ext>
            </a:extLst>
          </p:cNvPr>
          <p:cNvSpPr txBox="1">
            <a:spLocks/>
          </p:cNvSpPr>
          <p:nvPr/>
        </p:nvSpPr>
        <p:spPr>
          <a:xfrm>
            <a:off x="5975604" y="365125"/>
            <a:ext cx="4355592" cy="1132258"/>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Case Study - Grace</a:t>
            </a:r>
            <a:endParaRPr lang="en-GB" dirty="0"/>
          </a:p>
        </p:txBody>
      </p:sp>
      <p:pic>
        <p:nvPicPr>
          <p:cNvPr id="12" name="Picture 11">
            <a:extLst>
              <a:ext uri="{FF2B5EF4-FFF2-40B4-BE49-F238E27FC236}">
                <a16:creationId xmlns:a16="http://schemas.microsoft.com/office/drawing/2014/main" id="{72EC4902-470B-C4AD-251D-014CD453988D}"/>
              </a:ext>
            </a:extLst>
          </p:cNvPr>
          <p:cNvPicPr>
            <a:picLocks noChangeAspect="1"/>
          </p:cNvPicPr>
          <p:nvPr/>
        </p:nvPicPr>
        <p:blipFill>
          <a:blip r:embed="rId2"/>
          <a:stretch>
            <a:fillRect/>
          </a:stretch>
        </p:blipFill>
        <p:spPr>
          <a:xfrm>
            <a:off x="5385368" y="1235619"/>
            <a:ext cx="5536063" cy="424098"/>
          </a:xfrm>
          <a:prstGeom prst="rect">
            <a:avLst/>
          </a:prstGeom>
        </p:spPr>
      </p:pic>
      <p:sp>
        <p:nvSpPr>
          <p:cNvPr id="15" name="AutoShape 4" descr="Generated image">
            <a:extLst>
              <a:ext uri="{FF2B5EF4-FFF2-40B4-BE49-F238E27FC236}">
                <a16:creationId xmlns:a16="http://schemas.microsoft.com/office/drawing/2014/main" id="{4B327284-F963-B941-2789-01AA239915F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6" name="AutoShape 6" descr="Generated image">
            <a:extLst>
              <a:ext uri="{FF2B5EF4-FFF2-40B4-BE49-F238E27FC236}">
                <a16:creationId xmlns:a16="http://schemas.microsoft.com/office/drawing/2014/main" id="{E818E2B8-B1A9-FBCC-BBA3-7D55FCF4DA9D}"/>
              </a:ext>
            </a:extLst>
          </p:cNvPr>
          <p:cNvSpPr>
            <a:spLocks noChangeAspect="1" noChangeArrowheads="1"/>
          </p:cNvSpPr>
          <p:nvPr/>
        </p:nvSpPr>
        <p:spPr bwMode="auto">
          <a:xfrm>
            <a:off x="8485279" y="6465887"/>
            <a:ext cx="1469679" cy="146967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7" name="Picture 16">
            <a:extLst>
              <a:ext uri="{FF2B5EF4-FFF2-40B4-BE49-F238E27FC236}">
                <a16:creationId xmlns:a16="http://schemas.microsoft.com/office/drawing/2014/main" id="{1869BE13-1149-4ABF-7F2E-34619D26233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0569" y="1235619"/>
            <a:ext cx="2072197" cy="2529459"/>
          </a:xfrm>
          <a:prstGeom prst="rect">
            <a:avLst/>
          </a:prstGeom>
          <a:noFill/>
          <a:ln>
            <a:noFill/>
          </a:ln>
        </p:spPr>
      </p:pic>
      <p:pic>
        <p:nvPicPr>
          <p:cNvPr id="2" name="Graphic 1" descr="Two speech bubbles">
            <a:extLst>
              <a:ext uri="{FF2B5EF4-FFF2-40B4-BE49-F238E27FC236}">
                <a16:creationId xmlns:a16="http://schemas.microsoft.com/office/drawing/2014/main" id="{49282F57-DF92-0E5F-38E4-55C8B1D99BE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02567" y="2700191"/>
            <a:ext cx="1200143" cy="1200143"/>
          </a:xfrm>
          <a:prstGeom prst="rect">
            <a:avLst/>
          </a:prstGeom>
        </p:spPr>
      </p:pic>
      <p:pic>
        <p:nvPicPr>
          <p:cNvPr id="7" name="Picture 6">
            <a:extLst>
              <a:ext uri="{FF2B5EF4-FFF2-40B4-BE49-F238E27FC236}">
                <a16:creationId xmlns:a16="http://schemas.microsoft.com/office/drawing/2014/main" id="{876AEAA6-620D-05F4-C139-F1376FB67C91}"/>
              </a:ext>
            </a:extLst>
          </p:cNvPr>
          <p:cNvPicPr>
            <a:picLocks noChangeAspect="1"/>
          </p:cNvPicPr>
          <p:nvPr/>
        </p:nvPicPr>
        <p:blipFill>
          <a:blip r:embed="rId6"/>
          <a:stretch>
            <a:fillRect/>
          </a:stretch>
        </p:blipFill>
        <p:spPr>
          <a:xfrm>
            <a:off x="10690619" y="103360"/>
            <a:ext cx="1326361" cy="1132259"/>
          </a:xfrm>
          <a:prstGeom prst="rect">
            <a:avLst/>
          </a:prstGeom>
        </p:spPr>
      </p:pic>
      <p:sp>
        <p:nvSpPr>
          <p:cNvPr id="8" name="Content Placeholder 2">
            <a:extLst>
              <a:ext uri="{FF2B5EF4-FFF2-40B4-BE49-F238E27FC236}">
                <a16:creationId xmlns:a16="http://schemas.microsoft.com/office/drawing/2014/main" id="{CF69E22B-AC16-DC7A-416F-0D25782BCD2C}"/>
              </a:ext>
            </a:extLst>
          </p:cNvPr>
          <p:cNvSpPr txBox="1">
            <a:spLocks/>
          </p:cNvSpPr>
          <p:nvPr/>
        </p:nvSpPr>
        <p:spPr>
          <a:xfrm>
            <a:off x="4721891" y="1503844"/>
            <a:ext cx="7103909" cy="485250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sz="3600" dirty="0">
                <a:latin typeface="Calibri" panose="020F0502020204030204" pitchFamily="34" charset="0"/>
                <a:ea typeface="Calibri" panose="020F0502020204030204" pitchFamily="34" charset="0"/>
                <a:cs typeface="Calibri" panose="020F0502020204030204" pitchFamily="34" charset="0"/>
              </a:rPr>
              <a:t>Using the further details are on </a:t>
            </a:r>
            <a:r>
              <a:rPr lang="en-GB" sz="3600" b="1" dirty="0">
                <a:solidFill>
                  <a:srgbClr val="4C8590"/>
                </a:solidFill>
                <a:latin typeface="Calibri" panose="020F0502020204030204" pitchFamily="34" charset="0"/>
                <a:ea typeface="Calibri" panose="020F0502020204030204" pitchFamily="34" charset="0"/>
                <a:cs typeface="Calibri" panose="020F0502020204030204" pitchFamily="34" charset="0"/>
              </a:rPr>
              <a:t>Handout 2</a:t>
            </a:r>
          </a:p>
          <a:p>
            <a:pPr marL="0" indent="0">
              <a:buNone/>
            </a:pPr>
            <a:endParaRPr lang="en-GB" sz="36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GB" sz="3600" dirty="0">
                <a:latin typeface="Calibri" panose="020F0502020204030204" pitchFamily="34" charset="0"/>
                <a:ea typeface="Calibri" panose="020F0502020204030204" pitchFamily="34" charset="0"/>
                <a:cs typeface="Calibri" panose="020F0502020204030204" pitchFamily="34" charset="0"/>
              </a:rPr>
              <a:t>	</a:t>
            </a:r>
            <a:r>
              <a:rPr lang="en-GB" sz="4100" dirty="0">
                <a:latin typeface="Calibri" panose="020F0502020204030204" pitchFamily="34" charset="0"/>
                <a:ea typeface="Calibri" panose="020F0502020204030204" pitchFamily="34" charset="0"/>
                <a:cs typeface="Calibri" panose="020F0502020204030204" pitchFamily="34" charset="0"/>
              </a:rPr>
              <a:t>In groups discuss:</a:t>
            </a:r>
          </a:p>
          <a:p>
            <a:pPr marL="0" indent="0">
              <a:buNone/>
            </a:pPr>
            <a:endParaRPr lang="en-GB" sz="2100" dirty="0">
              <a:latin typeface="Calibri" panose="020F0502020204030204" pitchFamily="34" charset="0"/>
              <a:ea typeface="Calibri" panose="020F0502020204030204" pitchFamily="34" charset="0"/>
              <a:cs typeface="Calibri" panose="020F0502020204030204" pitchFamily="34" charset="0"/>
            </a:endParaRPr>
          </a:p>
          <a:p>
            <a:pPr>
              <a:spcBef>
                <a:spcPts val="1200"/>
              </a:spcBef>
              <a:spcAft>
                <a:spcPts val="600"/>
              </a:spcAft>
              <a:buClr>
                <a:srgbClr val="F28B2D"/>
              </a:buClr>
            </a:pPr>
            <a:r>
              <a:rPr lang="en-US" sz="4100" b="1" dirty="0">
                <a:latin typeface="Calibri" panose="020F0502020204030204" pitchFamily="34" charset="0"/>
                <a:ea typeface="Calibri" panose="020F0502020204030204" pitchFamily="34" charset="0"/>
                <a:cs typeface="Calibri" panose="020F0502020204030204" pitchFamily="34" charset="0"/>
              </a:rPr>
              <a:t>What neurodiversity affirming approaches could you use?</a:t>
            </a:r>
            <a:endParaRPr lang="en-GB" sz="4100" b="1" dirty="0">
              <a:latin typeface="Calibri" panose="020F0502020204030204" pitchFamily="34" charset="0"/>
              <a:ea typeface="Calibri" panose="020F0502020204030204" pitchFamily="34" charset="0"/>
              <a:cs typeface="Calibri" panose="020F0502020204030204" pitchFamily="34" charset="0"/>
            </a:endParaRPr>
          </a:p>
          <a:p>
            <a:pPr>
              <a:spcBef>
                <a:spcPts val="1200"/>
              </a:spcBef>
              <a:spcAft>
                <a:spcPts val="600"/>
              </a:spcAft>
              <a:buClr>
                <a:srgbClr val="F28B2D"/>
              </a:buClr>
            </a:pPr>
            <a:r>
              <a:rPr lang="en-US" sz="4100" b="1" dirty="0">
                <a:latin typeface="Calibri" panose="020F0502020204030204" pitchFamily="34" charset="0"/>
                <a:ea typeface="Calibri" panose="020F0502020204030204" pitchFamily="34" charset="0"/>
                <a:cs typeface="Calibri" panose="020F0502020204030204" pitchFamily="34" charset="0"/>
              </a:rPr>
              <a:t>How could you tailor support to her individual needs?</a:t>
            </a:r>
          </a:p>
          <a:p>
            <a:pPr marL="228600" lvl="1" indent="0">
              <a:buFont typeface="Arial" panose="020B0604020202020204" pitchFamily="34" charset="0"/>
              <a:buNone/>
            </a:pPr>
            <a:endParaRPr lang="en-GB" dirty="0"/>
          </a:p>
        </p:txBody>
      </p:sp>
    </p:spTree>
    <p:extLst>
      <p:ext uri="{BB962C8B-B14F-4D97-AF65-F5344CB8AC3E}">
        <p14:creationId xmlns:p14="http://schemas.microsoft.com/office/powerpoint/2010/main" val="33410462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810FD-1D05-8228-B2E8-BD04B056DCF7}"/>
              </a:ext>
            </a:extLst>
          </p:cNvPr>
          <p:cNvSpPr>
            <a:spLocks noGrp="1"/>
          </p:cNvSpPr>
          <p:nvPr>
            <p:ph type="title"/>
          </p:nvPr>
        </p:nvSpPr>
        <p:spPr/>
        <p:txBody>
          <a:bodyPr/>
          <a:lstStyle/>
          <a:p>
            <a:pPr algn="ctr"/>
            <a:r>
              <a:rPr lang="en-GB" noProof="0" dirty="0">
                <a:latin typeface="Calibri" panose="020F0502020204030204" pitchFamily="34" charset="0"/>
                <a:ea typeface="Calibri" panose="020F0502020204030204" pitchFamily="34" charset="0"/>
                <a:cs typeface="Calibri" panose="020F0502020204030204" pitchFamily="34" charset="0"/>
              </a:rPr>
              <a:t>How a </a:t>
            </a:r>
            <a:r>
              <a:rPr lang="en-GB" noProof="0" dirty="0" err="1">
                <a:latin typeface="Calibri" panose="020F0502020204030204" pitchFamily="34" charset="0"/>
                <a:ea typeface="Calibri" panose="020F0502020204030204" pitchFamily="34" charset="0"/>
                <a:cs typeface="Calibri" panose="020F0502020204030204" pitchFamily="34" charset="0"/>
              </a:rPr>
              <a:t>Neuroaivergent</a:t>
            </a:r>
            <a:r>
              <a:rPr lang="en-GB" noProof="0" dirty="0">
                <a:latin typeface="Calibri" panose="020F0502020204030204" pitchFamily="34" charset="0"/>
                <a:ea typeface="Calibri" panose="020F0502020204030204" pitchFamily="34" charset="0"/>
                <a:cs typeface="Calibri" panose="020F0502020204030204" pitchFamily="34" charset="0"/>
              </a:rPr>
              <a:t> Affirming Approach Supported Grace</a:t>
            </a:r>
            <a:endParaRPr lang="en-GB" noProof="0" dirty="0"/>
          </a:p>
        </p:txBody>
      </p:sp>
      <p:sp>
        <p:nvSpPr>
          <p:cNvPr id="3" name="Content Placeholder 2">
            <a:extLst>
              <a:ext uri="{FF2B5EF4-FFF2-40B4-BE49-F238E27FC236}">
                <a16:creationId xmlns:a16="http://schemas.microsoft.com/office/drawing/2014/main" id="{13CA5BAE-61A6-17D5-0BBE-C305A6EF2EF3}"/>
              </a:ext>
            </a:extLst>
          </p:cNvPr>
          <p:cNvSpPr>
            <a:spLocks noGrp="1"/>
          </p:cNvSpPr>
          <p:nvPr>
            <p:ph idx="1"/>
          </p:nvPr>
        </p:nvSpPr>
        <p:spPr>
          <a:xfrm>
            <a:off x="231529" y="2141537"/>
            <a:ext cx="11728942" cy="4351338"/>
          </a:xfrm>
        </p:spPr>
        <p:txBody>
          <a:bodyPr>
            <a:normAutofit/>
          </a:bodyPr>
          <a:lstStyle/>
          <a:p>
            <a:pPr>
              <a:buClr>
                <a:schemeClr val="tx1"/>
              </a:buClr>
            </a:pPr>
            <a:r>
              <a:rPr lang="en-GB" b="1" noProof="0" dirty="0">
                <a:solidFill>
                  <a:srgbClr val="4C8590"/>
                </a:solidFill>
                <a:latin typeface="Calibri" panose="020F0502020204030204" pitchFamily="34" charset="0"/>
                <a:ea typeface="Calibri" panose="020F0502020204030204" pitchFamily="34" charset="0"/>
                <a:cs typeface="Calibri" panose="020F0502020204030204" pitchFamily="34" charset="0"/>
              </a:rPr>
              <a:t>Online sessions </a:t>
            </a:r>
            <a:r>
              <a:rPr lang="en-GB" noProof="0" dirty="0">
                <a:latin typeface="Calibri" panose="020F0502020204030204" pitchFamily="34" charset="0"/>
                <a:ea typeface="Calibri" panose="020F0502020204030204" pitchFamily="34" charset="0"/>
                <a:cs typeface="Calibri" panose="020F0502020204030204" pitchFamily="34" charset="0"/>
              </a:rPr>
              <a:t>in the afternoon to fit around university.</a:t>
            </a:r>
          </a:p>
          <a:p>
            <a:pPr>
              <a:buClr>
                <a:schemeClr val="tx1"/>
              </a:buClr>
            </a:pPr>
            <a:r>
              <a:rPr lang="en-GB" noProof="0" dirty="0">
                <a:latin typeface="Calibri" panose="020F0502020204030204" pitchFamily="34" charset="0"/>
                <a:ea typeface="Calibri" panose="020F0502020204030204" pitchFamily="34" charset="0"/>
                <a:cs typeface="Calibri" panose="020F0502020204030204" pitchFamily="34" charset="0"/>
              </a:rPr>
              <a:t>Struggled with verbalising her emotions – </a:t>
            </a:r>
            <a:r>
              <a:rPr lang="en-GB" b="1" noProof="0" dirty="0">
                <a:solidFill>
                  <a:srgbClr val="4C8590"/>
                </a:solidFill>
                <a:latin typeface="Calibri" panose="020F0502020204030204" pitchFamily="34" charset="0"/>
                <a:ea typeface="Calibri" panose="020F0502020204030204" pitchFamily="34" charset="0"/>
                <a:cs typeface="Calibri" panose="020F0502020204030204" pitchFamily="34" charset="0"/>
              </a:rPr>
              <a:t>adapted communication </a:t>
            </a:r>
            <a:r>
              <a:rPr lang="en-GB" noProof="0" dirty="0">
                <a:latin typeface="Calibri" panose="020F0502020204030204" pitchFamily="34" charset="0"/>
                <a:ea typeface="Calibri" panose="020F0502020204030204" pitchFamily="34" charset="0"/>
                <a:cs typeface="Calibri" panose="020F0502020204030204" pitchFamily="34" charset="0"/>
              </a:rPr>
              <a:t>to use visual aids. </a:t>
            </a:r>
          </a:p>
          <a:p>
            <a:pPr>
              <a:buClr>
                <a:schemeClr val="tx1"/>
              </a:buClr>
            </a:pPr>
            <a:r>
              <a:rPr lang="en-GB" noProof="0" dirty="0">
                <a:latin typeface="Calibri" panose="020F0502020204030204" pitchFamily="34" charset="0"/>
                <a:ea typeface="Calibri" panose="020F0502020204030204" pitchFamily="34" charset="0"/>
                <a:cs typeface="Calibri" panose="020F0502020204030204" pitchFamily="34" charset="0"/>
              </a:rPr>
              <a:t>To </a:t>
            </a:r>
            <a:r>
              <a:rPr lang="en-GB" b="1" noProof="0" dirty="0">
                <a:solidFill>
                  <a:srgbClr val="4C8590"/>
                </a:solidFill>
                <a:latin typeface="Calibri" panose="020F0502020204030204" pitchFamily="34" charset="0"/>
                <a:ea typeface="Calibri" panose="020F0502020204030204" pitchFamily="34" charset="0"/>
                <a:cs typeface="Calibri" panose="020F0502020204030204" pitchFamily="34" charset="0"/>
              </a:rPr>
              <a:t>foster empowerment</a:t>
            </a:r>
            <a:r>
              <a:rPr lang="en-GB" noProof="0" dirty="0">
                <a:latin typeface="Calibri" panose="020F0502020204030204" pitchFamily="34" charset="0"/>
                <a:ea typeface="Calibri" panose="020F0502020204030204" pitchFamily="34" charset="0"/>
                <a:cs typeface="Calibri" panose="020F0502020204030204" pitchFamily="34" charset="0"/>
              </a:rPr>
              <a:t>, exploration around identifying sensory needs to support emotional regulation.</a:t>
            </a:r>
          </a:p>
          <a:p>
            <a:pPr>
              <a:buClr>
                <a:schemeClr val="tx1"/>
              </a:buClr>
            </a:pPr>
            <a:r>
              <a:rPr lang="en-GB" b="1" noProof="0" dirty="0">
                <a:solidFill>
                  <a:srgbClr val="4C8590"/>
                </a:solidFill>
                <a:latin typeface="Calibri" panose="020F0502020204030204" pitchFamily="34" charset="0"/>
                <a:ea typeface="Calibri" panose="020F0502020204030204" pitchFamily="34" charset="0"/>
                <a:cs typeface="Calibri" panose="020F0502020204030204" pitchFamily="34" charset="0"/>
              </a:rPr>
              <a:t>Practical suggestions </a:t>
            </a:r>
            <a:r>
              <a:rPr lang="en-GB" noProof="0" dirty="0">
                <a:latin typeface="Calibri" panose="020F0502020204030204" pitchFamily="34" charset="0"/>
                <a:ea typeface="Calibri" panose="020F0502020204030204" pitchFamily="34" charset="0"/>
                <a:cs typeface="Calibri" panose="020F0502020204030204" pitchFamily="34" charset="0"/>
              </a:rPr>
              <a:t>to stop gambling, finding alternative coping strategies and putting blocks in place.</a:t>
            </a:r>
          </a:p>
          <a:p>
            <a:pPr>
              <a:buClr>
                <a:schemeClr val="tx1"/>
              </a:buClr>
            </a:pPr>
            <a:r>
              <a:rPr lang="en-GB" b="1" noProof="0" dirty="0">
                <a:solidFill>
                  <a:srgbClr val="4C8590"/>
                </a:solidFill>
                <a:latin typeface="Calibri" panose="020F0502020204030204" pitchFamily="34" charset="0"/>
                <a:ea typeface="Calibri" panose="020F0502020204030204" pitchFamily="34" charset="0"/>
                <a:cs typeface="Calibri" panose="020F0502020204030204" pitchFamily="34" charset="0"/>
              </a:rPr>
              <a:t>Encouraged</a:t>
            </a:r>
            <a:r>
              <a:rPr lang="en-GB" noProof="0" dirty="0">
                <a:latin typeface="Calibri" panose="020F0502020204030204" pitchFamily="34" charset="0"/>
                <a:ea typeface="Calibri" panose="020F0502020204030204" pitchFamily="34" charset="0"/>
                <a:cs typeface="Calibri" panose="020F0502020204030204" pitchFamily="34" charset="0"/>
              </a:rPr>
              <a:t> her to prioritise essential self-care tasks / routine, reduce time masking and recognising when she needed to be alone to rebuild energy.</a:t>
            </a:r>
          </a:p>
          <a:p>
            <a:endParaRPr lang="en-GB" noProof="0" dirty="0"/>
          </a:p>
        </p:txBody>
      </p:sp>
      <p:sp>
        <p:nvSpPr>
          <p:cNvPr id="5" name="Footer Placeholder 4">
            <a:extLst>
              <a:ext uri="{FF2B5EF4-FFF2-40B4-BE49-F238E27FC236}">
                <a16:creationId xmlns:a16="http://schemas.microsoft.com/office/drawing/2014/main" id="{7731D483-521C-1D72-6606-DEF50A605B45}"/>
              </a:ext>
            </a:extLst>
          </p:cNvPr>
          <p:cNvSpPr>
            <a:spLocks noGrp="1"/>
          </p:cNvSpPr>
          <p:nvPr>
            <p:ph type="ftr" sz="quarter" idx="11"/>
          </p:nvPr>
        </p:nvSpPr>
        <p:spPr/>
        <p:txBody>
          <a:bodyPr/>
          <a:lstStyle/>
          <a:p>
            <a:r>
              <a:rPr lang="en-GB" noProof="0" dirty="0"/>
              <a:t>
              </a:t>
            </a:r>
          </a:p>
        </p:txBody>
      </p:sp>
      <p:pic>
        <p:nvPicPr>
          <p:cNvPr id="7" name="Picture 6">
            <a:extLst>
              <a:ext uri="{FF2B5EF4-FFF2-40B4-BE49-F238E27FC236}">
                <a16:creationId xmlns:a16="http://schemas.microsoft.com/office/drawing/2014/main" id="{49EDE975-944B-7B75-EAD4-27826BBB04C5}"/>
              </a:ext>
            </a:extLst>
          </p:cNvPr>
          <p:cNvPicPr>
            <a:picLocks noChangeAspect="1"/>
          </p:cNvPicPr>
          <p:nvPr/>
        </p:nvPicPr>
        <p:blipFill>
          <a:blip r:embed="rId2"/>
          <a:stretch>
            <a:fillRect/>
          </a:stretch>
        </p:blipFill>
        <p:spPr>
          <a:xfrm>
            <a:off x="231528" y="1568333"/>
            <a:ext cx="11728943" cy="424098"/>
          </a:xfrm>
          <a:prstGeom prst="rect">
            <a:avLst/>
          </a:prstGeom>
        </p:spPr>
      </p:pic>
    </p:spTree>
    <p:extLst>
      <p:ext uri="{BB962C8B-B14F-4D97-AF65-F5344CB8AC3E}">
        <p14:creationId xmlns:p14="http://schemas.microsoft.com/office/powerpoint/2010/main" val="807078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656A6-1023-710B-3DC2-328B6A345A29}"/>
              </a:ext>
            </a:extLst>
          </p:cNvPr>
          <p:cNvSpPr>
            <a:spLocks noGrp="1"/>
          </p:cNvSpPr>
          <p:nvPr>
            <p:ph type="title"/>
          </p:nvPr>
        </p:nvSpPr>
        <p:spPr>
          <a:xfrm>
            <a:off x="738187" y="3081610"/>
            <a:ext cx="10515600" cy="1325563"/>
          </a:xfrm>
        </p:spPr>
        <p:txBody>
          <a:bodyPr/>
          <a:lstStyle/>
          <a:p>
            <a:pPr algn="ctr"/>
            <a:r>
              <a:rPr lang="en-GB" b="1" dirty="0">
                <a:latin typeface="Calibri" panose="020F0502020204030204" pitchFamily="34" charset="0"/>
                <a:ea typeface="Calibri" panose="020F0502020204030204" pitchFamily="34" charset="0"/>
                <a:cs typeface="Calibri" panose="020F0502020204030204" pitchFamily="34" charset="0"/>
              </a:rPr>
              <a:t>How can we create a neurodivergent affirming service?</a:t>
            </a:r>
          </a:p>
        </p:txBody>
      </p:sp>
      <p:pic>
        <p:nvPicPr>
          <p:cNvPr id="7" name="Graphic 1" descr="Two speech bubbles">
            <a:extLst>
              <a:ext uri="{FF2B5EF4-FFF2-40B4-BE49-F238E27FC236}">
                <a16:creationId xmlns:a16="http://schemas.microsoft.com/office/drawing/2014/main" id="{90D2551F-996E-BE83-A138-50A5A91B3877}"/>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4331830" y="495928"/>
            <a:ext cx="2863742" cy="2863742"/>
          </a:xfrm>
          <a:prstGeom prst="rect">
            <a:avLst/>
          </a:prstGeom>
        </p:spPr>
      </p:pic>
      <p:sp>
        <p:nvSpPr>
          <p:cNvPr id="12" name="TextBox 11">
            <a:extLst>
              <a:ext uri="{FF2B5EF4-FFF2-40B4-BE49-F238E27FC236}">
                <a16:creationId xmlns:a16="http://schemas.microsoft.com/office/drawing/2014/main" id="{C87BC672-23F8-20C9-44AB-1F446320E581}"/>
              </a:ext>
            </a:extLst>
          </p:cNvPr>
          <p:cNvSpPr txBox="1"/>
          <p:nvPr/>
        </p:nvSpPr>
        <p:spPr>
          <a:xfrm>
            <a:off x="1114425" y="4949991"/>
            <a:ext cx="10139362" cy="954107"/>
          </a:xfrm>
          <a:prstGeom prst="rect">
            <a:avLst/>
          </a:prstGeom>
          <a:noFill/>
        </p:spPr>
        <p:txBody>
          <a:bodyPr wrap="square">
            <a:spAutoFit/>
          </a:bodyPr>
          <a:lstStyle/>
          <a:p>
            <a:r>
              <a:rPr lang="en-GB" sz="2800" b="1" dirty="0">
                <a:solidFill>
                  <a:srgbClr val="4C8590"/>
                </a:solidFill>
                <a:latin typeface="Calibri" panose="020F0502020204030204" pitchFamily="34" charset="0"/>
                <a:ea typeface="Calibri" panose="020F0502020204030204" pitchFamily="34" charset="0"/>
                <a:cs typeface="Calibri" panose="020F0502020204030204" pitchFamily="34" charset="0"/>
              </a:rPr>
              <a:t>Consider: </a:t>
            </a:r>
            <a:r>
              <a:rPr lang="en-GB" sz="2800" dirty="0">
                <a:latin typeface="Calibri" panose="020F0502020204030204" pitchFamily="34" charset="0"/>
                <a:ea typeface="Calibri" panose="020F0502020204030204" pitchFamily="34" charset="0"/>
                <a:cs typeface="Calibri" panose="020F0502020204030204" pitchFamily="34" charset="0"/>
              </a:rPr>
              <a:t>the environment, how you work, anything you already do.</a:t>
            </a:r>
            <a:br>
              <a:rPr lang="en-GB" sz="2800" dirty="0">
                <a:latin typeface="Calibri" panose="020F0502020204030204" pitchFamily="34" charset="0"/>
                <a:ea typeface="Calibri" panose="020F0502020204030204" pitchFamily="34" charset="0"/>
                <a:cs typeface="Calibri" panose="020F0502020204030204" pitchFamily="34" charset="0"/>
              </a:rPr>
            </a:br>
            <a:endParaRPr lang="en-GB" sz="2800" dirty="0">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5FB2CE6D-2237-BF49-AEC3-AFBA1E2C2324}"/>
              </a:ext>
            </a:extLst>
          </p:cNvPr>
          <p:cNvSpPr txBox="1"/>
          <p:nvPr/>
        </p:nvSpPr>
        <p:spPr>
          <a:xfrm>
            <a:off x="1310961" y="1543079"/>
            <a:ext cx="3302011" cy="769441"/>
          </a:xfrm>
          <a:prstGeom prst="rect">
            <a:avLst/>
          </a:prstGeom>
          <a:noFill/>
        </p:spPr>
        <p:txBody>
          <a:bodyPr wrap="square" rtlCol="0">
            <a:spAutoFit/>
          </a:bodyPr>
          <a:lstStyle/>
          <a:p>
            <a:r>
              <a:rPr lang="en-GB" sz="4400" b="1" dirty="0">
                <a:solidFill>
                  <a:srgbClr val="4C8590"/>
                </a:solidFill>
                <a:latin typeface="Calibri" panose="020F0502020204030204" pitchFamily="34" charset="0"/>
                <a:ea typeface="Calibri" panose="020F0502020204030204" pitchFamily="34" charset="0"/>
                <a:cs typeface="Calibri" panose="020F0502020204030204" pitchFamily="34" charset="0"/>
              </a:rPr>
              <a:t>DISCUSSION</a:t>
            </a:r>
          </a:p>
        </p:txBody>
      </p:sp>
    </p:spTree>
    <p:extLst>
      <p:ext uri="{BB962C8B-B14F-4D97-AF65-F5344CB8AC3E}">
        <p14:creationId xmlns:p14="http://schemas.microsoft.com/office/powerpoint/2010/main" val="32861851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3B1EB0A-6809-77B0-5998-2F52CD965DDB}"/>
              </a:ext>
            </a:extLst>
          </p:cNvPr>
          <p:cNvPicPr>
            <a:picLocks noGrp="1" noChangeAspect="1"/>
          </p:cNvPicPr>
          <p:nvPr>
            <p:ph idx="1"/>
          </p:nvPr>
        </p:nvPicPr>
        <p:blipFill>
          <a:blip r:embed="rId2"/>
          <a:stretch>
            <a:fillRect/>
          </a:stretch>
        </p:blipFill>
        <p:spPr>
          <a:xfrm>
            <a:off x="3490912" y="318384"/>
            <a:ext cx="5119688" cy="6390865"/>
          </a:xfrm>
          <a:prstGeom prst="rect">
            <a:avLst/>
          </a:prstGeom>
          <a:ln>
            <a:solidFill>
              <a:schemeClr val="tx1"/>
            </a:solidFill>
          </a:ln>
        </p:spPr>
      </p:pic>
      <p:sp>
        <p:nvSpPr>
          <p:cNvPr id="5" name="Footer Placeholder 4">
            <a:extLst>
              <a:ext uri="{FF2B5EF4-FFF2-40B4-BE49-F238E27FC236}">
                <a16:creationId xmlns:a16="http://schemas.microsoft.com/office/drawing/2014/main" id="{E7E49CC2-5418-6203-65BE-BD611DB8C2F2}"/>
              </a:ext>
            </a:extLst>
          </p:cNvPr>
          <p:cNvSpPr>
            <a:spLocks noGrp="1"/>
          </p:cNvSpPr>
          <p:nvPr>
            <p:ph type="ftr" sz="quarter" idx="11"/>
          </p:nvPr>
        </p:nvSpPr>
        <p:spPr/>
        <p:txBody>
          <a:bodyPr/>
          <a:lstStyle/>
          <a:p>
            <a:r>
              <a:rPr lang="en-US"/>
              <a:t>
              </a:t>
            </a:r>
          </a:p>
        </p:txBody>
      </p:sp>
      <p:sp>
        <p:nvSpPr>
          <p:cNvPr id="9" name="TextBox 8">
            <a:extLst>
              <a:ext uri="{FF2B5EF4-FFF2-40B4-BE49-F238E27FC236}">
                <a16:creationId xmlns:a16="http://schemas.microsoft.com/office/drawing/2014/main" id="{C2BB71AC-967B-F20F-0447-70646B9B2246}"/>
              </a:ext>
            </a:extLst>
          </p:cNvPr>
          <p:cNvSpPr txBox="1"/>
          <p:nvPr/>
        </p:nvSpPr>
        <p:spPr>
          <a:xfrm>
            <a:off x="8896051" y="1022391"/>
            <a:ext cx="2988469" cy="1200329"/>
          </a:xfrm>
          <a:prstGeom prst="rect">
            <a:avLst/>
          </a:prstGeom>
          <a:noFill/>
          <a:ln>
            <a:solidFill>
              <a:schemeClr val="tx1"/>
            </a:solidFill>
          </a:ln>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Option to fill in assessment online as many autistic individuals communicate better in writing.</a:t>
            </a:r>
          </a:p>
        </p:txBody>
      </p:sp>
      <p:sp>
        <p:nvSpPr>
          <p:cNvPr id="10" name="TextBox 9">
            <a:extLst>
              <a:ext uri="{FF2B5EF4-FFF2-40B4-BE49-F238E27FC236}">
                <a16:creationId xmlns:a16="http://schemas.microsoft.com/office/drawing/2014/main" id="{B413523A-4337-C1EF-6CFC-EA2F53CFC999}"/>
              </a:ext>
            </a:extLst>
          </p:cNvPr>
          <p:cNvSpPr txBox="1"/>
          <p:nvPr/>
        </p:nvSpPr>
        <p:spPr>
          <a:xfrm>
            <a:off x="9177635" y="3867673"/>
            <a:ext cx="2425303" cy="923330"/>
          </a:xfrm>
          <a:prstGeom prst="rect">
            <a:avLst/>
          </a:prstGeom>
          <a:noFill/>
          <a:ln>
            <a:solidFill>
              <a:schemeClr val="tx1"/>
            </a:solidFill>
          </a:ln>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Photos of offices, therapy rooms on website.</a:t>
            </a:r>
          </a:p>
        </p:txBody>
      </p:sp>
      <p:sp>
        <p:nvSpPr>
          <p:cNvPr id="11" name="TextBox 10">
            <a:extLst>
              <a:ext uri="{FF2B5EF4-FFF2-40B4-BE49-F238E27FC236}">
                <a16:creationId xmlns:a16="http://schemas.microsoft.com/office/drawing/2014/main" id="{4DA17A32-78E0-EB93-5E58-99E247CA7310}"/>
              </a:ext>
            </a:extLst>
          </p:cNvPr>
          <p:cNvSpPr txBox="1"/>
          <p:nvPr/>
        </p:nvSpPr>
        <p:spPr>
          <a:xfrm>
            <a:off x="723454" y="2389032"/>
            <a:ext cx="2072878" cy="1200329"/>
          </a:xfrm>
          <a:prstGeom prst="rect">
            <a:avLst/>
          </a:prstGeom>
          <a:noFill/>
          <a:ln>
            <a:solidFill>
              <a:schemeClr val="tx1"/>
            </a:solidFill>
          </a:ln>
        </p:spPr>
        <p:txBody>
          <a:bodyPr wrap="square" rtlCol="0">
            <a:spAutoFit/>
          </a:bodyPr>
          <a:lstStyle>
            <a:defPPr>
              <a:defRPr lang="en-US"/>
            </a:defPPr>
            <a:lvl1pPr algn="ctr">
              <a:defRPr>
                <a:latin typeface="Calibri" panose="020F0502020204030204" pitchFamily="34" charset="0"/>
                <a:ea typeface="Calibri" panose="020F0502020204030204" pitchFamily="34" charset="0"/>
                <a:cs typeface="Calibri" panose="020F0502020204030204" pitchFamily="34" charset="0"/>
              </a:defRPr>
            </a:lvl1pPr>
          </a:lstStyle>
          <a:p>
            <a:r>
              <a:rPr lang="en-GB" dirty="0"/>
              <a:t>Infinity symbol, identity first language used in all communication.</a:t>
            </a:r>
          </a:p>
        </p:txBody>
      </p:sp>
      <p:sp>
        <p:nvSpPr>
          <p:cNvPr id="12" name="TextBox 11">
            <a:extLst>
              <a:ext uri="{FF2B5EF4-FFF2-40B4-BE49-F238E27FC236}">
                <a16:creationId xmlns:a16="http://schemas.microsoft.com/office/drawing/2014/main" id="{D07DB639-147F-2547-7761-C7B4B16B027C}"/>
              </a:ext>
            </a:extLst>
          </p:cNvPr>
          <p:cNvSpPr txBox="1"/>
          <p:nvPr/>
        </p:nvSpPr>
        <p:spPr>
          <a:xfrm>
            <a:off x="552898" y="1237141"/>
            <a:ext cx="2413990" cy="646331"/>
          </a:xfrm>
          <a:prstGeom prst="rect">
            <a:avLst/>
          </a:prstGeom>
          <a:noFill/>
          <a:ln>
            <a:solidFill>
              <a:schemeClr val="tx1"/>
            </a:solidFill>
          </a:ln>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Visual representation of the client journey.</a:t>
            </a:r>
          </a:p>
        </p:txBody>
      </p:sp>
      <p:sp>
        <p:nvSpPr>
          <p:cNvPr id="13" name="TextBox 12">
            <a:extLst>
              <a:ext uri="{FF2B5EF4-FFF2-40B4-BE49-F238E27FC236}">
                <a16:creationId xmlns:a16="http://schemas.microsoft.com/office/drawing/2014/main" id="{B3E383FF-FD71-FDEB-EDA4-E44FC4F808F9}"/>
              </a:ext>
            </a:extLst>
          </p:cNvPr>
          <p:cNvSpPr txBox="1"/>
          <p:nvPr/>
        </p:nvSpPr>
        <p:spPr>
          <a:xfrm>
            <a:off x="9364563" y="2722031"/>
            <a:ext cx="1971675" cy="646331"/>
          </a:xfrm>
          <a:prstGeom prst="rect">
            <a:avLst/>
          </a:prstGeom>
          <a:noFill/>
          <a:ln>
            <a:solidFill>
              <a:schemeClr val="tx1"/>
            </a:solidFill>
          </a:ln>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Dyslexia-friendly fonts.</a:t>
            </a:r>
          </a:p>
        </p:txBody>
      </p:sp>
      <p:sp>
        <p:nvSpPr>
          <p:cNvPr id="16" name="TextBox 15">
            <a:extLst>
              <a:ext uri="{FF2B5EF4-FFF2-40B4-BE49-F238E27FC236}">
                <a16:creationId xmlns:a16="http://schemas.microsoft.com/office/drawing/2014/main" id="{809B46A8-723A-82B1-1876-D39096BF2BAD}"/>
              </a:ext>
            </a:extLst>
          </p:cNvPr>
          <p:cNvSpPr txBox="1"/>
          <p:nvPr/>
        </p:nvSpPr>
        <p:spPr>
          <a:xfrm>
            <a:off x="9041606" y="5290314"/>
            <a:ext cx="2743200" cy="923330"/>
          </a:xfrm>
          <a:prstGeom prst="rect">
            <a:avLst/>
          </a:prstGeom>
          <a:noFill/>
          <a:ln>
            <a:solidFill>
              <a:schemeClr val="tx1"/>
            </a:solidFill>
          </a:ln>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Small basket of sensory soothers in counselling room.</a:t>
            </a:r>
          </a:p>
        </p:txBody>
      </p:sp>
      <p:sp>
        <p:nvSpPr>
          <p:cNvPr id="17" name="TextBox 16">
            <a:extLst>
              <a:ext uri="{FF2B5EF4-FFF2-40B4-BE49-F238E27FC236}">
                <a16:creationId xmlns:a16="http://schemas.microsoft.com/office/drawing/2014/main" id="{726D5807-37AA-2F96-1205-856653989ED1}"/>
              </a:ext>
            </a:extLst>
          </p:cNvPr>
          <p:cNvSpPr txBox="1"/>
          <p:nvPr/>
        </p:nvSpPr>
        <p:spPr>
          <a:xfrm>
            <a:off x="520156" y="4068297"/>
            <a:ext cx="2619076" cy="2308324"/>
          </a:xfrm>
          <a:prstGeom prst="rect">
            <a:avLst/>
          </a:prstGeom>
          <a:noFill/>
          <a:ln>
            <a:solidFill>
              <a:schemeClr val="tx1"/>
            </a:solidFill>
          </a:ln>
        </p:spPr>
        <p:txBody>
          <a:bodyPr wrap="square" rtlCol="0">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Openly discuss and affirm client's freedom to move as needed, acknowledge neurodivergent traits are wholly accepted and avoid enforcing neurotypical social norms.</a:t>
            </a:r>
          </a:p>
        </p:txBody>
      </p:sp>
      <p:sp>
        <p:nvSpPr>
          <p:cNvPr id="35" name="TextBox 34">
            <a:extLst>
              <a:ext uri="{FF2B5EF4-FFF2-40B4-BE49-F238E27FC236}">
                <a16:creationId xmlns:a16="http://schemas.microsoft.com/office/drawing/2014/main" id="{C2F035A2-17F6-5C29-9786-756B164AB758}"/>
              </a:ext>
            </a:extLst>
          </p:cNvPr>
          <p:cNvSpPr txBox="1"/>
          <p:nvPr/>
        </p:nvSpPr>
        <p:spPr>
          <a:xfrm>
            <a:off x="1582638" y="164806"/>
            <a:ext cx="8767762" cy="584775"/>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rtlCol="0">
            <a:spAutoFit/>
          </a:bodyPr>
          <a:lstStyle/>
          <a:p>
            <a:r>
              <a:rPr lang="en-GB" sz="3200" dirty="0">
                <a:latin typeface="Calibri" panose="020F0502020204030204" pitchFamily="34" charset="0"/>
                <a:ea typeface="Calibri" panose="020F0502020204030204" pitchFamily="34" charset="0"/>
                <a:cs typeface="Calibri" panose="020F0502020204030204" pitchFamily="34" charset="0"/>
              </a:rPr>
              <a:t>Creating a Neurodivergent Affirming Therapy Space</a:t>
            </a:r>
          </a:p>
        </p:txBody>
      </p:sp>
    </p:spTree>
    <p:extLst>
      <p:ext uri="{BB962C8B-B14F-4D97-AF65-F5344CB8AC3E}">
        <p14:creationId xmlns:p14="http://schemas.microsoft.com/office/powerpoint/2010/main" val="13403291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DCA3A8-0688-C8AB-0F6F-A178D8BB5E32}"/>
              </a:ext>
            </a:extLst>
          </p:cNvPr>
          <p:cNvPicPr>
            <a:picLocks noChangeAspect="1"/>
          </p:cNvPicPr>
          <p:nvPr/>
        </p:nvPicPr>
        <p:blipFill>
          <a:blip r:embed="rId2"/>
          <a:stretch>
            <a:fillRect/>
          </a:stretch>
        </p:blipFill>
        <p:spPr>
          <a:xfrm>
            <a:off x="268276" y="1015407"/>
            <a:ext cx="11728943" cy="424098"/>
          </a:xfrm>
          <a:prstGeom prst="rect">
            <a:avLst/>
          </a:prstGeom>
        </p:spPr>
      </p:pic>
      <p:sp>
        <p:nvSpPr>
          <p:cNvPr id="8" name="Content Placeholder 2">
            <a:extLst>
              <a:ext uri="{FF2B5EF4-FFF2-40B4-BE49-F238E27FC236}">
                <a16:creationId xmlns:a16="http://schemas.microsoft.com/office/drawing/2014/main" id="{429ED1FA-E2A2-4101-8B2E-8D9AF9DFE08E}"/>
              </a:ext>
            </a:extLst>
          </p:cNvPr>
          <p:cNvSpPr>
            <a:spLocks noGrp="1"/>
          </p:cNvSpPr>
          <p:nvPr>
            <p:ph idx="1"/>
          </p:nvPr>
        </p:nvSpPr>
        <p:spPr>
          <a:xfrm>
            <a:off x="272322" y="3865693"/>
            <a:ext cx="2348023" cy="2348992"/>
          </a:xfrm>
        </p:spPr>
        <p:txBody>
          <a:bodyPr>
            <a:normAutofit fontScale="92500" lnSpcReduction="10000"/>
          </a:bodyPr>
          <a:lstStyle/>
          <a:p>
            <a:pPr marL="0" lvl="0" indent="0" algn="ctr">
              <a:buNone/>
            </a:pPr>
            <a:r>
              <a:rPr lang="en-US" sz="2000" b="1" u="sng" dirty="0">
                <a:latin typeface="Calibri" panose="020F0502020204030204" pitchFamily="34" charset="0"/>
                <a:ea typeface="Calibri" panose="020F0502020204030204" pitchFamily="34" charset="0"/>
                <a:cs typeface="Calibri" panose="020F0502020204030204" pitchFamily="34" charset="0"/>
              </a:rPr>
              <a:t>Meet BP</a:t>
            </a:r>
          </a:p>
          <a:p>
            <a:pPr marL="0" lvl="0" indent="0" algn="ctr">
              <a:buNone/>
            </a:pPr>
            <a:r>
              <a:rPr lang="en-US" sz="2000" dirty="0">
                <a:latin typeface="Calibri" panose="020F0502020204030204" pitchFamily="34" charset="0"/>
                <a:ea typeface="Calibri" panose="020F0502020204030204" pitchFamily="34" charset="0"/>
                <a:cs typeface="Calibri" panose="020F0502020204030204" pitchFamily="34" charset="0"/>
              </a:rPr>
              <a:t>In his 40’s, autistic and lives in supportive housing in England. He has a Social Worker and Support Worker. Mum is aware of his gambling.</a:t>
            </a:r>
            <a:endParaRPr lang="en-GB" sz="2000" dirty="0">
              <a:latin typeface="Calibri" panose="020F0502020204030204" pitchFamily="34" charset="0"/>
              <a:ea typeface="Calibri" panose="020F0502020204030204" pitchFamily="34" charset="0"/>
              <a:cs typeface="Calibri" panose="020F0502020204030204" pitchFamily="34" charset="0"/>
            </a:endParaRPr>
          </a:p>
        </p:txBody>
      </p:sp>
      <p:sp>
        <p:nvSpPr>
          <p:cNvPr id="5" name="Footer Placeholder 4">
            <a:extLst>
              <a:ext uri="{FF2B5EF4-FFF2-40B4-BE49-F238E27FC236}">
                <a16:creationId xmlns:a16="http://schemas.microsoft.com/office/drawing/2014/main" id="{7F7B7B55-6ED6-C9E4-FE9E-CFD7D228EDD5}"/>
              </a:ext>
            </a:extLst>
          </p:cNvPr>
          <p:cNvSpPr>
            <a:spLocks noGrp="1"/>
          </p:cNvSpPr>
          <p:nvPr>
            <p:ph type="ftr" sz="quarter" idx="11"/>
          </p:nvPr>
        </p:nvSpPr>
        <p:spPr/>
        <p:txBody>
          <a:bodyPr/>
          <a:lstStyle/>
          <a:p>
            <a:r>
              <a:rPr lang="en-US" dirty="0"/>
              <a:t>
              </a:t>
            </a:r>
          </a:p>
        </p:txBody>
      </p:sp>
      <p:sp>
        <p:nvSpPr>
          <p:cNvPr id="7" name="Content Placeholder 2">
            <a:extLst>
              <a:ext uri="{FF2B5EF4-FFF2-40B4-BE49-F238E27FC236}">
                <a16:creationId xmlns:a16="http://schemas.microsoft.com/office/drawing/2014/main" id="{B0330A1D-A089-ADB5-36E6-DB8DC3B0ED47}"/>
              </a:ext>
            </a:extLst>
          </p:cNvPr>
          <p:cNvSpPr txBox="1">
            <a:spLocks/>
          </p:cNvSpPr>
          <p:nvPr/>
        </p:nvSpPr>
        <p:spPr>
          <a:xfrm>
            <a:off x="2872906" y="1462088"/>
            <a:ext cx="8804791" cy="4973089"/>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8800" dirty="0">
                <a:latin typeface="Calibri" panose="020F0502020204030204" pitchFamily="34" charset="0"/>
                <a:ea typeface="Calibri" panose="020F0502020204030204" pitchFamily="34" charset="0"/>
                <a:cs typeface="Calibri" panose="020F0502020204030204" pitchFamily="34" charset="0"/>
              </a:rPr>
              <a:t>Gambling since 18, has got worse over time.</a:t>
            </a:r>
          </a:p>
          <a:p>
            <a:pPr lvl="0">
              <a:spcBef>
                <a:spcPts val="0"/>
              </a:spcBef>
            </a:pPr>
            <a:r>
              <a:rPr lang="en-GB" sz="8800" dirty="0">
                <a:latin typeface="Calibri" panose="020F0502020204030204" pitchFamily="34" charset="0"/>
                <a:ea typeface="Calibri" panose="020F0502020204030204" pitchFamily="34" charset="0"/>
                <a:cs typeface="Calibri" panose="020F0502020204030204" pitchFamily="34" charset="0"/>
              </a:rPr>
              <a:t>Social care control his finances due to excessive gambling in the past.</a:t>
            </a:r>
          </a:p>
          <a:p>
            <a:pPr lvl="0">
              <a:spcBef>
                <a:spcPts val="0"/>
              </a:spcBef>
            </a:pPr>
            <a:r>
              <a:rPr lang="en-GB" sz="8800" dirty="0">
                <a:latin typeface="Calibri" panose="020F0502020204030204" pitchFamily="34" charset="0"/>
                <a:ea typeface="Calibri" panose="020F0502020204030204" pitchFamily="34" charset="0"/>
                <a:cs typeface="Calibri" panose="020F0502020204030204" pitchFamily="34" charset="0"/>
              </a:rPr>
              <a:t>Weekly budget of £40, which he mostly spends on gambling.</a:t>
            </a:r>
          </a:p>
          <a:p>
            <a:pPr lvl="0">
              <a:spcBef>
                <a:spcPts val="0"/>
              </a:spcBef>
            </a:pPr>
            <a:r>
              <a:rPr lang="en-GB" sz="8800" dirty="0">
                <a:latin typeface="Calibri" panose="020F0502020204030204" pitchFamily="34" charset="0"/>
                <a:ea typeface="Calibri" panose="020F0502020204030204" pitchFamily="34" charset="0"/>
                <a:cs typeface="Calibri" panose="020F0502020204030204" pitchFamily="34" charset="0"/>
              </a:rPr>
              <a:t>Sees his mum twice a week.</a:t>
            </a:r>
          </a:p>
          <a:p>
            <a:pPr lvl="0">
              <a:spcBef>
                <a:spcPts val="0"/>
              </a:spcBef>
            </a:pPr>
            <a:r>
              <a:rPr lang="en-GB" sz="8800" dirty="0">
                <a:latin typeface="Calibri" panose="020F0502020204030204" pitchFamily="34" charset="0"/>
                <a:ea typeface="Calibri" panose="020F0502020204030204" pitchFamily="34" charset="0"/>
                <a:cs typeface="Calibri" panose="020F0502020204030204" pitchFamily="34" charset="0"/>
              </a:rPr>
              <a:t>Enjoys going to the local pub and playing on the roulette machine. Takes pleasure in the numbers, patterns and working out how to win. He struggles with social isolation so likes the routine of visiting the pub.</a:t>
            </a:r>
          </a:p>
          <a:p>
            <a:pPr lvl="0">
              <a:spcBef>
                <a:spcPts val="0"/>
              </a:spcBef>
            </a:pPr>
            <a:r>
              <a:rPr lang="en-GB" sz="8800" dirty="0">
                <a:latin typeface="Calibri" panose="020F0502020204030204" pitchFamily="34" charset="0"/>
                <a:ea typeface="Calibri" panose="020F0502020204030204" pitchFamily="34" charset="0"/>
                <a:cs typeface="Calibri" panose="020F0502020204030204" pitchFamily="34" charset="0"/>
              </a:rPr>
              <a:t>Hobbies: collecting old records, specifically 70s rock music and bottles.</a:t>
            </a:r>
          </a:p>
          <a:p>
            <a:pPr marL="0" indent="0">
              <a:spcBef>
                <a:spcPts val="0"/>
              </a:spcBef>
              <a:buNone/>
            </a:pPr>
            <a:endParaRPr lang="en-GB" sz="4800" b="1" u="sng"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GB" sz="4800" b="1" u="sng"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GB" sz="8800" b="1" u="sng" dirty="0">
                <a:latin typeface="Calibri" panose="020F0502020204030204" pitchFamily="34" charset="0"/>
                <a:ea typeface="Calibri" panose="020F0502020204030204" pitchFamily="34" charset="0"/>
                <a:cs typeface="Calibri" panose="020F0502020204030204" pitchFamily="34" charset="0"/>
              </a:rPr>
              <a:t>Progress in Service</a:t>
            </a:r>
          </a:p>
          <a:p>
            <a:pPr marL="0" indent="0">
              <a:spcBef>
                <a:spcPts val="0"/>
              </a:spcBef>
              <a:buNone/>
            </a:pPr>
            <a:r>
              <a:rPr lang="en-GB" sz="8800" dirty="0">
                <a:latin typeface="Calibri" panose="020F0502020204030204" pitchFamily="34" charset="0"/>
                <a:ea typeface="Calibri" panose="020F0502020204030204" pitchFamily="34" charset="0"/>
                <a:cs typeface="Calibri" panose="020F0502020204030204" pitchFamily="34" charset="0"/>
              </a:rPr>
              <a:t>Asked to cut the Assessment short. On the first counselling session via the phone, sounded stressed and anxious and didn’t want to answer any questions. Would prefer to see someone face to face but it is not available in his area.</a:t>
            </a:r>
          </a:p>
          <a:p>
            <a:pPr marL="228600" lvl="1" indent="0">
              <a:buFont typeface="Arial" panose="020B0604020202020204" pitchFamily="34" charset="0"/>
              <a:buNone/>
            </a:pPr>
            <a:endParaRPr lang="en-GB" dirty="0"/>
          </a:p>
        </p:txBody>
      </p:sp>
      <p:pic>
        <p:nvPicPr>
          <p:cNvPr id="9" name="Picture 8">
            <a:extLst>
              <a:ext uri="{FF2B5EF4-FFF2-40B4-BE49-F238E27FC236}">
                <a16:creationId xmlns:a16="http://schemas.microsoft.com/office/drawing/2014/main" id="{47370339-FDBC-552B-8F18-D89A064F1F5B}"/>
              </a:ext>
            </a:extLst>
          </p:cNvPr>
          <p:cNvPicPr>
            <a:picLocks noChangeAspect="1"/>
          </p:cNvPicPr>
          <p:nvPr/>
        </p:nvPicPr>
        <p:blipFill>
          <a:blip r:embed="rId3"/>
          <a:stretch>
            <a:fillRect/>
          </a:stretch>
        </p:blipFill>
        <p:spPr>
          <a:xfrm>
            <a:off x="682869" y="1655037"/>
            <a:ext cx="1526931" cy="2068992"/>
          </a:xfrm>
          <a:prstGeom prst="rect">
            <a:avLst/>
          </a:prstGeom>
        </p:spPr>
      </p:pic>
      <p:sp>
        <p:nvSpPr>
          <p:cNvPr id="2" name="Title 1">
            <a:extLst>
              <a:ext uri="{FF2B5EF4-FFF2-40B4-BE49-F238E27FC236}">
                <a16:creationId xmlns:a16="http://schemas.microsoft.com/office/drawing/2014/main" id="{9BC35FF5-9A08-1482-36AA-A3C910426014}"/>
              </a:ext>
            </a:extLst>
          </p:cNvPr>
          <p:cNvSpPr>
            <a:spLocks noGrp="1"/>
          </p:cNvSpPr>
          <p:nvPr>
            <p:ph type="title"/>
          </p:nvPr>
        </p:nvSpPr>
        <p:spPr>
          <a:xfrm>
            <a:off x="432079" y="136525"/>
            <a:ext cx="11366631" cy="1325563"/>
          </a:xfrm>
        </p:spPr>
        <p:txBody>
          <a:bodyPr>
            <a:normAutofit/>
          </a:bodyPr>
          <a:lstStyle/>
          <a:p>
            <a:pPr algn="ctr"/>
            <a:r>
              <a:rPr lang="en-GB" dirty="0"/>
              <a:t>Example of a Real-Life Case Study: BP</a:t>
            </a:r>
          </a:p>
        </p:txBody>
      </p:sp>
    </p:spTree>
    <p:extLst>
      <p:ext uri="{BB962C8B-B14F-4D97-AF65-F5344CB8AC3E}">
        <p14:creationId xmlns:p14="http://schemas.microsoft.com/office/powerpoint/2010/main" val="1015366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D150EE-EC35-8CE5-7D9D-2497603A9F0A}"/>
              </a:ext>
            </a:extLst>
          </p:cNvPr>
          <p:cNvSpPr>
            <a:spLocks noGrp="1"/>
          </p:cNvSpPr>
          <p:nvPr>
            <p:ph type="title"/>
          </p:nvPr>
        </p:nvSpPr>
        <p:spPr>
          <a:xfrm>
            <a:off x="685227" y="342374"/>
            <a:ext cx="11018520" cy="1127769"/>
          </a:xfrm>
        </p:spPr>
        <p:txBody>
          <a:bodyPr vert="horz" lIns="91440" tIns="45720" rIns="91440" bIns="45720" rtlCol="0" anchor="b">
            <a:normAutofit/>
          </a:bodyPr>
          <a:lstStyle/>
          <a:p>
            <a:pPr algn="ctr"/>
            <a:r>
              <a:rPr lang="en-US" sz="5400" dirty="0">
                <a:latin typeface="Calibri" panose="020F0502020204030204" pitchFamily="34" charset="0"/>
                <a:ea typeface="Calibri" panose="020F0502020204030204" pitchFamily="34" charset="0"/>
                <a:cs typeface="Calibri" panose="020F0502020204030204" pitchFamily="34" charset="0"/>
              </a:rPr>
              <a:t>Introductions - Icebreaker</a:t>
            </a:r>
          </a:p>
        </p:txBody>
      </p:sp>
      <p:sp>
        <p:nvSpPr>
          <p:cNvPr id="32"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F0C0280-58E8-93FD-0651-F95843B6D1AF}"/>
              </a:ext>
            </a:extLst>
          </p:cNvPr>
          <p:cNvSpPr>
            <a:spLocks noGrp="1"/>
          </p:cNvSpPr>
          <p:nvPr>
            <p:ph type="body" sz="half" idx="2"/>
          </p:nvPr>
        </p:nvSpPr>
        <p:spPr>
          <a:xfrm>
            <a:off x="567038" y="2353540"/>
            <a:ext cx="6028723" cy="3866285"/>
          </a:xfrm>
        </p:spPr>
        <p:txBody>
          <a:bodyPr vert="horz" lIns="91440" tIns="45720" rIns="91440" bIns="45720" rtlCol="0" anchor="t">
            <a:normAutofit/>
          </a:bodyPr>
          <a:lstStyle/>
          <a:p>
            <a:pPr marL="342900" indent="-228600">
              <a:buFont typeface="Arial" panose="020B0604020202020204" pitchFamily="34" charset="0"/>
              <a:buChar char="•"/>
            </a:pPr>
            <a:r>
              <a:rPr lang="en-US" sz="3400" dirty="0">
                <a:latin typeface="Calibri" panose="020F0502020204030204" pitchFamily="34" charset="0"/>
                <a:ea typeface="Calibri" panose="020F0502020204030204" pitchFamily="34" charset="0"/>
                <a:cs typeface="Calibri" panose="020F0502020204030204" pitchFamily="34" charset="0"/>
              </a:rPr>
              <a:t>What is you name?</a:t>
            </a:r>
          </a:p>
          <a:p>
            <a:pPr marL="342900" indent="-228600">
              <a:buFont typeface="Arial" panose="020B0604020202020204" pitchFamily="34" charset="0"/>
              <a:buChar char="•"/>
            </a:pPr>
            <a:r>
              <a:rPr lang="en-US" sz="3400" dirty="0">
                <a:latin typeface="Calibri" panose="020F0502020204030204" pitchFamily="34" charset="0"/>
                <a:ea typeface="Calibri" panose="020F0502020204030204" pitchFamily="34" charset="0"/>
                <a:cs typeface="Calibri" panose="020F0502020204030204" pitchFamily="34" charset="0"/>
              </a:rPr>
              <a:t>What is your role?</a:t>
            </a:r>
          </a:p>
          <a:p>
            <a:pPr marL="342900" indent="-228600">
              <a:buFont typeface="Arial" panose="020B0604020202020204" pitchFamily="34" charset="0"/>
              <a:buChar char="•"/>
            </a:pPr>
            <a:r>
              <a:rPr lang="en-US" sz="3400" dirty="0">
                <a:latin typeface="Calibri" panose="020F0502020204030204" pitchFamily="34" charset="0"/>
                <a:ea typeface="Calibri" panose="020F0502020204030204" pitchFamily="34" charset="0"/>
                <a:cs typeface="Calibri" panose="020F0502020204030204" pitchFamily="34" charset="0"/>
              </a:rPr>
              <a:t>What is your experience with neurodiversity?</a:t>
            </a:r>
          </a:p>
          <a:p>
            <a:pPr marL="342900" indent="-228600">
              <a:buFont typeface="Arial" panose="020B0604020202020204" pitchFamily="34" charset="0"/>
              <a:buChar char="•"/>
            </a:pPr>
            <a:r>
              <a:rPr lang="en-US" sz="3400" dirty="0">
                <a:latin typeface="Calibri" panose="020F0502020204030204" pitchFamily="34" charset="0"/>
                <a:ea typeface="Calibri" panose="020F0502020204030204" pitchFamily="34" charset="0"/>
                <a:cs typeface="Calibri" panose="020F0502020204030204" pitchFamily="34" charset="0"/>
              </a:rPr>
              <a:t>What would you like to achieve from the course today?</a:t>
            </a:r>
          </a:p>
        </p:txBody>
      </p:sp>
      <p:sp>
        <p:nvSpPr>
          <p:cNvPr id="17" name="Footer Placeholder 5">
            <a:extLst>
              <a:ext uri="{FF2B5EF4-FFF2-40B4-BE49-F238E27FC236}">
                <a16:creationId xmlns:a16="http://schemas.microsoft.com/office/drawing/2014/main" id="{26C5F9BE-5884-838D-4C10-850FE12A9699}"/>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a:lnSpc>
                <a:spcPct val="90000"/>
              </a:lnSpc>
              <a:spcAft>
                <a:spcPts val="600"/>
              </a:spcAft>
              <a:defRPr/>
            </a:pPr>
            <a:r>
              <a:rPr lang="en-US" sz="700" kern="1200">
                <a:solidFill>
                  <a:prstClr val="black">
                    <a:tint val="75000"/>
                  </a:prstClr>
                </a:solidFill>
                <a:latin typeface="Calibri" panose="020F0502020204030204"/>
                <a:ea typeface="+mn-ea"/>
                <a:cs typeface="+mn-cs"/>
              </a:rPr>
              <a:t>
              </a:t>
            </a:r>
          </a:p>
        </p:txBody>
      </p:sp>
      <p:pic>
        <p:nvPicPr>
          <p:cNvPr id="11" name="Picture 10">
            <a:extLst>
              <a:ext uri="{FF2B5EF4-FFF2-40B4-BE49-F238E27FC236}">
                <a16:creationId xmlns:a16="http://schemas.microsoft.com/office/drawing/2014/main" id="{7333956F-8E07-22BE-86CC-27858B01F423}"/>
              </a:ext>
            </a:extLst>
          </p:cNvPr>
          <p:cNvPicPr>
            <a:picLocks noChangeAspect="1"/>
          </p:cNvPicPr>
          <p:nvPr/>
        </p:nvPicPr>
        <p:blipFill>
          <a:blip r:embed="rId2"/>
          <a:stretch>
            <a:fillRect/>
          </a:stretch>
        </p:blipFill>
        <p:spPr>
          <a:xfrm>
            <a:off x="230004" y="1556333"/>
            <a:ext cx="11728943" cy="424098"/>
          </a:xfrm>
          <a:prstGeom prst="rect">
            <a:avLst/>
          </a:prstGeom>
        </p:spPr>
      </p:pic>
      <p:pic>
        <p:nvPicPr>
          <p:cNvPr id="5" name="Picture 4" descr="Colourful icebergs">
            <a:extLst>
              <a:ext uri="{FF2B5EF4-FFF2-40B4-BE49-F238E27FC236}">
                <a16:creationId xmlns:a16="http://schemas.microsoft.com/office/drawing/2014/main" id="{45205482-A57C-2659-FE05-4F79928C78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3802" y="2446051"/>
            <a:ext cx="4689998" cy="3126492"/>
          </a:xfrm>
          <a:prstGeom prst="rect">
            <a:avLst/>
          </a:prstGeom>
        </p:spPr>
      </p:pic>
    </p:spTree>
    <p:extLst>
      <p:ext uri="{BB962C8B-B14F-4D97-AF65-F5344CB8AC3E}">
        <p14:creationId xmlns:p14="http://schemas.microsoft.com/office/powerpoint/2010/main" val="16670059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8A13-F2EA-CA20-E6B4-A0B40A1F0B61}"/>
              </a:ext>
            </a:extLst>
          </p:cNvPr>
          <p:cNvSpPr>
            <a:spLocks noGrp="1"/>
          </p:cNvSpPr>
          <p:nvPr>
            <p:ph type="title"/>
          </p:nvPr>
        </p:nvSpPr>
        <p:spPr>
          <a:xfrm>
            <a:off x="874947" y="18255"/>
            <a:ext cx="10515600" cy="1325563"/>
          </a:xfrm>
        </p:spPr>
        <p:txBody>
          <a:bodyPr/>
          <a:lstStyle/>
          <a:p>
            <a:pPr algn="ctr"/>
            <a:r>
              <a:rPr lang="en-GB" dirty="0">
                <a:latin typeface="Calibri" panose="020F0502020204030204" pitchFamily="34" charset="0"/>
                <a:ea typeface="Calibri" panose="020F0502020204030204" pitchFamily="34" charset="0"/>
                <a:cs typeface="Calibri" panose="020F0502020204030204" pitchFamily="34" charset="0"/>
              </a:rPr>
              <a:t>How we Supported BP</a:t>
            </a:r>
          </a:p>
        </p:txBody>
      </p:sp>
      <p:sp>
        <p:nvSpPr>
          <p:cNvPr id="3" name="Content Placeholder 2">
            <a:extLst>
              <a:ext uri="{FF2B5EF4-FFF2-40B4-BE49-F238E27FC236}">
                <a16:creationId xmlns:a16="http://schemas.microsoft.com/office/drawing/2014/main" id="{02A8CE4E-6724-5684-4FD3-94C5F74CD4E0}"/>
              </a:ext>
            </a:extLst>
          </p:cNvPr>
          <p:cNvSpPr>
            <a:spLocks noGrp="1"/>
          </p:cNvSpPr>
          <p:nvPr>
            <p:ph idx="1"/>
          </p:nvPr>
        </p:nvSpPr>
        <p:spPr>
          <a:xfrm>
            <a:off x="344129" y="1439504"/>
            <a:ext cx="11503742" cy="5128444"/>
          </a:xfrm>
        </p:spPr>
        <p:txBody>
          <a:bodyPr>
            <a:normAutofit fontScale="77500" lnSpcReduction="20000"/>
          </a:bodyPr>
          <a:lstStyle/>
          <a:p>
            <a:pPr lvl="0" fontAlgn="base">
              <a:buClr>
                <a:schemeClr val="tx1"/>
              </a:buClr>
            </a:pPr>
            <a:r>
              <a:rPr lang="en-GB" sz="3400" dirty="0">
                <a:latin typeface="Calibri" panose="020F0502020204030204" pitchFamily="34" charset="0"/>
                <a:ea typeface="Calibri" panose="020F0502020204030204" pitchFamily="34" charset="0"/>
                <a:cs typeface="Calibri" panose="020F0502020204030204" pitchFamily="34" charset="0"/>
              </a:rPr>
              <a:t>Respecting client's </a:t>
            </a:r>
            <a:r>
              <a:rPr lang="en-GB" sz="3400" b="1" dirty="0">
                <a:solidFill>
                  <a:srgbClr val="4C8590"/>
                </a:solidFill>
                <a:latin typeface="Calibri" panose="020F0502020204030204" pitchFamily="34" charset="0"/>
                <a:ea typeface="Calibri" panose="020F0502020204030204" pitchFamily="34" charset="0"/>
                <a:cs typeface="Calibri" panose="020F0502020204030204" pitchFamily="34" charset="0"/>
              </a:rPr>
              <a:t>communication needs</a:t>
            </a:r>
            <a:r>
              <a:rPr lang="en-GB" sz="3400" b="1" dirty="0">
                <a:latin typeface="Calibri" panose="020F0502020204030204" pitchFamily="34" charset="0"/>
                <a:ea typeface="Calibri" panose="020F0502020204030204" pitchFamily="34" charset="0"/>
                <a:cs typeface="Calibri" panose="020F0502020204030204" pitchFamily="34" charset="0"/>
              </a:rPr>
              <a:t>.</a:t>
            </a:r>
            <a:r>
              <a:rPr lang="en-GB" sz="3400" dirty="0">
                <a:latin typeface="Calibri" panose="020F0502020204030204" pitchFamily="34" charset="0"/>
                <a:ea typeface="Calibri" panose="020F0502020204030204" pitchFamily="34" charset="0"/>
                <a:cs typeface="Calibri" panose="020F0502020204030204" pitchFamily="34" charset="0"/>
              </a:rPr>
              <a:t> Wanted face to face. Counsellor explored the options. </a:t>
            </a:r>
          </a:p>
          <a:p>
            <a:pPr lvl="0" fontAlgn="base">
              <a:buClr>
                <a:schemeClr val="tx1"/>
              </a:buClr>
            </a:pPr>
            <a:r>
              <a:rPr lang="en-GB" sz="3400" dirty="0">
                <a:latin typeface="Calibri" panose="020F0502020204030204" pitchFamily="34" charset="0"/>
                <a:ea typeface="Calibri" panose="020F0502020204030204" pitchFamily="34" charset="0"/>
                <a:cs typeface="Calibri" panose="020F0502020204030204" pitchFamily="34" charset="0"/>
              </a:rPr>
              <a:t>In our service we have </a:t>
            </a:r>
            <a:r>
              <a:rPr lang="en-GB" sz="3400" b="1" dirty="0">
                <a:solidFill>
                  <a:srgbClr val="4C8590"/>
                </a:solidFill>
                <a:latin typeface="Calibri" panose="020F0502020204030204" pitchFamily="34" charset="0"/>
                <a:ea typeface="Calibri" panose="020F0502020204030204" pitchFamily="34" charset="0"/>
                <a:cs typeface="Calibri" panose="020F0502020204030204" pitchFamily="34" charset="0"/>
              </a:rPr>
              <a:t>Community Champion’s </a:t>
            </a:r>
            <a:r>
              <a:rPr lang="en-GB" sz="3400" dirty="0">
                <a:latin typeface="Calibri" panose="020F0502020204030204" pitchFamily="34" charset="0"/>
                <a:ea typeface="Calibri" panose="020F0502020204030204" pitchFamily="34" charset="0"/>
                <a:cs typeface="Calibri" panose="020F0502020204030204" pitchFamily="34" charset="0"/>
              </a:rPr>
              <a:t>- arranged for one to meet BP.</a:t>
            </a:r>
          </a:p>
          <a:p>
            <a:pPr lvl="0" fontAlgn="base">
              <a:buClr>
                <a:schemeClr val="tx1"/>
              </a:buClr>
            </a:pPr>
            <a:r>
              <a:rPr lang="en-GB" sz="3400" dirty="0">
                <a:latin typeface="Calibri" panose="020F0502020204030204" pitchFamily="34" charset="0"/>
                <a:ea typeface="Calibri" panose="020F0502020204030204" pitchFamily="34" charset="0"/>
                <a:cs typeface="Calibri" panose="020F0502020204030204" pitchFamily="34" charset="0"/>
              </a:rPr>
              <a:t>To help the client feel at </a:t>
            </a:r>
            <a:r>
              <a:rPr lang="en-GB" sz="3400" b="1" dirty="0">
                <a:solidFill>
                  <a:srgbClr val="4C8590"/>
                </a:solidFill>
                <a:latin typeface="Calibri" panose="020F0502020204030204" pitchFamily="34" charset="0"/>
                <a:ea typeface="Calibri" panose="020F0502020204030204" pitchFamily="34" charset="0"/>
                <a:cs typeface="Calibri" panose="020F0502020204030204" pitchFamily="34" charset="0"/>
              </a:rPr>
              <a:t>ease and establish trust</a:t>
            </a:r>
            <a:r>
              <a:rPr lang="en-GB" sz="3400" dirty="0">
                <a:latin typeface="Calibri" panose="020F0502020204030204" pitchFamily="34" charset="0"/>
                <a:ea typeface="Calibri" panose="020F0502020204030204" pitchFamily="34" charset="0"/>
                <a:cs typeface="Calibri" panose="020F0502020204030204" pitchFamily="34" charset="0"/>
              </a:rPr>
              <a:t>, met at BP’s Mum’s house then later, took him to places in his local area, such as the park or museum. This enabled the client to talk in a more relaxed way.</a:t>
            </a:r>
          </a:p>
          <a:p>
            <a:pPr lvl="0" fontAlgn="base">
              <a:buClr>
                <a:schemeClr val="tx1"/>
              </a:buClr>
            </a:pPr>
            <a:r>
              <a:rPr lang="en-GB" sz="3400" dirty="0">
                <a:latin typeface="Calibri" panose="020F0502020204030204" pitchFamily="34" charset="0"/>
                <a:ea typeface="Calibri" panose="020F0502020204030204" pitchFamily="34" charset="0"/>
                <a:cs typeface="Calibri" panose="020F0502020204030204" pitchFamily="34" charset="0"/>
              </a:rPr>
              <a:t>Community Champion asked about the BP’s </a:t>
            </a:r>
            <a:r>
              <a:rPr lang="en-GB" sz="3400" b="1" dirty="0">
                <a:solidFill>
                  <a:srgbClr val="4C8590"/>
                </a:solidFill>
                <a:latin typeface="Calibri" panose="020F0502020204030204" pitchFamily="34" charset="0"/>
                <a:ea typeface="Calibri" panose="020F0502020204030204" pitchFamily="34" charset="0"/>
                <a:cs typeface="Calibri" panose="020F0502020204030204" pitchFamily="34" charset="0"/>
              </a:rPr>
              <a:t>interests</a:t>
            </a:r>
            <a:r>
              <a:rPr lang="en-GB" sz="3400" dirty="0">
                <a:latin typeface="Calibri" panose="020F0502020204030204" pitchFamily="34" charset="0"/>
                <a:ea typeface="Calibri" panose="020F0502020204030204" pitchFamily="34" charset="0"/>
                <a:cs typeface="Calibri" panose="020F0502020204030204" pitchFamily="34" charset="0"/>
              </a:rPr>
              <a:t> and got to know him through his hobbies.</a:t>
            </a:r>
          </a:p>
          <a:p>
            <a:pPr lvl="0" fontAlgn="base">
              <a:buClr>
                <a:schemeClr val="tx1"/>
              </a:buClr>
            </a:pPr>
            <a:r>
              <a:rPr lang="en-GB" sz="3400" dirty="0">
                <a:latin typeface="Calibri" panose="020F0502020204030204" pitchFamily="34" charset="0"/>
                <a:ea typeface="Calibri" panose="020F0502020204030204" pitchFamily="34" charset="0"/>
                <a:cs typeface="Calibri" panose="020F0502020204030204" pitchFamily="34" charset="0"/>
              </a:rPr>
              <a:t>More appropriate to offer </a:t>
            </a:r>
            <a:r>
              <a:rPr lang="en-GB" sz="3400" b="1" dirty="0">
                <a:solidFill>
                  <a:srgbClr val="4C8590"/>
                </a:solidFill>
                <a:latin typeface="Calibri" panose="020F0502020204030204" pitchFamily="34" charset="0"/>
                <a:ea typeface="Calibri" panose="020F0502020204030204" pitchFamily="34" charset="0"/>
                <a:cs typeface="Calibri" panose="020F0502020204030204" pitchFamily="34" charset="0"/>
              </a:rPr>
              <a:t>practical strategies </a:t>
            </a:r>
            <a:r>
              <a:rPr lang="en-GB" sz="3400" dirty="0">
                <a:latin typeface="Calibri" panose="020F0502020204030204" pitchFamily="34" charset="0"/>
                <a:ea typeface="Calibri" panose="020F0502020204030204" pitchFamily="34" charset="0"/>
                <a:cs typeface="Calibri" panose="020F0502020204030204" pitchFamily="34" charset="0"/>
              </a:rPr>
              <a:t>to support the BP’s goal of reducing his gambling.</a:t>
            </a:r>
          </a:p>
          <a:p>
            <a:pPr lvl="0" fontAlgn="base">
              <a:buClr>
                <a:schemeClr val="tx1"/>
              </a:buClr>
            </a:pPr>
            <a:r>
              <a:rPr lang="en-GB" sz="3400" dirty="0">
                <a:latin typeface="Calibri" panose="020F0502020204030204" pitchFamily="34" charset="0"/>
                <a:ea typeface="Calibri" panose="020F0502020204030204" pitchFamily="34" charset="0"/>
                <a:cs typeface="Calibri" panose="020F0502020204030204" pitchFamily="34" charset="0"/>
              </a:rPr>
              <a:t>Was interested in </a:t>
            </a:r>
            <a:r>
              <a:rPr lang="en-GB" sz="3400" b="1" dirty="0">
                <a:solidFill>
                  <a:srgbClr val="4C8590"/>
                </a:solidFill>
                <a:latin typeface="Calibri" panose="020F0502020204030204" pitchFamily="34" charset="0"/>
                <a:ea typeface="Calibri" panose="020F0502020204030204" pitchFamily="34" charset="0"/>
                <a:cs typeface="Calibri" panose="020F0502020204030204" pitchFamily="34" charset="0"/>
              </a:rPr>
              <a:t>GA</a:t>
            </a:r>
            <a:r>
              <a:rPr lang="en-GB" sz="3400" b="1" dirty="0">
                <a:latin typeface="Calibri" panose="020F0502020204030204" pitchFamily="34" charset="0"/>
                <a:ea typeface="Calibri" panose="020F0502020204030204" pitchFamily="34" charset="0"/>
                <a:cs typeface="Calibri" panose="020F0502020204030204" pitchFamily="34" charset="0"/>
              </a:rPr>
              <a:t>, </a:t>
            </a:r>
            <a:r>
              <a:rPr lang="en-GB" sz="3400" dirty="0">
                <a:latin typeface="Calibri" panose="020F0502020204030204" pitchFamily="34" charset="0"/>
                <a:ea typeface="Calibri" panose="020F0502020204030204" pitchFamily="34" charset="0"/>
                <a:cs typeface="Calibri" panose="020F0502020204030204" pitchFamily="34" charset="0"/>
              </a:rPr>
              <a:t>so the Community Champion went with him. BP was able to talk about his experiences of being autistic and his struggles with gambling. </a:t>
            </a:r>
          </a:p>
          <a:p>
            <a:pPr lvl="0" fontAlgn="base">
              <a:buClr>
                <a:schemeClr val="tx1"/>
              </a:buClr>
            </a:pPr>
            <a:r>
              <a:rPr lang="en-GB" sz="3400" b="1" dirty="0">
                <a:solidFill>
                  <a:srgbClr val="4C8590"/>
                </a:solidFill>
                <a:latin typeface="Calibri" panose="020F0502020204030204" pitchFamily="34" charset="0"/>
                <a:ea typeface="Calibri" panose="020F0502020204030204" pitchFamily="34" charset="0"/>
                <a:cs typeface="Calibri" panose="020F0502020204030204" pitchFamily="34" charset="0"/>
              </a:rPr>
              <a:t>Outreach worker format </a:t>
            </a:r>
            <a:r>
              <a:rPr lang="en-GB" sz="3400" dirty="0">
                <a:latin typeface="Calibri" panose="020F0502020204030204" pitchFamily="34" charset="0"/>
                <a:ea typeface="Calibri" panose="020F0502020204030204" pitchFamily="34" charset="0"/>
                <a:cs typeface="Calibri" panose="020F0502020204030204" pitchFamily="34" charset="0"/>
              </a:rPr>
              <a:t>benefitted BP, which could be further developed as part of any Gambling Service.</a:t>
            </a:r>
          </a:p>
          <a:p>
            <a:endParaRPr lang="en-GB" dirty="0"/>
          </a:p>
        </p:txBody>
      </p:sp>
      <p:sp>
        <p:nvSpPr>
          <p:cNvPr id="5" name="Footer Placeholder 4">
            <a:extLst>
              <a:ext uri="{FF2B5EF4-FFF2-40B4-BE49-F238E27FC236}">
                <a16:creationId xmlns:a16="http://schemas.microsoft.com/office/drawing/2014/main" id="{803A5C1A-4438-3001-5FE6-578670B61EA7}"/>
              </a:ext>
            </a:extLst>
          </p:cNvPr>
          <p:cNvSpPr>
            <a:spLocks noGrp="1"/>
          </p:cNvSpPr>
          <p:nvPr>
            <p:ph type="ftr" sz="quarter" idx="11"/>
          </p:nvPr>
        </p:nvSpPr>
        <p:spPr/>
        <p:txBody>
          <a:bodyPr/>
          <a:lstStyle/>
          <a:p>
            <a:r>
              <a:rPr lang="en-US"/>
              <a:t>
              </a:t>
            </a:r>
          </a:p>
        </p:txBody>
      </p:sp>
      <p:pic>
        <p:nvPicPr>
          <p:cNvPr id="7" name="Picture 6">
            <a:extLst>
              <a:ext uri="{FF2B5EF4-FFF2-40B4-BE49-F238E27FC236}">
                <a16:creationId xmlns:a16="http://schemas.microsoft.com/office/drawing/2014/main" id="{AEAFABEA-BC64-7AEC-BD6E-0D26D5682484}"/>
              </a:ext>
            </a:extLst>
          </p:cNvPr>
          <p:cNvPicPr>
            <a:picLocks noChangeAspect="1"/>
          </p:cNvPicPr>
          <p:nvPr/>
        </p:nvPicPr>
        <p:blipFill>
          <a:blip r:embed="rId2"/>
          <a:stretch>
            <a:fillRect/>
          </a:stretch>
        </p:blipFill>
        <p:spPr>
          <a:xfrm>
            <a:off x="268276" y="1015407"/>
            <a:ext cx="11728943" cy="424098"/>
          </a:xfrm>
          <a:prstGeom prst="rect">
            <a:avLst/>
          </a:prstGeom>
        </p:spPr>
      </p:pic>
    </p:spTree>
    <p:extLst>
      <p:ext uri="{BB962C8B-B14F-4D97-AF65-F5344CB8AC3E}">
        <p14:creationId xmlns:p14="http://schemas.microsoft.com/office/powerpoint/2010/main" val="34633753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20FA28FF-12EB-53B5-1F73-C7418FDB87B3}"/>
              </a:ext>
            </a:extLst>
          </p:cNvPr>
          <p:cNvSpPr>
            <a:spLocks noGrp="1"/>
          </p:cNvSpPr>
          <p:nvPr>
            <p:ph type="title"/>
          </p:nvPr>
        </p:nvSpPr>
        <p:spPr>
          <a:xfrm>
            <a:off x="838200" y="401221"/>
            <a:ext cx="10515600" cy="1348065"/>
          </a:xfrm>
        </p:spPr>
        <p:txBody>
          <a:bodyPr>
            <a:normAutofit/>
          </a:bodyPr>
          <a:lstStyle/>
          <a:p>
            <a:r>
              <a:rPr lang="en-GB" sz="5400" dirty="0">
                <a:solidFill>
                  <a:srgbClr val="FFFFFF"/>
                </a:solidFill>
                <a:latin typeface="Calibri" panose="020F0502020204030204" pitchFamily="34" charset="0"/>
                <a:ea typeface="Calibri" panose="020F0502020204030204" pitchFamily="34" charset="0"/>
                <a:cs typeface="Calibri" panose="020F0502020204030204" pitchFamily="34" charset="0"/>
              </a:rPr>
              <a:t>Module 5 – Best Practice Options</a:t>
            </a:r>
          </a:p>
        </p:txBody>
      </p:sp>
      <p:sp>
        <p:nvSpPr>
          <p:cNvPr id="3" name="Content Placeholder 2">
            <a:extLst>
              <a:ext uri="{FF2B5EF4-FFF2-40B4-BE49-F238E27FC236}">
                <a16:creationId xmlns:a16="http://schemas.microsoft.com/office/drawing/2014/main" id="{5F3FAC74-BBAB-8620-A9C4-0D119BF6CA5B}"/>
              </a:ext>
            </a:extLst>
          </p:cNvPr>
          <p:cNvSpPr>
            <a:spLocks noGrp="1"/>
          </p:cNvSpPr>
          <p:nvPr>
            <p:ph idx="1"/>
          </p:nvPr>
        </p:nvSpPr>
        <p:spPr>
          <a:xfrm>
            <a:off x="681229" y="2748635"/>
            <a:ext cx="10515600" cy="3607715"/>
          </a:xfrm>
        </p:spPr>
        <p:txBody>
          <a:bodyPr>
            <a:normAutofit/>
          </a:bodyPr>
          <a:lstStyle/>
          <a:p>
            <a:r>
              <a:rPr lang="en-GB" dirty="0">
                <a:latin typeface="Calibri" panose="020F0502020204030204" pitchFamily="34" charset="0"/>
                <a:ea typeface="Calibri" panose="020F0502020204030204" pitchFamily="34" charset="0"/>
                <a:cs typeface="Calibri" panose="020F0502020204030204" pitchFamily="34" charset="0"/>
              </a:rPr>
              <a:t>Key things to be aware of.</a:t>
            </a:r>
          </a:p>
          <a:p>
            <a:r>
              <a:rPr lang="en-GB" dirty="0">
                <a:latin typeface="Calibri" panose="020F0502020204030204" pitchFamily="34" charset="0"/>
                <a:ea typeface="Calibri" panose="020F0502020204030204" pitchFamily="34" charset="0"/>
                <a:cs typeface="Calibri" panose="020F0502020204030204" pitchFamily="34" charset="0"/>
              </a:rPr>
              <a:t>Suggestions and strategies for impulse control, time management and to support the client’s ownership of their recovery.</a:t>
            </a:r>
          </a:p>
          <a:p>
            <a:r>
              <a:rPr lang="en-GB" dirty="0">
                <a:latin typeface="Calibri" panose="020F0502020204030204" pitchFamily="34" charset="0"/>
                <a:ea typeface="Calibri" panose="020F0502020204030204" pitchFamily="34" charset="0"/>
                <a:cs typeface="Calibri" panose="020F0502020204030204" pitchFamily="34" charset="0"/>
              </a:rPr>
              <a:t>Addressing barriers by:</a:t>
            </a:r>
          </a:p>
          <a:p>
            <a:pPr lvl="1"/>
            <a:r>
              <a:rPr lang="en-GB" dirty="0">
                <a:latin typeface="Calibri" panose="020F0502020204030204" pitchFamily="34" charset="0"/>
                <a:ea typeface="Calibri" panose="020F0502020204030204" pitchFamily="34" charset="0"/>
                <a:cs typeface="Calibri" panose="020F0502020204030204" pitchFamily="34" charset="0"/>
              </a:rPr>
              <a:t>Improving communication.</a:t>
            </a:r>
          </a:p>
          <a:p>
            <a:pPr lvl="1"/>
            <a:r>
              <a:rPr lang="en-GB" dirty="0">
                <a:latin typeface="Calibri" panose="020F0502020204030204" pitchFamily="34" charset="0"/>
                <a:ea typeface="Calibri" panose="020F0502020204030204" pitchFamily="34" charset="0"/>
                <a:cs typeface="Calibri" panose="020F0502020204030204" pitchFamily="34" charset="0"/>
              </a:rPr>
              <a:t>Making support more accessible.</a:t>
            </a:r>
          </a:p>
          <a:p>
            <a:pPr lvl="1"/>
            <a:r>
              <a:rPr lang="en-GB" dirty="0">
                <a:latin typeface="Calibri" panose="020F0502020204030204" pitchFamily="34" charset="0"/>
                <a:ea typeface="Calibri" panose="020F0502020204030204" pitchFamily="34" charset="0"/>
                <a:cs typeface="Calibri" panose="020F0502020204030204" pitchFamily="34" charset="0"/>
              </a:rPr>
              <a:t>Addressing any sensory sensitivities.</a:t>
            </a:r>
          </a:p>
          <a:p>
            <a:r>
              <a:rPr lang="en-GB" dirty="0">
                <a:latin typeface="Calibri" panose="020F0502020204030204" pitchFamily="34" charset="0"/>
                <a:ea typeface="Calibri" panose="020F0502020204030204" pitchFamily="34" charset="0"/>
                <a:cs typeface="Calibri" panose="020F0502020204030204" pitchFamily="34" charset="0"/>
              </a:rPr>
              <a:t>Next steps.</a:t>
            </a:r>
          </a:p>
        </p:txBody>
      </p:sp>
      <p:sp>
        <p:nvSpPr>
          <p:cNvPr id="5" name="Footer Placeholder 4">
            <a:extLst>
              <a:ext uri="{FF2B5EF4-FFF2-40B4-BE49-F238E27FC236}">
                <a16:creationId xmlns:a16="http://schemas.microsoft.com/office/drawing/2014/main" id="{BB523931-C6F1-BDE8-AB29-98F77B239695}"/>
              </a:ext>
            </a:extLst>
          </p:cNvPr>
          <p:cNvSpPr>
            <a:spLocks noGrp="1"/>
          </p:cNvSpPr>
          <p:nvPr>
            <p:ph type="ftr" sz="quarter" idx="11"/>
          </p:nvPr>
        </p:nvSpPr>
        <p:spPr>
          <a:xfrm>
            <a:off x="4038600" y="6356350"/>
            <a:ext cx="4114800" cy="365125"/>
          </a:xfrm>
        </p:spPr>
        <p:txBody>
          <a:bodyPr>
            <a:normAutofit/>
          </a:bodyPr>
          <a:lstStyle/>
          <a:p>
            <a:pPr>
              <a:lnSpc>
                <a:spcPct val="90000"/>
              </a:lnSpc>
              <a:spcAft>
                <a:spcPts val="600"/>
              </a:spcAft>
            </a:pPr>
            <a:r>
              <a:rPr lang="en-US" sz="700"/>
              <a:t>
              </a:t>
            </a:r>
          </a:p>
        </p:txBody>
      </p:sp>
    </p:spTree>
    <p:extLst>
      <p:ext uri="{BB962C8B-B14F-4D97-AF65-F5344CB8AC3E}">
        <p14:creationId xmlns:p14="http://schemas.microsoft.com/office/powerpoint/2010/main" val="28905736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D6160-AB13-C434-8207-8F20367B6EEF}"/>
              </a:ext>
            </a:extLst>
          </p:cNvPr>
          <p:cNvSpPr>
            <a:spLocks noGrp="1"/>
          </p:cNvSpPr>
          <p:nvPr>
            <p:ph type="title"/>
          </p:nvPr>
        </p:nvSpPr>
        <p:spPr>
          <a:xfrm>
            <a:off x="838199" y="108702"/>
            <a:ext cx="10515600" cy="1325563"/>
          </a:xfrm>
        </p:spPr>
        <p:txBody>
          <a:bodyPr/>
          <a:lstStyle/>
          <a:p>
            <a:pPr algn="ctr"/>
            <a:r>
              <a:rPr lang="en-GB" dirty="0">
                <a:latin typeface="Calibri" panose="020F0502020204030204" pitchFamily="34" charset="0"/>
                <a:ea typeface="Calibri" panose="020F0502020204030204" pitchFamily="34" charset="0"/>
                <a:cs typeface="Calibri" panose="020F0502020204030204" pitchFamily="34" charset="0"/>
              </a:rPr>
              <a:t>Key Things to be Aware of that may Impact our Clients</a:t>
            </a:r>
          </a:p>
        </p:txBody>
      </p:sp>
      <p:sp>
        <p:nvSpPr>
          <p:cNvPr id="5" name="Footer Placeholder 4">
            <a:extLst>
              <a:ext uri="{FF2B5EF4-FFF2-40B4-BE49-F238E27FC236}">
                <a16:creationId xmlns:a16="http://schemas.microsoft.com/office/drawing/2014/main" id="{11F43BA5-3CBD-0629-3988-A8AA3F0AAE2E}"/>
              </a:ext>
            </a:extLst>
          </p:cNvPr>
          <p:cNvSpPr>
            <a:spLocks noGrp="1"/>
          </p:cNvSpPr>
          <p:nvPr>
            <p:ph type="ftr" sz="quarter" idx="11"/>
          </p:nvPr>
        </p:nvSpPr>
        <p:spPr/>
        <p:txBody>
          <a:bodyPr/>
          <a:lstStyle/>
          <a:p>
            <a:r>
              <a:rPr lang="en-US"/>
              <a:t>
              </a:t>
            </a:r>
          </a:p>
        </p:txBody>
      </p:sp>
      <p:sp>
        <p:nvSpPr>
          <p:cNvPr id="9" name="Content Placeholder 8">
            <a:extLst>
              <a:ext uri="{FF2B5EF4-FFF2-40B4-BE49-F238E27FC236}">
                <a16:creationId xmlns:a16="http://schemas.microsoft.com/office/drawing/2014/main" id="{295B3D22-EB3D-5E0B-7088-CD513D01254F}"/>
              </a:ext>
            </a:extLst>
          </p:cNvPr>
          <p:cNvSpPr>
            <a:spLocks noGrp="1"/>
          </p:cNvSpPr>
          <p:nvPr>
            <p:ph idx="1"/>
          </p:nvPr>
        </p:nvSpPr>
        <p:spPr>
          <a:xfrm>
            <a:off x="342899" y="2473544"/>
            <a:ext cx="7500937" cy="4112994"/>
          </a:xfrm>
        </p:spPr>
        <p:txBody>
          <a:bodyPr>
            <a:normAutofit/>
          </a:bodyPr>
          <a:lstStyle/>
          <a:p>
            <a:pPr fontAlgn="base">
              <a:lnSpc>
                <a:spcPct val="120000"/>
              </a:lnSpc>
              <a:spcBef>
                <a:spcPts val="600"/>
              </a:spcBef>
              <a:spcAft>
                <a:spcPts val="600"/>
              </a:spcAft>
            </a:pPr>
            <a:r>
              <a:rPr lang="en-GB" sz="1800" b="1" dirty="0">
                <a:solidFill>
                  <a:srgbClr val="4C8590"/>
                </a:solidFill>
                <a:latin typeface="Calibri" panose="020F0502020204030204" pitchFamily="34" charset="0"/>
                <a:ea typeface="Calibri" panose="020F0502020204030204" pitchFamily="34" charset="0"/>
                <a:cs typeface="Calibri" panose="020F0502020204030204" pitchFamily="34" charset="0"/>
              </a:rPr>
              <a:t>Executive Functioning (skills to solve problems, make plans and manage emotions). </a:t>
            </a:r>
            <a:r>
              <a:rPr lang="en-GB" sz="1800" dirty="0">
                <a:latin typeface="Calibri" panose="020F0502020204030204" pitchFamily="34" charset="0"/>
                <a:ea typeface="Calibri" panose="020F0502020204030204" pitchFamily="34" charset="0"/>
                <a:cs typeface="Calibri" panose="020F0502020204030204" pitchFamily="34" charset="0"/>
              </a:rPr>
              <a:t>Clients may need support identifying areas of executive functioning difficulty relating to their gambling and strategies to support.</a:t>
            </a:r>
          </a:p>
          <a:p>
            <a:pPr fontAlgn="base">
              <a:lnSpc>
                <a:spcPct val="120000"/>
              </a:lnSpc>
              <a:spcBef>
                <a:spcPts val="600"/>
              </a:spcBef>
              <a:spcAft>
                <a:spcPts val="600"/>
              </a:spcAft>
            </a:pPr>
            <a:r>
              <a:rPr lang="en-GB" sz="1800" b="1" dirty="0">
                <a:solidFill>
                  <a:srgbClr val="4C8590"/>
                </a:solidFill>
                <a:latin typeface="Calibri" panose="020F0502020204030204" pitchFamily="34" charset="0"/>
                <a:ea typeface="Calibri" panose="020F0502020204030204" pitchFamily="34" charset="0"/>
                <a:cs typeface="Calibri" panose="020F0502020204030204" pitchFamily="34" charset="0"/>
              </a:rPr>
              <a:t>Co-Occurring Mental Health Conditions:  </a:t>
            </a:r>
            <a:r>
              <a:rPr lang="en-GB" sz="1800" dirty="0">
                <a:latin typeface="Calibri" panose="020F0502020204030204" pitchFamily="34" charset="0"/>
                <a:ea typeface="Calibri" panose="020F0502020204030204" pitchFamily="34" charset="0"/>
                <a:cs typeface="Calibri" panose="020F0502020204030204" pitchFamily="34" charset="0"/>
              </a:rPr>
              <a:t>Anxiety, depression, OCD, and PTDS often co-occur. Further referral maybe needed.</a:t>
            </a:r>
          </a:p>
          <a:p>
            <a:pPr fontAlgn="base">
              <a:lnSpc>
                <a:spcPct val="120000"/>
              </a:lnSpc>
              <a:spcBef>
                <a:spcPts val="600"/>
              </a:spcBef>
              <a:spcAft>
                <a:spcPts val="600"/>
              </a:spcAft>
            </a:pPr>
            <a:r>
              <a:rPr lang="en-GB" sz="1800" b="1" dirty="0">
                <a:solidFill>
                  <a:srgbClr val="4C8590"/>
                </a:solidFill>
                <a:latin typeface="Calibri" panose="020F0502020204030204" pitchFamily="34" charset="0"/>
                <a:ea typeface="Calibri" panose="020F0502020204030204" pitchFamily="34" charset="0"/>
                <a:cs typeface="Calibri" panose="020F0502020204030204" pitchFamily="34" charset="0"/>
              </a:rPr>
              <a:t>Substance Abuse: </a:t>
            </a:r>
            <a:r>
              <a:rPr lang="en-GB" sz="1800" dirty="0">
                <a:latin typeface="Calibri" panose="020F0502020204030204" pitchFamily="34" charset="0"/>
                <a:ea typeface="Calibri" panose="020F0502020204030204" pitchFamily="34" charset="0"/>
                <a:cs typeface="Calibri" panose="020F0502020204030204" pitchFamily="34" charset="0"/>
              </a:rPr>
              <a:t>Increased vulnerability to alcohol and substance abuse. Similarly further referral maybe needed.</a:t>
            </a:r>
          </a:p>
          <a:p>
            <a:pPr fontAlgn="base">
              <a:lnSpc>
                <a:spcPct val="120000"/>
              </a:lnSpc>
              <a:spcBef>
                <a:spcPts val="600"/>
              </a:spcBef>
              <a:spcAft>
                <a:spcPts val="600"/>
              </a:spcAft>
            </a:pPr>
            <a:r>
              <a:rPr lang="en-GB" sz="1800" b="1" dirty="0">
                <a:solidFill>
                  <a:srgbClr val="4C8590"/>
                </a:solidFill>
                <a:latin typeface="Calibri" panose="020F0502020204030204" pitchFamily="34" charset="0"/>
                <a:ea typeface="Calibri" panose="020F0502020204030204" pitchFamily="34" charset="0"/>
                <a:cs typeface="Calibri" panose="020F0502020204030204" pitchFamily="34" charset="0"/>
              </a:rPr>
              <a:t>Proactive Suicide Prevention: </a:t>
            </a:r>
            <a:r>
              <a:rPr lang="en-GB" sz="1800" dirty="0">
                <a:latin typeface="Calibri" panose="020F0502020204030204" pitchFamily="34" charset="0"/>
                <a:ea typeface="Calibri" panose="020F0502020204030204" pitchFamily="34" charset="0"/>
                <a:cs typeface="Calibri" panose="020F0502020204030204" pitchFamily="34" charset="0"/>
              </a:rPr>
              <a:t>Higher risk of suicide attempts or completion in the neurodivergent population. As with all clients, monitor closely.</a:t>
            </a:r>
          </a:p>
          <a:p>
            <a:endParaRPr lang="en-GB" sz="1400" dirty="0"/>
          </a:p>
        </p:txBody>
      </p:sp>
      <p:pic>
        <p:nvPicPr>
          <p:cNvPr id="11" name="Picture 10">
            <a:extLst>
              <a:ext uri="{FF2B5EF4-FFF2-40B4-BE49-F238E27FC236}">
                <a16:creationId xmlns:a16="http://schemas.microsoft.com/office/drawing/2014/main" id="{B7D29700-547D-0993-00E4-D698E1389197}"/>
              </a:ext>
            </a:extLst>
          </p:cNvPr>
          <p:cNvPicPr>
            <a:picLocks noChangeAspect="1"/>
          </p:cNvPicPr>
          <p:nvPr/>
        </p:nvPicPr>
        <p:blipFill>
          <a:blip r:embed="rId2"/>
          <a:stretch>
            <a:fillRect/>
          </a:stretch>
        </p:blipFill>
        <p:spPr>
          <a:xfrm>
            <a:off x="231527" y="1311834"/>
            <a:ext cx="11728943" cy="424098"/>
          </a:xfrm>
          <a:prstGeom prst="rect">
            <a:avLst/>
          </a:prstGeom>
        </p:spPr>
      </p:pic>
      <p:sp>
        <p:nvSpPr>
          <p:cNvPr id="21" name="TextBox 20">
            <a:extLst>
              <a:ext uri="{FF2B5EF4-FFF2-40B4-BE49-F238E27FC236}">
                <a16:creationId xmlns:a16="http://schemas.microsoft.com/office/drawing/2014/main" id="{F1D74A01-2AE8-DB6D-643B-DB2824ED595A}"/>
              </a:ext>
            </a:extLst>
          </p:cNvPr>
          <p:cNvSpPr txBox="1"/>
          <p:nvPr/>
        </p:nvSpPr>
        <p:spPr>
          <a:xfrm>
            <a:off x="342900" y="1735932"/>
            <a:ext cx="11617570" cy="646331"/>
          </a:xfrm>
          <a:prstGeom prst="rect">
            <a:avLst/>
          </a:prstGeom>
          <a:noFill/>
        </p:spPr>
        <p:txBody>
          <a:bodyPr wrap="square" rtlCol="0">
            <a:spAutoFit/>
          </a:bodyPr>
          <a:lstStyle/>
          <a:p>
            <a:r>
              <a:rPr lang="en-GB" b="1" dirty="0">
                <a:latin typeface="Calibri" panose="020F0502020204030204" pitchFamily="34" charset="0"/>
                <a:ea typeface="Calibri" panose="020F0502020204030204" pitchFamily="34" charset="0"/>
                <a:cs typeface="Calibri" panose="020F0502020204030204" pitchFamily="34" charset="0"/>
              </a:rPr>
              <a:t>Often neurodivergent individuals have different challenges to their neurotypical peers. It’s important to be aware of those challenges when considering the support given:</a:t>
            </a:r>
            <a:endParaRPr lang="en-GB" b="1" dirty="0"/>
          </a:p>
        </p:txBody>
      </p:sp>
      <p:pic>
        <p:nvPicPr>
          <p:cNvPr id="23" name="Picture 22">
            <a:extLst>
              <a:ext uri="{FF2B5EF4-FFF2-40B4-BE49-F238E27FC236}">
                <a16:creationId xmlns:a16="http://schemas.microsoft.com/office/drawing/2014/main" id="{E855A569-02DD-D950-9A5D-9267ABC391EA}"/>
              </a:ext>
            </a:extLst>
          </p:cNvPr>
          <p:cNvPicPr>
            <a:picLocks noChangeAspect="1"/>
          </p:cNvPicPr>
          <p:nvPr/>
        </p:nvPicPr>
        <p:blipFill>
          <a:blip r:embed="rId3"/>
          <a:stretch>
            <a:fillRect/>
          </a:stretch>
        </p:blipFill>
        <p:spPr>
          <a:xfrm>
            <a:off x="7843836" y="2683930"/>
            <a:ext cx="3980784" cy="3143948"/>
          </a:xfrm>
          <a:prstGeom prst="rect">
            <a:avLst/>
          </a:prstGeom>
        </p:spPr>
      </p:pic>
      <p:cxnSp>
        <p:nvCxnSpPr>
          <p:cNvPr id="25" name="Straight Connector 24">
            <a:extLst>
              <a:ext uri="{FF2B5EF4-FFF2-40B4-BE49-F238E27FC236}">
                <a16:creationId xmlns:a16="http://schemas.microsoft.com/office/drawing/2014/main" id="{2AB8425A-5EF4-0F17-2E53-D00C855B2368}"/>
              </a:ext>
            </a:extLst>
          </p:cNvPr>
          <p:cNvCxnSpPr>
            <a:cxnSpLocks/>
          </p:cNvCxnSpPr>
          <p:nvPr/>
        </p:nvCxnSpPr>
        <p:spPr>
          <a:xfrm>
            <a:off x="400180" y="3600451"/>
            <a:ext cx="7243633"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27" name="Straight Connector 26">
            <a:extLst>
              <a:ext uri="{FF2B5EF4-FFF2-40B4-BE49-F238E27FC236}">
                <a16:creationId xmlns:a16="http://schemas.microsoft.com/office/drawing/2014/main" id="{6C901B1F-E996-981B-8F7F-EC329C8BCE29}"/>
              </a:ext>
            </a:extLst>
          </p:cNvPr>
          <p:cNvCxnSpPr>
            <a:cxnSpLocks/>
          </p:cNvCxnSpPr>
          <p:nvPr/>
        </p:nvCxnSpPr>
        <p:spPr>
          <a:xfrm>
            <a:off x="500192" y="4414947"/>
            <a:ext cx="7143621"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28" name="Straight Connector 27">
            <a:extLst>
              <a:ext uri="{FF2B5EF4-FFF2-40B4-BE49-F238E27FC236}">
                <a16:creationId xmlns:a16="http://schemas.microsoft.com/office/drawing/2014/main" id="{B025A829-7E08-A827-D0B8-0517D6016E6E}"/>
              </a:ext>
            </a:extLst>
          </p:cNvPr>
          <p:cNvCxnSpPr>
            <a:cxnSpLocks/>
          </p:cNvCxnSpPr>
          <p:nvPr/>
        </p:nvCxnSpPr>
        <p:spPr>
          <a:xfrm>
            <a:off x="400180" y="5191125"/>
            <a:ext cx="7243633"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29" name="Straight Connector 28">
            <a:extLst>
              <a:ext uri="{FF2B5EF4-FFF2-40B4-BE49-F238E27FC236}">
                <a16:creationId xmlns:a16="http://schemas.microsoft.com/office/drawing/2014/main" id="{666FA99A-69C2-9594-53A9-AD6B7F5954A1}"/>
              </a:ext>
            </a:extLst>
          </p:cNvPr>
          <p:cNvCxnSpPr>
            <a:cxnSpLocks/>
          </p:cNvCxnSpPr>
          <p:nvPr/>
        </p:nvCxnSpPr>
        <p:spPr>
          <a:xfrm>
            <a:off x="389190" y="2473544"/>
            <a:ext cx="7254623" cy="0"/>
          </a:xfrm>
          <a:prstGeom prst="line">
            <a:avLst/>
          </a:prstGeom>
        </p:spPr>
        <p:style>
          <a:lnRef idx="2">
            <a:schemeClr val="accent2"/>
          </a:lnRef>
          <a:fillRef idx="0">
            <a:schemeClr val="accent2"/>
          </a:fillRef>
          <a:effectRef idx="1">
            <a:schemeClr val="accent2"/>
          </a:effectRef>
          <a:fontRef idx="minor">
            <a:schemeClr val="tx1"/>
          </a:fontRef>
        </p:style>
      </p:cxnSp>
      <p:cxnSp>
        <p:nvCxnSpPr>
          <p:cNvPr id="41" name="Straight Connector 40">
            <a:extLst>
              <a:ext uri="{FF2B5EF4-FFF2-40B4-BE49-F238E27FC236}">
                <a16:creationId xmlns:a16="http://schemas.microsoft.com/office/drawing/2014/main" id="{27F32167-B56B-2799-45F4-97C75EA4B590}"/>
              </a:ext>
            </a:extLst>
          </p:cNvPr>
          <p:cNvCxnSpPr>
            <a:cxnSpLocks/>
          </p:cNvCxnSpPr>
          <p:nvPr/>
        </p:nvCxnSpPr>
        <p:spPr>
          <a:xfrm>
            <a:off x="411288" y="6035100"/>
            <a:ext cx="7254623"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766507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788C01C-41BF-77F4-1C6B-AD2842ADB519}"/>
              </a:ext>
            </a:extLst>
          </p:cNvPr>
          <p:cNvSpPr>
            <a:spLocks noGrp="1"/>
          </p:cNvSpPr>
          <p:nvPr>
            <p:ph type="ftr" sz="quarter" idx="11"/>
          </p:nvPr>
        </p:nvSpPr>
        <p:spPr/>
        <p:txBody>
          <a:bodyPr/>
          <a:lstStyle/>
          <a:p>
            <a:r>
              <a:rPr lang="en-US"/>
              <a:t>
              </a:t>
            </a:r>
          </a:p>
        </p:txBody>
      </p:sp>
      <p:sp>
        <p:nvSpPr>
          <p:cNvPr id="7" name="Rectangle 6">
            <a:extLst>
              <a:ext uri="{FF2B5EF4-FFF2-40B4-BE49-F238E27FC236}">
                <a16:creationId xmlns:a16="http://schemas.microsoft.com/office/drawing/2014/main" id="{9D7C7A46-6EBF-64D7-7E60-2D09D1F50A3A}"/>
              </a:ext>
            </a:extLst>
          </p:cNvPr>
          <p:cNvSpPr/>
          <p:nvPr/>
        </p:nvSpPr>
        <p:spPr>
          <a:xfrm>
            <a:off x="287368" y="257175"/>
            <a:ext cx="5698702" cy="6099175"/>
          </a:xfrm>
          <a:prstGeom prst="rect">
            <a:avLst/>
          </a:prstGeom>
          <a:noFill/>
          <a:ln w="38100">
            <a:solidFill>
              <a:srgbClr val="4C859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286E46D7-9FF2-CCE8-4906-1DE8187A6F3F}"/>
              </a:ext>
            </a:extLst>
          </p:cNvPr>
          <p:cNvSpPr/>
          <p:nvPr/>
        </p:nvSpPr>
        <p:spPr>
          <a:xfrm>
            <a:off x="6183736" y="257175"/>
            <a:ext cx="5698702" cy="6099175"/>
          </a:xfrm>
          <a:prstGeom prst="rect">
            <a:avLst/>
          </a:prstGeom>
          <a:noFill/>
          <a:ln w="38100">
            <a:solidFill>
              <a:srgbClr val="F28B2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itle 1">
            <a:extLst>
              <a:ext uri="{FF2B5EF4-FFF2-40B4-BE49-F238E27FC236}">
                <a16:creationId xmlns:a16="http://schemas.microsoft.com/office/drawing/2014/main" id="{4757DD4F-3B96-E1D9-C964-B89D33086D35}"/>
              </a:ext>
            </a:extLst>
          </p:cNvPr>
          <p:cNvSpPr>
            <a:spLocks noGrp="1"/>
          </p:cNvSpPr>
          <p:nvPr>
            <p:ph type="title"/>
          </p:nvPr>
        </p:nvSpPr>
        <p:spPr>
          <a:xfrm>
            <a:off x="736569" y="941170"/>
            <a:ext cx="11168063" cy="813996"/>
          </a:xfrm>
        </p:spPr>
        <p:txBody>
          <a:bodyPr>
            <a:normAutofit/>
          </a:bodyPr>
          <a:lstStyle/>
          <a:p>
            <a:r>
              <a:rPr lang="en-GB" dirty="0">
                <a:latin typeface="Calibri" panose="020F0502020204030204" pitchFamily="34" charset="0"/>
                <a:ea typeface="Calibri" panose="020F0502020204030204" pitchFamily="34" charset="0"/>
                <a:cs typeface="Calibri" panose="020F0502020204030204" pitchFamily="34" charset="0"/>
              </a:rPr>
              <a:t>    </a:t>
            </a:r>
            <a:r>
              <a:rPr lang="en-GB" b="1" dirty="0">
                <a:solidFill>
                  <a:srgbClr val="F28B2D"/>
                </a:solidFill>
                <a:latin typeface="Calibri" panose="020F0502020204030204" pitchFamily="34" charset="0"/>
                <a:ea typeface="Calibri" panose="020F0502020204030204" pitchFamily="34" charset="0"/>
                <a:cs typeface="Calibri" panose="020F0502020204030204" pitchFamily="34" charset="0"/>
              </a:rPr>
              <a:t>Impulse Control</a:t>
            </a:r>
            <a:r>
              <a:rPr lang="en-GB" dirty="0">
                <a:latin typeface="Calibri" panose="020F0502020204030204" pitchFamily="34" charset="0"/>
                <a:ea typeface="Calibri" panose="020F0502020204030204" pitchFamily="34" charset="0"/>
                <a:cs typeface="Calibri" panose="020F0502020204030204" pitchFamily="34" charset="0"/>
              </a:rPr>
              <a:t>	</a:t>
            </a:r>
            <a:r>
              <a:rPr lang="en-GB" dirty="0"/>
              <a:t> 	</a:t>
            </a:r>
            <a:r>
              <a:rPr lang="en-GB" dirty="0">
                <a:latin typeface="Arial" panose="020B0604020202020204" pitchFamily="34" charset="0"/>
                <a:cs typeface="Arial" panose="020B0604020202020204" pitchFamily="34" charset="0"/>
              </a:rPr>
              <a:t>      </a:t>
            </a:r>
            <a:r>
              <a:rPr lang="en-GB" b="1" dirty="0">
                <a:solidFill>
                  <a:srgbClr val="4C8590"/>
                </a:solidFill>
                <a:latin typeface="Calibri" panose="020F0502020204030204" pitchFamily="34" charset="0"/>
                <a:ea typeface="Calibri" panose="020F0502020204030204" pitchFamily="34" charset="0"/>
                <a:cs typeface="Calibri" panose="020F0502020204030204" pitchFamily="34" charset="0"/>
              </a:rPr>
              <a:t>Time Management</a:t>
            </a:r>
          </a:p>
        </p:txBody>
      </p:sp>
      <p:pic>
        <p:nvPicPr>
          <p:cNvPr id="10" name="Graphic 9" descr="Left Brain with solid fill">
            <a:extLst>
              <a:ext uri="{FF2B5EF4-FFF2-40B4-BE49-F238E27FC236}">
                <a16:creationId xmlns:a16="http://schemas.microsoft.com/office/drawing/2014/main" id="{44E651EB-ADE7-EA9F-1A66-1969049705A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9492" y="879498"/>
            <a:ext cx="914400" cy="914400"/>
          </a:xfrm>
          <a:prstGeom prst="rect">
            <a:avLst/>
          </a:prstGeom>
        </p:spPr>
      </p:pic>
      <p:pic>
        <p:nvPicPr>
          <p:cNvPr id="12" name="Graphic 11" descr="Daily calendar with solid fill">
            <a:extLst>
              <a:ext uri="{FF2B5EF4-FFF2-40B4-BE49-F238E27FC236}">
                <a16:creationId xmlns:a16="http://schemas.microsoft.com/office/drawing/2014/main" id="{6C7EBA8B-97E4-0AEA-91F0-D87B2C57F4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92789" y="876693"/>
            <a:ext cx="914400" cy="914400"/>
          </a:xfrm>
          <a:prstGeom prst="rect">
            <a:avLst/>
          </a:prstGeom>
        </p:spPr>
      </p:pic>
      <p:sp>
        <p:nvSpPr>
          <p:cNvPr id="13" name="TextBox 12">
            <a:extLst>
              <a:ext uri="{FF2B5EF4-FFF2-40B4-BE49-F238E27FC236}">
                <a16:creationId xmlns:a16="http://schemas.microsoft.com/office/drawing/2014/main" id="{8F9768DC-7070-B1C5-35F1-DF3BF892F81A}"/>
              </a:ext>
            </a:extLst>
          </p:cNvPr>
          <p:cNvSpPr txBox="1"/>
          <p:nvPr/>
        </p:nvSpPr>
        <p:spPr>
          <a:xfrm>
            <a:off x="419492" y="286064"/>
            <a:ext cx="2867025" cy="646331"/>
          </a:xfrm>
          <a:prstGeom prst="rect">
            <a:avLst/>
          </a:prstGeom>
          <a:noFill/>
        </p:spPr>
        <p:txBody>
          <a:bodyPr wrap="square" rtlCol="0">
            <a:spAutoFit/>
          </a:bodyPr>
          <a:lstStyle/>
          <a:p>
            <a:r>
              <a:rPr lang="en-GB" sz="3600" dirty="0">
                <a:latin typeface="Calibri" panose="020F0502020204030204" pitchFamily="34" charset="0"/>
                <a:ea typeface="Calibri" panose="020F0502020204030204" pitchFamily="34" charset="0"/>
                <a:cs typeface="Calibri" panose="020F0502020204030204" pitchFamily="34" charset="0"/>
              </a:rPr>
              <a:t>Strategies for:</a:t>
            </a:r>
          </a:p>
        </p:txBody>
      </p:sp>
      <p:sp>
        <p:nvSpPr>
          <p:cNvPr id="15" name="TextBox 14">
            <a:extLst>
              <a:ext uri="{FF2B5EF4-FFF2-40B4-BE49-F238E27FC236}">
                <a16:creationId xmlns:a16="http://schemas.microsoft.com/office/drawing/2014/main" id="{2E07D3F2-56A9-50AB-6B3E-350DCC2F4921}"/>
              </a:ext>
            </a:extLst>
          </p:cNvPr>
          <p:cNvSpPr txBox="1"/>
          <p:nvPr/>
        </p:nvSpPr>
        <p:spPr>
          <a:xfrm>
            <a:off x="6292789" y="313215"/>
            <a:ext cx="2867025" cy="646331"/>
          </a:xfrm>
          <a:prstGeom prst="rect">
            <a:avLst/>
          </a:prstGeom>
          <a:noFill/>
        </p:spPr>
        <p:txBody>
          <a:bodyPr wrap="square" rtlCol="0">
            <a:spAutoFit/>
          </a:bodyPr>
          <a:lstStyle/>
          <a:p>
            <a:r>
              <a:rPr lang="en-GB" sz="3600" dirty="0">
                <a:latin typeface="Calibri" panose="020F0502020204030204" pitchFamily="34" charset="0"/>
                <a:ea typeface="Calibri" panose="020F0502020204030204" pitchFamily="34" charset="0"/>
                <a:cs typeface="Calibri" panose="020F0502020204030204" pitchFamily="34" charset="0"/>
              </a:rPr>
              <a:t>Strategies for:</a:t>
            </a:r>
          </a:p>
        </p:txBody>
      </p:sp>
      <p:sp>
        <p:nvSpPr>
          <p:cNvPr id="16" name="Content Placeholder 2">
            <a:extLst>
              <a:ext uri="{FF2B5EF4-FFF2-40B4-BE49-F238E27FC236}">
                <a16:creationId xmlns:a16="http://schemas.microsoft.com/office/drawing/2014/main" id="{C8821B48-5351-59B6-80EE-1457A5FDC1E2}"/>
              </a:ext>
            </a:extLst>
          </p:cNvPr>
          <p:cNvSpPr txBox="1">
            <a:spLocks/>
          </p:cNvSpPr>
          <p:nvPr/>
        </p:nvSpPr>
        <p:spPr>
          <a:xfrm>
            <a:off x="396859" y="1762271"/>
            <a:ext cx="5479719" cy="405491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GB" sz="2200" dirty="0">
                <a:latin typeface="Calibri" panose="020F0502020204030204" pitchFamily="34" charset="0"/>
                <a:ea typeface="Calibri" panose="020F0502020204030204" pitchFamily="34" charset="0"/>
                <a:cs typeface="Calibri" panose="020F0502020204030204" pitchFamily="34" charset="0"/>
              </a:rPr>
              <a:t>Explore the cause of the impulsivity.</a:t>
            </a:r>
          </a:p>
          <a:p>
            <a:pPr>
              <a:lnSpc>
                <a:spcPct val="100000"/>
              </a:lnSpc>
              <a:spcBef>
                <a:spcPts val="0"/>
              </a:spcBef>
            </a:pPr>
            <a:r>
              <a:rPr lang="en-GB" sz="2200" dirty="0">
                <a:latin typeface="Calibri" panose="020F0502020204030204" pitchFamily="34" charset="0"/>
                <a:ea typeface="Calibri" panose="020F0502020204030204" pitchFamily="34" charset="0"/>
                <a:cs typeface="Calibri" panose="020F0502020204030204" pitchFamily="34" charset="0"/>
              </a:rPr>
              <a:t>Strategies to support clients manage this include:</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1. Psychoeducation.</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2. Increase Awareness of Triggers.</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3. Pause &amp; Delay Strategies.</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4. Alternative Outlets for Urges. </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5. Build Structure and Reduce Temptation.</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6. Visual Schedules and Reminders.</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7. Sensory Management Techniques.</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8. Strengthen Emotional Regulation.</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9. Reinforce Positive Choices.</a:t>
            </a:r>
          </a:p>
          <a:p>
            <a:pPr marL="0" indent="0">
              <a:lnSpc>
                <a:spcPct val="100000"/>
              </a:lnSpc>
              <a:spcBef>
                <a:spcPts val="0"/>
              </a:spcBef>
              <a:buNone/>
            </a:pPr>
            <a:r>
              <a:rPr lang="en-GB" sz="2200" dirty="0">
                <a:latin typeface="Calibri" panose="020F0502020204030204" pitchFamily="34" charset="0"/>
                <a:ea typeface="Calibri" panose="020F0502020204030204" pitchFamily="34" charset="0"/>
                <a:cs typeface="Calibri" panose="020F0502020204030204" pitchFamily="34" charset="0"/>
              </a:rPr>
              <a:t>     10. Have a Long-Term Focus.</a:t>
            </a:r>
          </a:p>
          <a:p>
            <a:pPr lvl="1">
              <a:spcBef>
                <a:spcPts val="0"/>
              </a:spcBef>
              <a:spcAft>
                <a:spcPts val="600"/>
              </a:spcAft>
            </a:pPr>
            <a:endParaRPr lang="en-GB" sz="2000" dirty="0">
              <a:latin typeface="Calibri" panose="020F0502020204030204" pitchFamily="34" charset="0"/>
              <a:ea typeface="Calibri" panose="020F0502020204030204" pitchFamily="34" charset="0"/>
              <a:cs typeface="Calibri" panose="020F0502020204030204" pitchFamily="34" charset="0"/>
            </a:endParaRPr>
          </a:p>
          <a:p>
            <a:pPr lvl="1">
              <a:spcBef>
                <a:spcPts val="0"/>
              </a:spcBef>
              <a:spcAft>
                <a:spcPts val="600"/>
              </a:spcAft>
            </a:pPr>
            <a:endParaRPr lang="en-GB" sz="2000" dirty="0">
              <a:latin typeface="Calibri" panose="020F0502020204030204" pitchFamily="34" charset="0"/>
              <a:ea typeface="Calibri" panose="020F0502020204030204" pitchFamily="34" charset="0"/>
              <a:cs typeface="Calibri" panose="020F0502020204030204" pitchFamily="34" charset="0"/>
            </a:endParaRPr>
          </a:p>
          <a:p>
            <a:pPr lvl="1">
              <a:spcBef>
                <a:spcPts val="0"/>
              </a:spcBef>
              <a:spcAft>
                <a:spcPts val="600"/>
              </a:spcAft>
            </a:pPr>
            <a:endParaRPr lang="en-GB" sz="2000" dirty="0">
              <a:latin typeface="Calibri" panose="020F0502020204030204" pitchFamily="34" charset="0"/>
              <a:ea typeface="Calibri" panose="020F0502020204030204" pitchFamily="34" charset="0"/>
              <a:cs typeface="Calibri" panose="020F0502020204030204" pitchFamily="34" charset="0"/>
            </a:endParaRPr>
          </a:p>
          <a:p>
            <a:pPr lvl="1">
              <a:spcBef>
                <a:spcPts val="0"/>
              </a:spcBef>
              <a:spcAft>
                <a:spcPts val="600"/>
              </a:spcAft>
            </a:pPr>
            <a:endParaRPr lang="en-GB" sz="2000" dirty="0">
              <a:latin typeface="Calibri" panose="020F0502020204030204" pitchFamily="34" charset="0"/>
              <a:ea typeface="Calibri" panose="020F0502020204030204" pitchFamily="34" charset="0"/>
              <a:cs typeface="Calibri" panose="020F0502020204030204" pitchFamily="34" charset="0"/>
            </a:endParaRPr>
          </a:p>
        </p:txBody>
      </p:sp>
      <p:sp>
        <p:nvSpPr>
          <p:cNvPr id="17" name="Content Placeholder 2">
            <a:extLst>
              <a:ext uri="{FF2B5EF4-FFF2-40B4-BE49-F238E27FC236}">
                <a16:creationId xmlns:a16="http://schemas.microsoft.com/office/drawing/2014/main" id="{2CFBF180-4385-5463-E64C-8074E2A9F393}"/>
              </a:ext>
            </a:extLst>
          </p:cNvPr>
          <p:cNvSpPr>
            <a:spLocks noGrp="1"/>
          </p:cNvSpPr>
          <p:nvPr>
            <p:ph idx="1"/>
          </p:nvPr>
        </p:nvSpPr>
        <p:spPr>
          <a:xfrm>
            <a:off x="6233041" y="1755166"/>
            <a:ext cx="5479719" cy="4432695"/>
          </a:xfrm>
        </p:spPr>
        <p:txBody>
          <a:bodyPr anchor="t">
            <a:noAutofit/>
          </a:bodyPr>
          <a:lstStyle/>
          <a:p>
            <a:pPr>
              <a:spcBef>
                <a:spcPts val="0"/>
              </a:spcBef>
            </a:pPr>
            <a:r>
              <a:rPr lang="en-US" sz="2400" dirty="0">
                <a:latin typeface="Calibri" panose="020F0502020204030204" pitchFamily="34" charset="0"/>
                <a:ea typeface="Calibri" panose="020F0502020204030204" pitchFamily="34" charset="0"/>
                <a:cs typeface="Calibri" panose="020F0502020204030204" pitchFamily="34" charset="0"/>
              </a:rPr>
              <a:t>Encourage client to write down future appointments.</a:t>
            </a:r>
          </a:p>
          <a:p>
            <a:pPr>
              <a:spcBef>
                <a:spcPts val="0"/>
              </a:spcBef>
            </a:pPr>
            <a:r>
              <a:rPr lang="en-US" sz="2400" dirty="0">
                <a:latin typeface="Calibri" panose="020F0502020204030204" pitchFamily="34" charset="0"/>
                <a:ea typeface="Calibri" panose="020F0502020204030204" pitchFamily="34" charset="0"/>
                <a:cs typeface="Calibri" panose="020F0502020204030204" pitchFamily="34" charset="0"/>
              </a:rPr>
              <a:t>Develop timelines with the client for completing tasks.</a:t>
            </a:r>
            <a:endParaRPr lang="en-GB" sz="24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r>
              <a:rPr lang="en-US" sz="2400" dirty="0">
                <a:latin typeface="Calibri" panose="020F0502020204030204" pitchFamily="34" charset="0"/>
                <a:ea typeface="Calibri" panose="020F0502020204030204" pitchFamily="34" charset="0"/>
                <a:cs typeface="Calibri" panose="020F0502020204030204" pitchFamily="34" charset="0"/>
              </a:rPr>
              <a:t>Support clients with strategies that focus on:</a:t>
            </a:r>
          </a:p>
          <a:p>
            <a:pPr marL="0" indent="0">
              <a:spcBef>
                <a:spcPts val="0"/>
              </a:spcBef>
              <a:buNone/>
            </a:pPr>
            <a:r>
              <a:rPr lang="en-GB" sz="2400" dirty="0">
                <a:latin typeface="Calibri" panose="020F0502020204030204" pitchFamily="34" charset="0"/>
                <a:ea typeface="Calibri" panose="020F0502020204030204" pitchFamily="34" charset="0"/>
                <a:cs typeface="Calibri" panose="020F0502020204030204" pitchFamily="34" charset="0"/>
              </a:rPr>
              <a:t>    1. Improve Focus and Reduce   </a:t>
            </a:r>
          </a:p>
          <a:p>
            <a:pPr marL="0" indent="0">
              <a:spcBef>
                <a:spcPts val="0"/>
              </a:spcBef>
              <a:buNone/>
            </a:pPr>
            <a:r>
              <a:rPr lang="en-GB" sz="2400" dirty="0">
                <a:latin typeface="Calibri" panose="020F0502020204030204" pitchFamily="34" charset="0"/>
                <a:ea typeface="Calibri" panose="020F0502020204030204" pitchFamily="34" charset="0"/>
                <a:cs typeface="Calibri" panose="020F0502020204030204" pitchFamily="34" charset="0"/>
              </a:rPr>
              <a:t>        Distractions.</a:t>
            </a:r>
          </a:p>
          <a:p>
            <a:pPr marL="0" indent="0">
              <a:spcBef>
                <a:spcPts val="0"/>
              </a:spcBef>
              <a:buNone/>
            </a:pPr>
            <a:r>
              <a:rPr lang="en-GB" sz="2400" dirty="0">
                <a:latin typeface="Calibri" panose="020F0502020204030204" pitchFamily="34" charset="0"/>
                <a:ea typeface="Calibri" panose="020F0502020204030204" pitchFamily="34" charset="0"/>
                <a:cs typeface="Calibri" panose="020F0502020204030204" pitchFamily="34" charset="0"/>
              </a:rPr>
              <a:t>    2. Time Awareness &amp; Planning.</a:t>
            </a:r>
          </a:p>
          <a:p>
            <a:pPr marL="0" indent="0">
              <a:spcBef>
                <a:spcPts val="0"/>
              </a:spcBef>
              <a:buNone/>
            </a:pPr>
            <a:r>
              <a:rPr lang="en-GB" sz="2400" dirty="0">
                <a:latin typeface="Calibri" panose="020F0502020204030204" pitchFamily="34" charset="0"/>
                <a:ea typeface="Calibri" panose="020F0502020204030204" pitchFamily="34" charset="0"/>
                <a:cs typeface="Calibri" panose="020F0502020204030204" pitchFamily="34" charset="0"/>
              </a:rPr>
              <a:t>    3. Task Breakdown &amp; Prioritisation.</a:t>
            </a:r>
          </a:p>
          <a:p>
            <a:pPr marL="0" indent="0">
              <a:spcBef>
                <a:spcPts val="0"/>
              </a:spcBef>
              <a:buNone/>
            </a:pPr>
            <a:r>
              <a:rPr lang="en-GB" sz="2400" dirty="0">
                <a:latin typeface="Calibri" panose="020F0502020204030204" pitchFamily="34" charset="0"/>
                <a:ea typeface="Calibri" panose="020F0502020204030204" pitchFamily="34" charset="0"/>
                <a:cs typeface="Calibri" panose="020F0502020204030204" pitchFamily="34" charset="0"/>
              </a:rPr>
              <a:t>    4. External Supports &amp; Accountability.</a:t>
            </a:r>
          </a:p>
          <a:p>
            <a:pPr marL="0" indent="0">
              <a:spcBef>
                <a:spcPts val="0"/>
              </a:spcBef>
              <a:buNone/>
            </a:pPr>
            <a:r>
              <a:rPr lang="en-GB" sz="2400" dirty="0">
                <a:latin typeface="Calibri" panose="020F0502020204030204" pitchFamily="34" charset="0"/>
                <a:ea typeface="Calibri" panose="020F0502020204030204" pitchFamily="34" charset="0"/>
                <a:cs typeface="Calibri" panose="020F0502020204030204" pitchFamily="34" charset="0"/>
              </a:rPr>
              <a:t>    5. Routines &amp; Consistency.</a:t>
            </a:r>
          </a:p>
          <a:p>
            <a:pPr marL="0" indent="0">
              <a:spcBef>
                <a:spcPts val="0"/>
              </a:spcBef>
              <a:buNone/>
            </a:pPr>
            <a:r>
              <a:rPr lang="en-GB" sz="2400" dirty="0">
                <a:latin typeface="Calibri" panose="020F0502020204030204" pitchFamily="34" charset="0"/>
                <a:ea typeface="Calibri" panose="020F0502020204030204" pitchFamily="34" charset="0"/>
                <a:cs typeface="Calibri" panose="020F0502020204030204" pitchFamily="34" charset="0"/>
              </a:rPr>
              <a:t>    6. Self-Compassion &amp; Flexibility.</a:t>
            </a:r>
          </a:p>
          <a:p>
            <a:pPr>
              <a:spcBef>
                <a:spcPts val="0"/>
              </a:spcBef>
            </a:pPr>
            <a:endParaRPr lang="en-GB" sz="2400" dirty="0">
              <a:latin typeface="Calibri" panose="020F0502020204030204" pitchFamily="34" charset="0"/>
              <a:ea typeface="Calibri" panose="020F0502020204030204" pitchFamily="34" charset="0"/>
              <a:cs typeface="Calibri" panose="020F0502020204030204" pitchFamily="34" charset="0"/>
            </a:endParaRPr>
          </a:p>
          <a:p>
            <a:pPr>
              <a:spcBef>
                <a:spcPts val="0"/>
              </a:spcBef>
            </a:pPr>
            <a:endParaRPr lang="en-GB" sz="2400" dirty="0">
              <a:latin typeface="Calibri" panose="020F0502020204030204" pitchFamily="34" charset="0"/>
              <a:ea typeface="Calibri" panose="020F0502020204030204" pitchFamily="34" charset="0"/>
              <a:cs typeface="Calibri" panose="020F0502020204030204" pitchFamily="34" charset="0"/>
            </a:endParaRPr>
          </a:p>
          <a:p>
            <a:endParaRPr lang="en-GB" sz="2400" b="1" dirty="0"/>
          </a:p>
        </p:txBody>
      </p:sp>
    </p:spTree>
    <p:extLst>
      <p:ext uri="{BB962C8B-B14F-4D97-AF65-F5344CB8AC3E}">
        <p14:creationId xmlns:p14="http://schemas.microsoft.com/office/powerpoint/2010/main" val="38955037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8C435E8-852F-49A1-2364-159B6B3CB8D5}"/>
              </a:ext>
            </a:extLst>
          </p:cNvPr>
          <p:cNvSpPr>
            <a:spLocks noGrp="1"/>
          </p:cNvSpPr>
          <p:nvPr>
            <p:ph type="ftr" sz="quarter" idx="11"/>
          </p:nvPr>
        </p:nvSpPr>
        <p:spPr/>
        <p:txBody>
          <a:bodyPr/>
          <a:lstStyle/>
          <a:p>
            <a:r>
              <a:rPr lang="en-US"/>
              <a:t>
              </a:t>
            </a:r>
          </a:p>
        </p:txBody>
      </p:sp>
      <p:sp>
        <p:nvSpPr>
          <p:cNvPr id="7" name="Content Placeholder 2">
            <a:extLst>
              <a:ext uri="{FF2B5EF4-FFF2-40B4-BE49-F238E27FC236}">
                <a16:creationId xmlns:a16="http://schemas.microsoft.com/office/drawing/2014/main" id="{6193D31F-8489-26B0-0355-16F433751C97}"/>
              </a:ext>
            </a:extLst>
          </p:cNvPr>
          <p:cNvSpPr>
            <a:spLocks noGrp="1"/>
          </p:cNvSpPr>
          <p:nvPr>
            <p:ph idx="1"/>
          </p:nvPr>
        </p:nvSpPr>
        <p:spPr>
          <a:xfrm>
            <a:off x="438271" y="279058"/>
            <a:ext cx="11315458" cy="6340531"/>
          </a:xfrm>
          <a:ln w="38100">
            <a:solidFill>
              <a:srgbClr val="C73D4D"/>
            </a:solidFill>
          </a:ln>
        </p:spPr>
        <p:txBody>
          <a:bodyPr>
            <a:normAutofit fontScale="25000" lnSpcReduction="20000"/>
          </a:bodyPr>
          <a:lstStyle/>
          <a:p>
            <a:pPr>
              <a:spcBef>
                <a:spcPts val="0"/>
              </a:spcBef>
              <a:spcAft>
                <a:spcPts val="600"/>
              </a:spcAft>
            </a:pPr>
            <a:endParaRPr lang="en-GB" sz="3600" dirty="0">
              <a:latin typeface="Calibri" panose="020F0502020204030204" pitchFamily="34" charset="0"/>
              <a:ea typeface="Calibri" panose="020F0502020204030204" pitchFamily="34" charset="0"/>
              <a:cs typeface="Calibri" panose="020F0502020204030204" pitchFamily="34" charset="0"/>
            </a:endParaRPr>
          </a:p>
          <a:p>
            <a:pPr>
              <a:spcBef>
                <a:spcPts val="0"/>
              </a:spcBef>
              <a:spcAft>
                <a:spcPts val="600"/>
              </a:spcAft>
            </a:pPr>
            <a:endParaRPr lang="en-GB" sz="46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spcAft>
                <a:spcPts val="600"/>
              </a:spcAft>
              <a:buNone/>
            </a:pPr>
            <a:r>
              <a:rPr lang="en-GB" sz="4600" dirty="0">
                <a:latin typeface="Calibri" panose="020F0502020204030204" pitchFamily="34" charset="0"/>
                <a:ea typeface="Calibri" panose="020F0502020204030204" pitchFamily="34" charset="0"/>
                <a:cs typeface="Calibri" panose="020F0502020204030204" pitchFamily="34" charset="0"/>
              </a:rPr>
              <a:t>		</a:t>
            </a:r>
            <a:endParaRPr lang="en-GB" sz="76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spcAft>
                <a:spcPts val="600"/>
              </a:spcAft>
              <a:buNone/>
            </a:pPr>
            <a:endParaRPr lang="en-GB" sz="3600" dirty="0">
              <a:latin typeface="Calibri" panose="020F0502020204030204" pitchFamily="34" charset="0"/>
              <a:ea typeface="Calibri" panose="020F0502020204030204" pitchFamily="34" charset="0"/>
              <a:cs typeface="Calibri" panose="020F0502020204030204" pitchFamily="34" charset="0"/>
            </a:endParaRPr>
          </a:p>
          <a:p>
            <a:pPr>
              <a:lnSpc>
                <a:spcPct val="120000"/>
              </a:lnSpc>
              <a:spcBef>
                <a:spcPts val="300"/>
              </a:spcBef>
              <a:spcAft>
                <a:spcPts val="300"/>
              </a:spcAft>
            </a:pPr>
            <a:endParaRPr lang="en-GB" sz="7400" dirty="0">
              <a:latin typeface="Calibri" panose="020F0502020204030204" pitchFamily="34" charset="0"/>
              <a:ea typeface="Calibri" panose="020F0502020204030204" pitchFamily="34" charset="0"/>
              <a:cs typeface="Calibri" panose="020F0502020204030204" pitchFamily="34" charset="0"/>
            </a:endParaRPr>
          </a:p>
          <a:p>
            <a:pPr>
              <a:lnSpc>
                <a:spcPct val="120000"/>
              </a:lnSpc>
              <a:spcBef>
                <a:spcPts val="300"/>
              </a:spcBef>
              <a:spcAft>
                <a:spcPts val="300"/>
              </a:spcAft>
            </a:pPr>
            <a:r>
              <a:rPr lang="en-GB" sz="8400" b="1" dirty="0">
                <a:latin typeface="Calibri" panose="020F0502020204030204" pitchFamily="34" charset="0"/>
                <a:ea typeface="Calibri" panose="020F0502020204030204" pitchFamily="34" charset="0"/>
                <a:cs typeface="Calibri" panose="020F0502020204030204" pitchFamily="34" charset="0"/>
              </a:rPr>
              <a:t>Ask</a:t>
            </a:r>
            <a:r>
              <a:rPr lang="en-GB" sz="8400" dirty="0">
                <a:latin typeface="Calibri" panose="020F0502020204030204" pitchFamily="34" charset="0"/>
                <a:ea typeface="Calibri" panose="020F0502020204030204" pitchFamily="34" charset="0"/>
                <a:cs typeface="Calibri" panose="020F0502020204030204" pitchFamily="34" charset="0"/>
              </a:rPr>
              <a:t> the client if there is anything they want to focus on in the session. They could keep notes during the week and bring them.</a:t>
            </a:r>
          </a:p>
          <a:p>
            <a:pPr>
              <a:lnSpc>
                <a:spcPct val="120000"/>
              </a:lnSpc>
              <a:spcBef>
                <a:spcPts val="300"/>
              </a:spcBef>
              <a:spcAft>
                <a:spcPts val="300"/>
              </a:spcAft>
            </a:pPr>
            <a:r>
              <a:rPr lang="en-GB" sz="8400" b="1" dirty="0">
                <a:latin typeface="Calibri" panose="020F0502020204030204" pitchFamily="34" charset="0"/>
                <a:ea typeface="Calibri" panose="020F0502020204030204" pitchFamily="34" charset="0"/>
                <a:cs typeface="Calibri" panose="020F0502020204030204" pitchFamily="34" charset="0"/>
              </a:rPr>
              <a:t>Offer</a:t>
            </a:r>
            <a:r>
              <a:rPr lang="en-GB" sz="8400" dirty="0">
                <a:latin typeface="Calibri" panose="020F0502020204030204" pitchFamily="34" charset="0"/>
                <a:ea typeface="Calibri" panose="020F0502020204030204" pitchFamily="34" charset="0"/>
                <a:cs typeface="Calibri" panose="020F0502020204030204" pitchFamily="34" charset="0"/>
              </a:rPr>
              <a:t> different strategies, techniques and practical solutions to try - encourage clients to choose the ones that work the best for them.</a:t>
            </a:r>
          </a:p>
          <a:p>
            <a:pPr>
              <a:lnSpc>
                <a:spcPct val="120000"/>
              </a:lnSpc>
              <a:spcBef>
                <a:spcPts val="300"/>
              </a:spcBef>
              <a:spcAft>
                <a:spcPts val="300"/>
              </a:spcAft>
            </a:pPr>
            <a:r>
              <a:rPr lang="en-GB" sz="8400" dirty="0">
                <a:latin typeface="Calibri" panose="020F0502020204030204" pitchFamily="34" charset="0"/>
                <a:ea typeface="Calibri" panose="020F0502020204030204" pitchFamily="34" charset="0"/>
                <a:cs typeface="Calibri" panose="020F0502020204030204" pitchFamily="34" charset="0"/>
              </a:rPr>
              <a:t>Place </a:t>
            </a:r>
            <a:r>
              <a:rPr lang="en-GB" sz="8400" b="1" dirty="0">
                <a:latin typeface="Calibri" panose="020F0502020204030204" pitchFamily="34" charset="0"/>
                <a:ea typeface="Calibri" panose="020F0502020204030204" pitchFamily="34" charset="0"/>
                <a:cs typeface="Calibri" panose="020F0502020204030204" pitchFamily="34" charset="0"/>
              </a:rPr>
              <a:t>greater emphasis </a:t>
            </a:r>
            <a:r>
              <a:rPr lang="en-GB" sz="8400" dirty="0">
                <a:latin typeface="Calibri" panose="020F0502020204030204" pitchFamily="34" charset="0"/>
                <a:ea typeface="Calibri" panose="020F0502020204030204" pitchFamily="34" charset="0"/>
                <a:cs typeface="Calibri" panose="020F0502020204030204" pitchFamily="34" charset="0"/>
              </a:rPr>
              <a:t>on changing behaviour, rather than cognitions. Use the behaviour as the starting point.</a:t>
            </a:r>
          </a:p>
          <a:p>
            <a:pPr>
              <a:lnSpc>
                <a:spcPct val="120000"/>
              </a:lnSpc>
              <a:spcBef>
                <a:spcPts val="300"/>
              </a:spcBef>
              <a:spcAft>
                <a:spcPts val="300"/>
              </a:spcAft>
            </a:pPr>
            <a:r>
              <a:rPr lang="en-GB" sz="8400" dirty="0">
                <a:latin typeface="Calibri" panose="020F0502020204030204" pitchFamily="34" charset="0"/>
                <a:ea typeface="Calibri" panose="020F0502020204030204" pitchFamily="34" charset="0"/>
                <a:cs typeface="Calibri" panose="020F0502020204030204" pitchFamily="34" charset="0"/>
              </a:rPr>
              <a:t>Ensure </a:t>
            </a:r>
            <a:r>
              <a:rPr lang="en-GB" sz="8400" b="1" dirty="0">
                <a:latin typeface="Calibri" panose="020F0502020204030204" pitchFamily="34" charset="0"/>
                <a:ea typeface="Calibri" panose="020F0502020204030204" pitchFamily="34" charset="0"/>
                <a:cs typeface="Calibri" panose="020F0502020204030204" pitchFamily="34" charset="0"/>
              </a:rPr>
              <a:t>client goals </a:t>
            </a:r>
            <a:r>
              <a:rPr lang="en-GB" sz="8400" dirty="0">
                <a:latin typeface="Calibri" panose="020F0502020204030204" pitchFamily="34" charset="0"/>
                <a:ea typeface="Calibri" panose="020F0502020204030204" pitchFamily="34" charset="0"/>
                <a:cs typeface="Calibri" panose="020F0502020204030204" pitchFamily="34" charset="0"/>
              </a:rPr>
              <a:t>are clear and have timescales for completing.</a:t>
            </a:r>
            <a:r>
              <a:rPr lang="en-GB" dirty="0"/>
              <a:t>  </a:t>
            </a:r>
            <a:r>
              <a:rPr lang="en-GB" sz="8400" dirty="0">
                <a:latin typeface="Calibri" panose="020F0502020204030204" pitchFamily="34" charset="0"/>
                <a:ea typeface="Calibri" panose="020F0502020204030204" pitchFamily="34" charset="0"/>
                <a:cs typeface="Calibri" panose="020F0502020204030204" pitchFamily="34" charset="0"/>
              </a:rPr>
              <a:t>Potentially </a:t>
            </a:r>
            <a:r>
              <a:rPr lang="en-GB" sz="8400" b="1" dirty="0">
                <a:latin typeface="Calibri" panose="020F0502020204030204" pitchFamily="34" charset="0"/>
                <a:ea typeface="Calibri" panose="020F0502020204030204" pitchFamily="34" charset="0"/>
                <a:cs typeface="Calibri" panose="020F0502020204030204" pitchFamily="34" charset="0"/>
              </a:rPr>
              <a:t>create</a:t>
            </a:r>
            <a:r>
              <a:rPr lang="en-GB" sz="8400" dirty="0">
                <a:latin typeface="Calibri" panose="020F0502020204030204" pitchFamily="34" charset="0"/>
                <a:ea typeface="Calibri" panose="020F0502020204030204" pitchFamily="34" charset="0"/>
                <a:cs typeface="Calibri" panose="020F0502020204030204" pitchFamily="34" charset="0"/>
              </a:rPr>
              <a:t> a summary or have a discussion on what might be covered, e.g. identifying triggers, barriers to use etc.</a:t>
            </a:r>
          </a:p>
          <a:p>
            <a:pPr>
              <a:lnSpc>
                <a:spcPct val="120000"/>
              </a:lnSpc>
              <a:spcBef>
                <a:spcPts val="300"/>
              </a:spcBef>
              <a:spcAft>
                <a:spcPts val="300"/>
              </a:spcAft>
            </a:pPr>
            <a:r>
              <a:rPr lang="en-GB" sz="8400" dirty="0">
                <a:latin typeface="Calibri" panose="020F0502020204030204" pitchFamily="34" charset="0"/>
                <a:ea typeface="Calibri" panose="020F0502020204030204" pitchFamily="34" charset="0"/>
                <a:cs typeface="Calibri" panose="020F0502020204030204" pitchFamily="34" charset="0"/>
              </a:rPr>
              <a:t>Support </a:t>
            </a:r>
            <a:r>
              <a:rPr lang="en-GB" sz="8400" b="1" dirty="0">
                <a:latin typeface="Calibri" panose="020F0502020204030204" pitchFamily="34" charset="0"/>
                <a:ea typeface="Calibri" panose="020F0502020204030204" pitchFamily="34" charset="0"/>
                <a:cs typeface="Calibri" panose="020F0502020204030204" pitchFamily="34" charset="0"/>
              </a:rPr>
              <a:t>empowerment</a:t>
            </a:r>
            <a:r>
              <a:rPr lang="en-GB" sz="8400" dirty="0">
                <a:latin typeface="Calibri" panose="020F0502020204030204" pitchFamily="34" charset="0"/>
                <a:ea typeface="Calibri" panose="020F0502020204030204" pitchFamily="34" charset="0"/>
                <a:cs typeface="Calibri" panose="020F0502020204030204" pitchFamily="34" charset="0"/>
              </a:rPr>
              <a:t> by helping clients develop their own self-advocacy skills to make their own choices and express their own needs.</a:t>
            </a:r>
          </a:p>
          <a:p>
            <a:pPr>
              <a:lnSpc>
                <a:spcPct val="120000"/>
              </a:lnSpc>
              <a:spcBef>
                <a:spcPts val="300"/>
              </a:spcBef>
              <a:spcAft>
                <a:spcPts val="300"/>
              </a:spcAft>
            </a:pPr>
            <a:r>
              <a:rPr lang="en-US" sz="8400" dirty="0">
                <a:latin typeface="Calibri" panose="020F0502020204030204" pitchFamily="34" charset="0"/>
                <a:ea typeface="Calibri" panose="020F0502020204030204" pitchFamily="34" charset="0"/>
                <a:cs typeface="Calibri" panose="020F0502020204030204" pitchFamily="34" charset="0"/>
              </a:rPr>
              <a:t>Recognise and focus on the client's </a:t>
            </a:r>
            <a:r>
              <a:rPr lang="en-US" sz="8400" b="1" dirty="0">
                <a:latin typeface="Calibri" panose="020F0502020204030204" pitchFamily="34" charset="0"/>
                <a:ea typeface="Calibri" panose="020F0502020204030204" pitchFamily="34" charset="0"/>
                <a:cs typeface="Calibri" panose="020F0502020204030204" pitchFamily="34" charset="0"/>
              </a:rPr>
              <a:t>strengths, practice affirmations and positive self-talk</a:t>
            </a:r>
            <a:r>
              <a:rPr lang="en-US" sz="8400" dirty="0">
                <a:latin typeface="Calibri" panose="020F0502020204030204" pitchFamily="34" charset="0"/>
                <a:ea typeface="Calibri" panose="020F0502020204030204" pitchFamily="34" charset="0"/>
                <a:cs typeface="Calibri" panose="020F0502020204030204" pitchFamily="34" charset="0"/>
              </a:rPr>
              <a:t>, to help clients build confidence and belief in themselves.</a:t>
            </a:r>
            <a:endParaRPr lang="en-GB" sz="8400" dirty="0">
              <a:latin typeface="Calibri" panose="020F0502020204030204" pitchFamily="34" charset="0"/>
              <a:ea typeface="Calibri" panose="020F0502020204030204" pitchFamily="34" charset="0"/>
              <a:cs typeface="Calibri" panose="020F0502020204030204" pitchFamily="34" charset="0"/>
            </a:endParaRPr>
          </a:p>
          <a:p>
            <a:pPr fontAlgn="base">
              <a:lnSpc>
                <a:spcPct val="120000"/>
              </a:lnSpc>
              <a:spcBef>
                <a:spcPts val="300"/>
              </a:spcBef>
              <a:spcAft>
                <a:spcPts val="300"/>
              </a:spcAft>
            </a:pPr>
            <a:r>
              <a:rPr lang="en-GB" sz="8400" dirty="0">
                <a:latin typeface="Calibri" panose="020F0502020204030204" pitchFamily="34" charset="0"/>
                <a:ea typeface="Calibri" panose="020F0502020204030204" pitchFamily="34" charset="0"/>
                <a:cs typeface="Calibri" panose="020F0502020204030204" pitchFamily="34" charset="0"/>
              </a:rPr>
              <a:t>Provide </a:t>
            </a:r>
            <a:r>
              <a:rPr lang="en-GB" sz="8400" b="1" dirty="0">
                <a:latin typeface="Calibri" panose="020F0502020204030204" pitchFamily="34" charset="0"/>
                <a:ea typeface="Calibri" panose="020F0502020204030204" pitchFamily="34" charset="0"/>
                <a:cs typeface="Calibri" panose="020F0502020204030204" pitchFamily="34" charset="0"/>
              </a:rPr>
              <a:t>psychoeducation</a:t>
            </a:r>
            <a:r>
              <a:rPr lang="en-GB" sz="8400" dirty="0">
                <a:latin typeface="Calibri" panose="020F0502020204030204" pitchFamily="34" charset="0"/>
                <a:ea typeface="Calibri" panose="020F0502020204030204" pitchFamily="34" charset="0"/>
                <a:cs typeface="Calibri" panose="020F0502020204030204" pitchFamily="34" charset="0"/>
              </a:rPr>
              <a:t> to encourage advocacy for needs, develop effective coping strategies, and navigate environments with greater confidence.</a:t>
            </a:r>
          </a:p>
        </p:txBody>
      </p:sp>
      <p:pic>
        <p:nvPicPr>
          <p:cNvPr id="9" name="Graphic 8" descr="Shoe footprints with solid fill">
            <a:extLst>
              <a:ext uri="{FF2B5EF4-FFF2-40B4-BE49-F238E27FC236}">
                <a16:creationId xmlns:a16="http://schemas.microsoft.com/office/drawing/2014/main" id="{A627E013-3C7E-8265-BA42-7935E1DF717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255765" y="389402"/>
            <a:ext cx="914400" cy="914400"/>
          </a:xfrm>
          <a:prstGeom prst="rect">
            <a:avLst/>
          </a:prstGeom>
        </p:spPr>
      </p:pic>
      <p:pic>
        <p:nvPicPr>
          <p:cNvPr id="10" name="Picture 9" descr="A silhouette of a person helping a person on a mountain top&#10;&#10;AI-generated content may be incorrect.">
            <a:extLst>
              <a:ext uri="{FF2B5EF4-FFF2-40B4-BE49-F238E27FC236}">
                <a16:creationId xmlns:a16="http://schemas.microsoft.com/office/drawing/2014/main" id="{C721B69C-599B-2C0A-B40E-F38CF78661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09853" y="4839970"/>
            <a:ext cx="2059305" cy="1881505"/>
          </a:xfrm>
          <a:prstGeom prst="rect">
            <a:avLst/>
          </a:prstGeom>
        </p:spPr>
      </p:pic>
      <p:sp>
        <p:nvSpPr>
          <p:cNvPr id="11" name="TextBox 10">
            <a:extLst>
              <a:ext uri="{FF2B5EF4-FFF2-40B4-BE49-F238E27FC236}">
                <a16:creationId xmlns:a16="http://schemas.microsoft.com/office/drawing/2014/main" id="{057643D1-30AC-AB25-B369-B5DCC5B0A16B}"/>
              </a:ext>
            </a:extLst>
          </p:cNvPr>
          <p:cNvSpPr txBox="1"/>
          <p:nvPr/>
        </p:nvSpPr>
        <p:spPr>
          <a:xfrm>
            <a:off x="438271" y="238411"/>
            <a:ext cx="2867025" cy="523220"/>
          </a:xfrm>
          <a:prstGeom prst="rect">
            <a:avLst/>
          </a:prstGeom>
          <a:noFill/>
        </p:spPr>
        <p:txBody>
          <a:bodyPr wrap="square" rtlCol="0">
            <a:spAutoFit/>
          </a:bodyPr>
          <a:lstStyle/>
          <a:p>
            <a:r>
              <a:rPr lang="en-GB" sz="2800" dirty="0">
                <a:latin typeface="Calibri" panose="020F0502020204030204" pitchFamily="34" charset="0"/>
                <a:ea typeface="Calibri" panose="020F0502020204030204" pitchFamily="34" charset="0"/>
                <a:cs typeface="Calibri" panose="020F0502020204030204" pitchFamily="34" charset="0"/>
              </a:rPr>
              <a:t>Strategies to:</a:t>
            </a:r>
          </a:p>
        </p:txBody>
      </p:sp>
      <p:sp>
        <p:nvSpPr>
          <p:cNvPr id="13" name="TextBox 12">
            <a:extLst>
              <a:ext uri="{FF2B5EF4-FFF2-40B4-BE49-F238E27FC236}">
                <a16:creationId xmlns:a16="http://schemas.microsoft.com/office/drawing/2014/main" id="{F8A1384D-0892-6FDD-2604-4126A4922463}"/>
              </a:ext>
            </a:extLst>
          </p:cNvPr>
          <p:cNvSpPr txBox="1"/>
          <p:nvPr/>
        </p:nvSpPr>
        <p:spPr>
          <a:xfrm>
            <a:off x="717755" y="636563"/>
            <a:ext cx="9662087" cy="707886"/>
          </a:xfrm>
          <a:prstGeom prst="rect">
            <a:avLst/>
          </a:prstGeom>
          <a:noFill/>
        </p:spPr>
        <p:txBody>
          <a:bodyPr wrap="square" rtlCol="0">
            <a:spAutoFit/>
          </a:bodyPr>
          <a:lstStyle/>
          <a:p>
            <a:r>
              <a:rPr lang="en-GB" sz="4000" b="1" dirty="0">
                <a:solidFill>
                  <a:srgbClr val="C73D4D"/>
                </a:solidFill>
                <a:latin typeface="Calibri" panose="020F0502020204030204" pitchFamily="34" charset="0"/>
                <a:ea typeface="Calibri" panose="020F0502020204030204" pitchFamily="34" charset="0"/>
                <a:cs typeface="Calibri" panose="020F0502020204030204" pitchFamily="34" charset="0"/>
              </a:rPr>
              <a:t>Support Client’s Ownership of their Recovery</a:t>
            </a:r>
          </a:p>
        </p:txBody>
      </p:sp>
    </p:spTree>
    <p:extLst>
      <p:ext uri="{BB962C8B-B14F-4D97-AF65-F5344CB8AC3E}">
        <p14:creationId xmlns:p14="http://schemas.microsoft.com/office/powerpoint/2010/main" val="41329485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DD8C2-A7C5-5805-4EEE-3AD13BDCE284}"/>
              </a:ext>
            </a:extLst>
          </p:cNvPr>
          <p:cNvSpPr>
            <a:spLocks noGrp="1"/>
          </p:cNvSpPr>
          <p:nvPr>
            <p:ph type="title"/>
          </p:nvPr>
        </p:nvSpPr>
        <p:spPr/>
        <p:txBody>
          <a:bodyPr/>
          <a:lstStyle/>
          <a:p>
            <a:pPr algn="ctr"/>
            <a:r>
              <a:rPr lang="en-GB" dirty="0">
                <a:latin typeface="Calibri" panose="020F0502020204030204" pitchFamily="34" charset="0"/>
                <a:ea typeface="Calibri" panose="020F0502020204030204" pitchFamily="34" charset="0"/>
                <a:cs typeface="Calibri" panose="020F0502020204030204" pitchFamily="34" charset="0"/>
              </a:rPr>
              <a:t>Strategies to Improve Communication</a:t>
            </a:r>
            <a:endParaRPr lang="en-GB" dirty="0"/>
          </a:p>
        </p:txBody>
      </p:sp>
      <p:pic>
        <p:nvPicPr>
          <p:cNvPr id="8" name="Content Placeholder 7">
            <a:extLst>
              <a:ext uri="{FF2B5EF4-FFF2-40B4-BE49-F238E27FC236}">
                <a16:creationId xmlns:a16="http://schemas.microsoft.com/office/drawing/2014/main" id="{6EB3167D-EA96-F798-6769-506340FEF779}"/>
              </a:ext>
            </a:extLst>
          </p:cNvPr>
          <p:cNvPicPr>
            <a:picLocks noGrp="1" noChangeAspect="1"/>
          </p:cNvPicPr>
          <p:nvPr>
            <p:ph idx="1"/>
          </p:nvPr>
        </p:nvPicPr>
        <p:blipFill>
          <a:blip r:embed="rId2"/>
          <a:stretch>
            <a:fillRect/>
          </a:stretch>
        </p:blipFill>
        <p:spPr>
          <a:xfrm>
            <a:off x="12642" y="1690688"/>
            <a:ext cx="2475435" cy="4503185"/>
          </a:xfrm>
          <a:prstGeom prst="rect">
            <a:avLst/>
          </a:prstGeom>
        </p:spPr>
      </p:pic>
      <p:sp>
        <p:nvSpPr>
          <p:cNvPr id="5" name="Footer Placeholder 4">
            <a:extLst>
              <a:ext uri="{FF2B5EF4-FFF2-40B4-BE49-F238E27FC236}">
                <a16:creationId xmlns:a16="http://schemas.microsoft.com/office/drawing/2014/main" id="{33477C66-884B-D36B-2233-988F300C1743}"/>
              </a:ext>
            </a:extLst>
          </p:cNvPr>
          <p:cNvSpPr>
            <a:spLocks noGrp="1"/>
          </p:cNvSpPr>
          <p:nvPr>
            <p:ph type="ftr" sz="quarter" idx="11"/>
          </p:nvPr>
        </p:nvSpPr>
        <p:spPr/>
        <p:txBody>
          <a:bodyPr/>
          <a:lstStyle/>
          <a:p>
            <a:r>
              <a:rPr lang="en-US"/>
              <a:t>
              </a:t>
            </a:r>
          </a:p>
        </p:txBody>
      </p:sp>
      <p:pic>
        <p:nvPicPr>
          <p:cNvPr id="10" name="Picture 9">
            <a:extLst>
              <a:ext uri="{FF2B5EF4-FFF2-40B4-BE49-F238E27FC236}">
                <a16:creationId xmlns:a16="http://schemas.microsoft.com/office/drawing/2014/main" id="{B4AA0C2B-2BBB-1ECE-7316-E738123ECB6E}"/>
              </a:ext>
            </a:extLst>
          </p:cNvPr>
          <p:cNvPicPr>
            <a:picLocks noChangeAspect="1"/>
          </p:cNvPicPr>
          <p:nvPr/>
        </p:nvPicPr>
        <p:blipFill>
          <a:blip r:embed="rId3"/>
          <a:stretch>
            <a:fillRect/>
          </a:stretch>
        </p:blipFill>
        <p:spPr>
          <a:xfrm>
            <a:off x="4252125" y="1833439"/>
            <a:ext cx="2090345" cy="4435284"/>
          </a:xfrm>
          <a:prstGeom prst="rect">
            <a:avLst/>
          </a:prstGeom>
        </p:spPr>
      </p:pic>
      <p:pic>
        <p:nvPicPr>
          <p:cNvPr id="12" name="Picture 11">
            <a:extLst>
              <a:ext uri="{FF2B5EF4-FFF2-40B4-BE49-F238E27FC236}">
                <a16:creationId xmlns:a16="http://schemas.microsoft.com/office/drawing/2014/main" id="{7F0BEBE6-BC25-6058-1C33-A942F6011A94}"/>
              </a:ext>
            </a:extLst>
          </p:cNvPr>
          <p:cNvPicPr>
            <a:picLocks noChangeAspect="1"/>
          </p:cNvPicPr>
          <p:nvPr/>
        </p:nvPicPr>
        <p:blipFill>
          <a:blip r:embed="rId4"/>
          <a:stretch>
            <a:fillRect/>
          </a:stretch>
        </p:blipFill>
        <p:spPr>
          <a:xfrm>
            <a:off x="7939876" y="1892929"/>
            <a:ext cx="2033791" cy="4463421"/>
          </a:xfrm>
          <a:prstGeom prst="rect">
            <a:avLst/>
          </a:prstGeom>
        </p:spPr>
      </p:pic>
      <p:sp>
        <p:nvSpPr>
          <p:cNvPr id="15" name="TextBox 14">
            <a:extLst>
              <a:ext uri="{FF2B5EF4-FFF2-40B4-BE49-F238E27FC236}">
                <a16:creationId xmlns:a16="http://schemas.microsoft.com/office/drawing/2014/main" id="{4AC1669B-BB52-D398-B4CC-C18C9520661A}"/>
              </a:ext>
            </a:extLst>
          </p:cNvPr>
          <p:cNvSpPr txBox="1"/>
          <p:nvPr/>
        </p:nvSpPr>
        <p:spPr>
          <a:xfrm>
            <a:off x="6227804" y="2324146"/>
            <a:ext cx="1746772" cy="923330"/>
          </a:xfrm>
          <a:prstGeom prst="rect">
            <a:avLst/>
          </a:prstGeom>
          <a:noFill/>
        </p:spPr>
        <p:txBody>
          <a:bodyPr wrap="square">
            <a:spAutoFit/>
          </a:bodyPr>
          <a:lstStyle/>
          <a:p>
            <a:pPr lvl="0" algn="ctr">
              <a:lnSpc>
                <a:spcPct val="100000"/>
              </a:lnSpc>
            </a:pPr>
            <a:r>
              <a:rPr lang="en-GB" dirty="0">
                <a:latin typeface="Calibri" panose="020F0502020204030204" pitchFamily="34" charset="0"/>
                <a:ea typeface="Calibri" panose="020F0502020204030204" pitchFamily="34" charset="0"/>
                <a:cs typeface="Calibri" panose="020F0502020204030204" pitchFamily="34" charset="0"/>
              </a:rPr>
              <a:t>Ensure </a:t>
            </a:r>
            <a:r>
              <a:rPr lang="en-GB" b="1" dirty="0">
                <a:latin typeface="Calibri" panose="020F0502020204030204" pitchFamily="34" charset="0"/>
                <a:ea typeface="Calibri" panose="020F0502020204030204" pitchFamily="34" charset="0"/>
                <a:cs typeface="Calibri" panose="020F0502020204030204" pitchFamily="34" charset="0"/>
              </a:rPr>
              <a:t>access</a:t>
            </a:r>
            <a:r>
              <a:rPr lang="en-GB" dirty="0">
                <a:latin typeface="Calibri" panose="020F0502020204030204" pitchFamily="34" charset="0"/>
                <a:ea typeface="Calibri" panose="020F0502020204030204" pitchFamily="34" charset="0"/>
                <a:cs typeface="Calibri" panose="020F0502020204030204" pitchFamily="34" charset="0"/>
              </a:rPr>
              <a:t> to the service is </a:t>
            </a:r>
            <a:r>
              <a:rPr lang="en-GB" b="1" dirty="0">
                <a:latin typeface="Calibri" panose="020F0502020204030204" pitchFamily="34" charset="0"/>
                <a:ea typeface="Calibri" panose="020F0502020204030204" pitchFamily="34" charset="0"/>
                <a:cs typeface="Calibri" panose="020F0502020204030204" pitchFamily="34" charset="0"/>
              </a:rPr>
              <a:t>straightforward.</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2FC45C48-6607-ACBD-4E36-3076F4231684}"/>
              </a:ext>
            </a:extLst>
          </p:cNvPr>
          <p:cNvSpPr txBox="1"/>
          <p:nvPr/>
        </p:nvSpPr>
        <p:spPr>
          <a:xfrm>
            <a:off x="9871670" y="2125180"/>
            <a:ext cx="1746773" cy="1477328"/>
          </a:xfrm>
          <a:prstGeom prst="rect">
            <a:avLst/>
          </a:prstGeom>
          <a:noFill/>
        </p:spPr>
        <p:txBody>
          <a:bodyPr wrap="square">
            <a:spAutoFit/>
          </a:bodyPr>
          <a:lstStyle/>
          <a:p>
            <a:pPr lvl="0" algn="ctr"/>
            <a:r>
              <a:rPr lang="en-GB" b="1" dirty="0">
                <a:latin typeface="Calibri" panose="020F0502020204030204" pitchFamily="34" charset="0"/>
                <a:ea typeface="Calibri" panose="020F0502020204030204" pitchFamily="34" charset="0"/>
                <a:cs typeface="Calibri" panose="020F0502020204030204" pitchFamily="34" charset="0"/>
              </a:rPr>
              <a:t>Explain</a:t>
            </a:r>
            <a:r>
              <a:rPr lang="en-GB" dirty="0">
                <a:latin typeface="Calibri" panose="020F0502020204030204" pitchFamily="34" charset="0"/>
                <a:ea typeface="Calibri" panose="020F0502020204030204" pitchFamily="34" charset="0"/>
                <a:cs typeface="Calibri" panose="020F0502020204030204" pitchFamily="34" charset="0"/>
              </a:rPr>
              <a:t> how the service works and what clients can expect at each stage.</a:t>
            </a:r>
          </a:p>
        </p:txBody>
      </p:sp>
      <p:sp>
        <p:nvSpPr>
          <p:cNvPr id="19" name="TextBox 18">
            <a:extLst>
              <a:ext uri="{FF2B5EF4-FFF2-40B4-BE49-F238E27FC236}">
                <a16:creationId xmlns:a16="http://schemas.microsoft.com/office/drawing/2014/main" id="{A075720A-7A3B-AC6C-B6B0-6CEACA2AD278}"/>
              </a:ext>
            </a:extLst>
          </p:cNvPr>
          <p:cNvSpPr txBox="1"/>
          <p:nvPr/>
        </p:nvSpPr>
        <p:spPr>
          <a:xfrm>
            <a:off x="2200676" y="2084710"/>
            <a:ext cx="1679373" cy="1200329"/>
          </a:xfrm>
          <a:prstGeom prst="rect">
            <a:avLst/>
          </a:prstGeom>
          <a:noFill/>
        </p:spPr>
        <p:txBody>
          <a:bodyPr wrap="square">
            <a:spAutoFit/>
          </a:bodyPr>
          <a:lstStyle/>
          <a:p>
            <a:pPr lvl="0" algn="ctr">
              <a:lnSpc>
                <a:spcPct val="100000"/>
              </a:lnSpc>
            </a:pPr>
            <a:r>
              <a:rPr lang="en-GB" dirty="0">
                <a:latin typeface="Calibri" panose="020F0502020204030204" pitchFamily="34" charset="0"/>
                <a:ea typeface="Calibri" panose="020F0502020204030204" pitchFamily="34" charset="0"/>
                <a:cs typeface="Calibri" panose="020F0502020204030204" pitchFamily="34" charset="0"/>
              </a:rPr>
              <a:t>Keep communication </a:t>
            </a:r>
            <a:r>
              <a:rPr lang="en-GB" b="1" dirty="0">
                <a:latin typeface="Calibri" panose="020F0502020204030204" pitchFamily="34" charset="0"/>
                <a:ea typeface="Calibri" panose="020F0502020204030204" pitchFamily="34" charset="0"/>
                <a:cs typeface="Calibri" panose="020F0502020204030204" pitchFamily="34" charset="0"/>
              </a:rPr>
              <a:t>clear, direct, and simple</a:t>
            </a:r>
            <a:r>
              <a:rPr lang="en-GB" dirty="0">
                <a:latin typeface="Calibri" panose="020F0502020204030204" pitchFamily="34" charset="0"/>
                <a:ea typeface="Calibri" panose="020F0502020204030204" pitchFamily="34" charset="0"/>
                <a:cs typeface="Calibri" panose="020F0502020204030204" pitchFamily="34" charset="0"/>
              </a:rPr>
              <a:t>.</a:t>
            </a:r>
            <a:endParaRPr lang="en-US" sz="1100" dirty="0">
              <a:latin typeface="Calibri" panose="020F0502020204030204" pitchFamily="34" charset="0"/>
              <a:ea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86F2DE64-1258-13F5-28E4-93C3703550E9}"/>
              </a:ext>
            </a:extLst>
          </p:cNvPr>
          <p:cNvSpPr txBox="1"/>
          <p:nvPr/>
        </p:nvSpPr>
        <p:spPr>
          <a:xfrm>
            <a:off x="2200676" y="4237398"/>
            <a:ext cx="1663793" cy="2031325"/>
          </a:xfrm>
          <a:prstGeom prst="rect">
            <a:avLst/>
          </a:prstGeom>
          <a:noFill/>
        </p:spPr>
        <p:txBody>
          <a:bodyPr wrap="square">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Use </a:t>
            </a:r>
            <a:r>
              <a:rPr lang="en-GB" b="1" dirty="0">
                <a:latin typeface="Calibri" panose="020F0502020204030204" pitchFamily="34" charset="0"/>
                <a:ea typeface="Calibri" panose="020F0502020204030204" pitchFamily="34" charset="0"/>
                <a:cs typeface="Calibri" panose="020F0502020204030204" pitchFamily="34" charset="0"/>
              </a:rPr>
              <a:t>varied formats </a:t>
            </a:r>
            <a:r>
              <a:rPr lang="en-GB" dirty="0">
                <a:latin typeface="Calibri" panose="020F0502020204030204" pitchFamily="34" charset="0"/>
                <a:ea typeface="Calibri" panose="020F0502020204030204" pitchFamily="34" charset="0"/>
                <a:cs typeface="Calibri" panose="020F0502020204030204" pitchFamily="34" charset="0"/>
              </a:rPr>
              <a:t>to illustrate the client journey (images, videos, simple diagrams).</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23" name="TextBox 22">
            <a:extLst>
              <a:ext uri="{FF2B5EF4-FFF2-40B4-BE49-F238E27FC236}">
                <a16:creationId xmlns:a16="http://schemas.microsoft.com/office/drawing/2014/main" id="{A51F90DB-7E3E-DBE9-DDB3-50EC61487A6B}"/>
              </a:ext>
            </a:extLst>
          </p:cNvPr>
          <p:cNvSpPr txBox="1"/>
          <p:nvPr/>
        </p:nvSpPr>
        <p:spPr>
          <a:xfrm>
            <a:off x="6249019" y="4459273"/>
            <a:ext cx="1516726" cy="1754326"/>
          </a:xfrm>
          <a:prstGeom prst="rect">
            <a:avLst/>
          </a:prstGeom>
          <a:noFill/>
        </p:spPr>
        <p:txBody>
          <a:bodyPr wrap="square">
            <a:spAutoFit/>
          </a:bodyPr>
          <a:lstStyle/>
          <a:p>
            <a:pPr lvl="0" algn="ctr"/>
            <a:r>
              <a:rPr lang="en-GB" dirty="0">
                <a:latin typeface="Calibri" panose="020F0502020204030204" pitchFamily="34" charset="0"/>
                <a:ea typeface="Calibri" panose="020F0502020204030204" pitchFamily="34" charset="0"/>
                <a:cs typeface="Calibri" panose="020F0502020204030204" pitchFamily="34" charset="0"/>
              </a:rPr>
              <a:t>Send rem</a:t>
            </a:r>
            <a:r>
              <a:rPr lang="en-GB" b="1" dirty="0">
                <a:latin typeface="Calibri" panose="020F0502020204030204" pitchFamily="34" charset="0"/>
                <a:ea typeface="Calibri" panose="020F0502020204030204" pitchFamily="34" charset="0"/>
                <a:cs typeface="Calibri" panose="020F0502020204030204" pitchFamily="34" charset="0"/>
              </a:rPr>
              <a:t>i</a:t>
            </a:r>
            <a:r>
              <a:rPr lang="en-GB" dirty="0">
                <a:latin typeface="Calibri" panose="020F0502020204030204" pitchFamily="34" charset="0"/>
                <a:ea typeface="Calibri" panose="020F0502020204030204" pitchFamily="34" charset="0"/>
                <a:cs typeface="Calibri" panose="020F0502020204030204" pitchFamily="34" charset="0"/>
              </a:rPr>
              <a:t>nders in the agreed format and at the agreed time.</a:t>
            </a:r>
          </a:p>
        </p:txBody>
      </p:sp>
      <p:sp>
        <p:nvSpPr>
          <p:cNvPr id="25" name="TextBox 24">
            <a:extLst>
              <a:ext uri="{FF2B5EF4-FFF2-40B4-BE49-F238E27FC236}">
                <a16:creationId xmlns:a16="http://schemas.microsoft.com/office/drawing/2014/main" id="{EF3599C2-F495-E55F-0CF8-B96963F4E28D}"/>
              </a:ext>
            </a:extLst>
          </p:cNvPr>
          <p:cNvSpPr txBox="1"/>
          <p:nvPr/>
        </p:nvSpPr>
        <p:spPr>
          <a:xfrm>
            <a:off x="9973667" y="4459273"/>
            <a:ext cx="1746773" cy="1754326"/>
          </a:xfrm>
          <a:prstGeom prst="rect">
            <a:avLst/>
          </a:prstGeom>
          <a:noFill/>
        </p:spPr>
        <p:txBody>
          <a:bodyPr wrap="square">
            <a:spAutoFit/>
          </a:bodyPr>
          <a:lstStyle/>
          <a:p>
            <a:pPr lvl="0" algn="ctr">
              <a:lnSpc>
                <a:spcPct val="100000"/>
              </a:lnSpc>
            </a:pPr>
            <a:r>
              <a:rPr lang="en-GB" b="1" dirty="0">
                <a:latin typeface="Calibri" panose="020F0502020204030204" pitchFamily="34" charset="0"/>
                <a:ea typeface="Calibri" panose="020F0502020204030204" pitchFamily="34" charset="0"/>
                <a:cs typeface="Calibri" panose="020F0502020204030204" pitchFamily="34" charset="0"/>
              </a:rPr>
              <a:t>Streamline communication </a:t>
            </a:r>
            <a:r>
              <a:rPr lang="en-GB" dirty="0">
                <a:latin typeface="Calibri" panose="020F0502020204030204" pitchFamily="34" charset="0"/>
                <a:ea typeface="Calibri" panose="020F0502020204030204" pitchFamily="34" charset="0"/>
                <a:cs typeface="Calibri" panose="020F0502020204030204" pitchFamily="34" charset="0"/>
              </a:rPr>
              <a:t>(e.g., one email chain) to reduce information overload</a:t>
            </a:r>
            <a:r>
              <a:rPr lang="en-US" dirty="0">
                <a:latin typeface="Calibri" panose="020F0502020204030204" pitchFamily="34" charset="0"/>
                <a:ea typeface="Calibri" panose="020F0502020204030204" pitchFamily="34" charset="0"/>
                <a:cs typeface="Calibri" panose="020F0502020204030204" pitchFamily="34" charset="0"/>
              </a:rPr>
              <a:t>.</a:t>
            </a:r>
          </a:p>
        </p:txBody>
      </p:sp>
      <p:pic>
        <p:nvPicPr>
          <p:cNvPr id="26" name="Picture 25">
            <a:extLst>
              <a:ext uri="{FF2B5EF4-FFF2-40B4-BE49-F238E27FC236}">
                <a16:creationId xmlns:a16="http://schemas.microsoft.com/office/drawing/2014/main" id="{9D20CCDC-4EC6-F358-4001-036900F57E46}"/>
              </a:ext>
            </a:extLst>
          </p:cNvPr>
          <p:cNvPicPr>
            <a:picLocks noChangeAspect="1"/>
          </p:cNvPicPr>
          <p:nvPr/>
        </p:nvPicPr>
        <p:blipFill>
          <a:blip r:embed="rId5"/>
          <a:stretch>
            <a:fillRect/>
          </a:stretch>
        </p:blipFill>
        <p:spPr>
          <a:xfrm>
            <a:off x="231528" y="1357005"/>
            <a:ext cx="11728943" cy="424098"/>
          </a:xfrm>
          <a:prstGeom prst="rect">
            <a:avLst/>
          </a:prstGeom>
        </p:spPr>
      </p:pic>
    </p:spTree>
    <p:extLst>
      <p:ext uri="{BB962C8B-B14F-4D97-AF65-F5344CB8AC3E}">
        <p14:creationId xmlns:p14="http://schemas.microsoft.com/office/powerpoint/2010/main" val="15735103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29284-45A2-4360-9DF9-695162315919}"/>
              </a:ext>
            </a:extLst>
          </p:cNvPr>
          <p:cNvSpPr>
            <a:spLocks noGrp="1"/>
          </p:cNvSpPr>
          <p:nvPr>
            <p:ph type="title"/>
          </p:nvPr>
        </p:nvSpPr>
        <p:spPr>
          <a:xfrm>
            <a:off x="534813" y="259715"/>
            <a:ext cx="11482958" cy="1325563"/>
          </a:xfrm>
        </p:spPr>
        <p:txBody>
          <a:bodyPr/>
          <a:lstStyle/>
          <a:p>
            <a:r>
              <a:rPr lang="en-GB" dirty="0">
                <a:latin typeface="Calibri" panose="020F0502020204030204" pitchFamily="34" charset="0"/>
                <a:ea typeface="Calibri" panose="020F0502020204030204" pitchFamily="34" charset="0"/>
                <a:cs typeface="Calibri" panose="020F0502020204030204" pitchFamily="34" charset="0"/>
              </a:rPr>
              <a:t>Strategies to Adapt Communication in Sessions </a:t>
            </a:r>
            <a:endParaRPr lang="en-GB" dirty="0"/>
          </a:p>
        </p:txBody>
      </p:sp>
      <p:sp>
        <p:nvSpPr>
          <p:cNvPr id="5" name="Footer Placeholder 4">
            <a:extLst>
              <a:ext uri="{FF2B5EF4-FFF2-40B4-BE49-F238E27FC236}">
                <a16:creationId xmlns:a16="http://schemas.microsoft.com/office/drawing/2014/main" id="{DF1D3E78-56DC-0B6E-1F20-6CF3A27458F0}"/>
              </a:ext>
            </a:extLst>
          </p:cNvPr>
          <p:cNvSpPr>
            <a:spLocks noGrp="1"/>
          </p:cNvSpPr>
          <p:nvPr>
            <p:ph type="ftr" sz="quarter" idx="11"/>
          </p:nvPr>
        </p:nvSpPr>
        <p:spPr/>
        <p:txBody>
          <a:bodyPr/>
          <a:lstStyle/>
          <a:p>
            <a:r>
              <a:rPr lang="en-US" dirty="0"/>
              <a:t>
              </a:t>
            </a:r>
          </a:p>
        </p:txBody>
      </p:sp>
      <p:pic>
        <p:nvPicPr>
          <p:cNvPr id="10" name="Picture 9">
            <a:extLst>
              <a:ext uri="{FF2B5EF4-FFF2-40B4-BE49-F238E27FC236}">
                <a16:creationId xmlns:a16="http://schemas.microsoft.com/office/drawing/2014/main" id="{A2FBB911-AD46-7277-A9DA-0204760122BE}"/>
              </a:ext>
            </a:extLst>
          </p:cNvPr>
          <p:cNvPicPr>
            <a:picLocks noChangeAspect="1"/>
          </p:cNvPicPr>
          <p:nvPr/>
        </p:nvPicPr>
        <p:blipFill>
          <a:blip r:embed="rId3"/>
          <a:stretch>
            <a:fillRect/>
          </a:stretch>
        </p:blipFill>
        <p:spPr>
          <a:xfrm>
            <a:off x="8226719" y="1895893"/>
            <a:ext cx="1894165" cy="4255200"/>
          </a:xfrm>
          <a:prstGeom prst="rect">
            <a:avLst/>
          </a:prstGeom>
        </p:spPr>
      </p:pic>
      <p:pic>
        <p:nvPicPr>
          <p:cNvPr id="12" name="Picture 11">
            <a:extLst>
              <a:ext uri="{FF2B5EF4-FFF2-40B4-BE49-F238E27FC236}">
                <a16:creationId xmlns:a16="http://schemas.microsoft.com/office/drawing/2014/main" id="{56DFDC70-B21D-D9DE-49FC-353F90E9AA83}"/>
              </a:ext>
            </a:extLst>
          </p:cNvPr>
          <p:cNvPicPr>
            <a:picLocks noChangeAspect="1"/>
          </p:cNvPicPr>
          <p:nvPr/>
        </p:nvPicPr>
        <p:blipFill>
          <a:blip r:embed="rId4"/>
          <a:stretch>
            <a:fillRect/>
          </a:stretch>
        </p:blipFill>
        <p:spPr>
          <a:xfrm>
            <a:off x="4206176" y="1913373"/>
            <a:ext cx="2013501" cy="4255200"/>
          </a:xfrm>
          <a:prstGeom prst="rect">
            <a:avLst/>
          </a:prstGeom>
        </p:spPr>
      </p:pic>
      <p:pic>
        <p:nvPicPr>
          <p:cNvPr id="14" name="Picture 13">
            <a:extLst>
              <a:ext uri="{FF2B5EF4-FFF2-40B4-BE49-F238E27FC236}">
                <a16:creationId xmlns:a16="http://schemas.microsoft.com/office/drawing/2014/main" id="{9E3556AD-A3E3-2977-0336-7048ACF6F2C1}"/>
              </a:ext>
            </a:extLst>
          </p:cNvPr>
          <p:cNvPicPr>
            <a:picLocks noChangeAspect="1"/>
          </p:cNvPicPr>
          <p:nvPr/>
        </p:nvPicPr>
        <p:blipFill>
          <a:blip r:embed="rId5"/>
          <a:stretch>
            <a:fillRect/>
          </a:stretch>
        </p:blipFill>
        <p:spPr>
          <a:xfrm>
            <a:off x="116217" y="1895842"/>
            <a:ext cx="2147888" cy="4255251"/>
          </a:xfrm>
          <a:prstGeom prst="rect">
            <a:avLst/>
          </a:prstGeom>
        </p:spPr>
      </p:pic>
      <p:sp>
        <p:nvSpPr>
          <p:cNvPr id="16" name="TextBox 15">
            <a:extLst>
              <a:ext uri="{FF2B5EF4-FFF2-40B4-BE49-F238E27FC236}">
                <a16:creationId xmlns:a16="http://schemas.microsoft.com/office/drawing/2014/main" id="{2040B37F-6830-0F3F-B849-C714AB8F14AD}"/>
              </a:ext>
            </a:extLst>
          </p:cNvPr>
          <p:cNvSpPr txBox="1"/>
          <p:nvPr/>
        </p:nvSpPr>
        <p:spPr>
          <a:xfrm>
            <a:off x="2052540" y="2001230"/>
            <a:ext cx="1978656" cy="1200329"/>
          </a:xfrm>
          <a:prstGeom prst="rect">
            <a:avLst/>
          </a:prstGeom>
          <a:noFill/>
        </p:spPr>
        <p:txBody>
          <a:bodyPr wrap="square">
            <a:spAutoFit/>
          </a:bodyPr>
          <a:lstStyle/>
          <a:p>
            <a:pPr algn="ctr"/>
            <a:r>
              <a:rPr lang="en-US" dirty="0">
                <a:solidFill>
                  <a:prstClr val="black">
                    <a:hueOff val="0"/>
                    <a:satOff val="0"/>
                    <a:lumOff val="0"/>
                    <a:alphaOff val="0"/>
                  </a:prstClr>
                </a:solidFill>
                <a:latin typeface="Calibri" panose="020F0502020204030204" pitchFamily="34" charset="0"/>
                <a:ea typeface="Calibri" panose="020F0502020204030204" pitchFamily="34" charset="0"/>
                <a:cs typeface="Calibri" panose="020F0502020204030204" pitchFamily="34" charset="0"/>
              </a:rPr>
              <a:t>Use </a:t>
            </a:r>
            <a:r>
              <a:rPr lang="en-GB" b="1" dirty="0">
                <a:latin typeface="Calibri" panose="020F0502020204030204" pitchFamily="34" charset="0"/>
                <a:ea typeface="Calibri" panose="020F0502020204030204" pitchFamily="34" charset="0"/>
                <a:cs typeface="Calibri" panose="020F0502020204030204" pitchFamily="34" charset="0"/>
              </a:rPr>
              <a:t>written and visual information </a:t>
            </a:r>
            <a:r>
              <a:rPr lang="en-GB" dirty="0">
                <a:latin typeface="Calibri" panose="020F0502020204030204" pitchFamily="34" charset="0"/>
                <a:ea typeface="Calibri" panose="020F0502020204030204" pitchFamily="34" charset="0"/>
                <a:cs typeface="Calibri" panose="020F0502020204030204" pitchFamily="34" charset="0"/>
              </a:rPr>
              <a:t>(e.g. worksheets, images, diagrams).</a:t>
            </a:r>
            <a:endParaRPr lang="en-US" sz="1800" dirty="0">
              <a:latin typeface="Calibri" panose="020F0502020204030204" pitchFamily="34" charset="0"/>
              <a:ea typeface="Calibri" panose="020F0502020204030204" pitchFamily="34" charset="0"/>
              <a:cs typeface="Calibri" panose="020F0502020204030204" pitchFamily="34" charset="0"/>
            </a:endParaRPr>
          </a:p>
        </p:txBody>
      </p:sp>
      <p:sp>
        <p:nvSpPr>
          <p:cNvPr id="18" name="TextBox 17">
            <a:extLst>
              <a:ext uri="{FF2B5EF4-FFF2-40B4-BE49-F238E27FC236}">
                <a16:creationId xmlns:a16="http://schemas.microsoft.com/office/drawing/2014/main" id="{68CB5B63-84C8-3435-CD61-497E47FFBA54}"/>
              </a:ext>
            </a:extLst>
          </p:cNvPr>
          <p:cNvSpPr txBox="1"/>
          <p:nvPr/>
        </p:nvSpPr>
        <p:spPr>
          <a:xfrm>
            <a:off x="10129169" y="4562108"/>
            <a:ext cx="1759244" cy="1200329"/>
          </a:xfrm>
          <a:prstGeom prst="rect">
            <a:avLst/>
          </a:prstGeom>
          <a:noFill/>
        </p:spPr>
        <p:txBody>
          <a:bodyPr wrap="square">
            <a:spAutoFit/>
          </a:bodyPr>
          <a:lstStyle/>
          <a:p>
            <a:pPr algn="ctr"/>
            <a:r>
              <a:rPr lang="en-GB" b="1" dirty="0">
                <a:latin typeface="Calibri" panose="020F0502020204030204" pitchFamily="34" charset="0"/>
                <a:ea typeface="Calibri" panose="020F0502020204030204" pitchFamily="34" charset="0"/>
                <a:cs typeface="Calibri" panose="020F0502020204030204" pitchFamily="34" charset="0"/>
              </a:rPr>
              <a:t>Respect and use </a:t>
            </a:r>
            <a:r>
              <a:rPr lang="en-GB" dirty="0">
                <a:latin typeface="Calibri" panose="020F0502020204030204" pitchFamily="34" charset="0"/>
                <a:ea typeface="Calibri" panose="020F0502020204030204" pitchFamily="34" charset="0"/>
                <a:cs typeface="Calibri" panose="020F0502020204030204" pitchFamily="34" charset="0"/>
              </a:rPr>
              <a:t>the client’s chosen identity and language.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CADEF58E-A7DD-A94E-BE2D-43786A65B9BC}"/>
              </a:ext>
            </a:extLst>
          </p:cNvPr>
          <p:cNvSpPr txBox="1"/>
          <p:nvPr/>
        </p:nvSpPr>
        <p:spPr>
          <a:xfrm>
            <a:off x="2108918" y="4086223"/>
            <a:ext cx="1894165" cy="2308324"/>
          </a:xfrm>
          <a:prstGeom prst="rect">
            <a:avLst/>
          </a:prstGeom>
          <a:noFill/>
        </p:spPr>
        <p:txBody>
          <a:bodyPr wrap="square">
            <a:spAutoFit/>
          </a:bodyPr>
          <a:lstStyle/>
          <a:p>
            <a:pPr algn="ctr"/>
            <a:r>
              <a:rPr lang="en-GB" dirty="0">
                <a:latin typeface="Calibri" panose="020F0502020204030204" pitchFamily="34" charset="0"/>
                <a:ea typeface="Calibri" panose="020F0502020204030204" pitchFamily="34" charset="0"/>
                <a:cs typeface="Calibri" panose="020F0502020204030204" pitchFamily="34" charset="0"/>
              </a:rPr>
              <a:t>Make guidelines explicit and explain why they matter.</a:t>
            </a:r>
          </a:p>
          <a:p>
            <a:pPr algn="ctr"/>
            <a:r>
              <a:rPr lang="en-GB" dirty="0">
                <a:latin typeface="Calibri" panose="020F0502020204030204" pitchFamily="34" charset="0"/>
                <a:ea typeface="Calibri" panose="020F0502020204030204" pitchFamily="34" charset="0"/>
                <a:cs typeface="Calibri" panose="020F0502020204030204" pitchFamily="34" charset="0"/>
              </a:rPr>
              <a:t>Incorporate </a:t>
            </a:r>
            <a:r>
              <a:rPr lang="en-GB" b="1" dirty="0">
                <a:latin typeface="Calibri" panose="020F0502020204030204" pitchFamily="34" charset="0"/>
                <a:ea typeface="Calibri" panose="020F0502020204030204" pitchFamily="34" charset="0"/>
                <a:cs typeface="Calibri" panose="020F0502020204030204" pitchFamily="34" charset="0"/>
              </a:rPr>
              <a:t>passions and interests </a:t>
            </a:r>
            <a:r>
              <a:rPr lang="en-GB" dirty="0">
                <a:latin typeface="Calibri" panose="020F0502020204030204" pitchFamily="34" charset="0"/>
                <a:ea typeface="Calibri" panose="020F0502020204030204" pitchFamily="34" charset="0"/>
                <a:cs typeface="Calibri" panose="020F0502020204030204" pitchFamily="34" charset="0"/>
              </a:rPr>
              <a:t>into therapy.</a:t>
            </a:r>
          </a:p>
        </p:txBody>
      </p:sp>
      <p:sp>
        <p:nvSpPr>
          <p:cNvPr id="22" name="TextBox 21">
            <a:extLst>
              <a:ext uri="{FF2B5EF4-FFF2-40B4-BE49-F238E27FC236}">
                <a16:creationId xmlns:a16="http://schemas.microsoft.com/office/drawing/2014/main" id="{CD9F9BA1-E469-CDFE-A3B1-EC782C8FB36B}"/>
              </a:ext>
            </a:extLst>
          </p:cNvPr>
          <p:cNvSpPr txBox="1"/>
          <p:nvPr/>
        </p:nvSpPr>
        <p:spPr>
          <a:xfrm>
            <a:off x="10120884" y="1821896"/>
            <a:ext cx="1762125" cy="2031325"/>
          </a:xfrm>
          <a:prstGeom prst="rect">
            <a:avLst/>
          </a:prstGeom>
          <a:noFill/>
        </p:spPr>
        <p:txBody>
          <a:bodyPr wrap="square">
            <a:spAutoFit/>
          </a:bodyPr>
          <a:lstStyle/>
          <a:p>
            <a:pPr lvl="0" algn="ctr"/>
            <a:r>
              <a:rPr lang="en-GB" sz="1800" dirty="0">
                <a:latin typeface="Calibri" panose="020F0502020204030204" pitchFamily="34" charset="0"/>
                <a:ea typeface="Calibri" panose="020F0502020204030204" pitchFamily="34" charset="0"/>
                <a:cs typeface="Calibri" panose="020F0502020204030204" pitchFamily="34" charset="0"/>
              </a:rPr>
              <a:t>Use </a:t>
            </a:r>
            <a:r>
              <a:rPr lang="en-GB" sz="1800" b="1" dirty="0">
                <a:latin typeface="Calibri" panose="020F0502020204030204" pitchFamily="34" charset="0"/>
                <a:ea typeface="Calibri" panose="020F0502020204030204" pitchFamily="34" charset="0"/>
                <a:cs typeface="Calibri" panose="020F0502020204030204" pitchFamily="34" charset="0"/>
              </a:rPr>
              <a:t>non-directive, simple questions. </a:t>
            </a:r>
            <a:r>
              <a:rPr lang="en-GB" sz="1800" dirty="0">
                <a:latin typeface="Calibri" panose="020F0502020204030204" pitchFamily="34" charset="0"/>
                <a:ea typeface="Calibri" panose="020F0502020204030204" pitchFamily="34" charset="0"/>
                <a:cs typeface="Calibri" panose="020F0502020204030204" pitchFamily="34" charset="0"/>
              </a:rPr>
              <a:t>Instead of “how do you feel?” ask “what kind of feeling is that.</a:t>
            </a:r>
            <a:endParaRPr lang="en-GB" dirty="0"/>
          </a:p>
        </p:txBody>
      </p:sp>
      <p:sp>
        <p:nvSpPr>
          <p:cNvPr id="24" name="TextBox 23">
            <a:extLst>
              <a:ext uri="{FF2B5EF4-FFF2-40B4-BE49-F238E27FC236}">
                <a16:creationId xmlns:a16="http://schemas.microsoft.com/office/drawing/2014/main" id="{08696C7F-4385-EB00-B751-658D5A4F6511}"/>
              </a:ext>
            </a:extLst>
          </p:cNvPr>
          <p:cNvSpPr txBox="1"/>
          <p:nvPr/>
        </p:nvSpPr>
        <p:spPr>
          <a:xfrm>
            <a:off x="6148927" y="4100433"/>
            <a:ext cx="1953833" cy="2308324"/>
          </a:xfrm>
          <a:prstGeom prst="rect">
            <a:avLst/>
          </a:prstGeom>
          <a:noFill/>
        </p:spPr>
        <p:txBody>
          <a:bodyPr wrap="square">
            <a:spAutoFit/>
          </a:bodyPr>
          <a:lstStyle/>
          <a:p>
            <a:pPr lvl="0" algn="ctr">
              <a:lnSpc>
                <a:spcPct val="100000"/>
              </a:lnSpc>
            </a:pPr>
            <a:r>
              <a:rPr lang="en-GB" dirty="0">
                <a:latin typeface="Calibri" panose="020F0502020204030204" pitchFamily="34" charset="0"/>
                <a:ea typeface="Calibri" panose="020F0502020204030204" pitchFamily="34" charset="0"/>
                <a:cs typeface="Calibri" panose="020F0502020204030204" pitchFamily="34" charset="0"/>
              </a:rPr>
              <a:t>Psychoeducation, visual tools to</a:t>
            </a:r>
            <a:r>
              <a:rPr lang="en-GB" sz="1800" dirty="0">
                <a:latin typeface="Calibri" panose="020F0502020204030204" pitchFamily="34" charset="0"/>
                <a:ea typeface="Calibri" panose="020F0502020204030204" pitchFamily="34" charset="0"/>
                <a:cs typeface="Calibri" panose="020F0502020204030204" pitchFamily="34" charset="0"/>
              </a:rPr>
              <a:t> </a:t>
            </a:r>
            <a:r>
              <a:rPr lang="en-GB" sz="1800" b="1" dirty="0">
                <a:latin typeface="Calibri" panose="020F0502020204030204" pitchFamily="34" charset="0"/>
                <a:ea typeface="Calibri" panose="020F0502020204030204" pitchFamily="34" charset="0"/>
                <a:cs typeface="Calibri" panose="020F0502020204030204" pitchFamily="34" charset="0"/>
              </a:rPr>
              <a:t>explore emotions. </a:t>
            </a:r>
            <a:r>
              <a:rPr lang="en-GB" dirty="0">
                <a:latin typeface="Calibri" panose="020F0502020204030204" pitchFamily="34" charset="0"/>
                <a:ea typeface="Calibri" panose="020F0502020204030204" pitchFamily="34" charset="0"/>
                <a:cs typeface="Calibri" panose="020F0502020204030204" pitchFamily="34" charset="0"/>
              </a:rPr>
              <a:t>C</a:t>
            </a:r>
            <a:r>
              <a:rPr lang="en-GB" sz="1800" dirty="0">
                <a:latin typeface="Calibri" panose="020F0502020204030204" pitchFamily="34" charset="0"/>
                <a:ea typeface="Calibri" panose="020F0502020204030204" pitchFamily="34" charset="0"/>
                <a:cs typeface="Calibri" panose="020F0502020204030204" pitchFamily="34" charset="0"/>
              </a:rPr>
              <a:t>lients could share a song, art, poem or essay that resonates with their feelings.</a:t>
            </a:r>
            <a:endParaRPr lang="en-US" sz="1800" dirty="0">
              <a:latin typeface="Calibri" panose="020F0502020204030204" pitchFamily="34" charset="0"/>
              <a:ea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520CB350-F8A3-17AA-DF5A-ABE8C622C66C}"/>
              </a:ext>
            </a:extLst>
          </p:cNvPr>
          <p:cNvSpPr txBox="1"/>
          <p:nvPr/>
        </p:nvSpPr>
        <p:spPr>
          <a:xfrm>
            <a:off x="6079897" y="1881331"/>
            <a:ext cx="1953833" cy="2031325"/>
          </a:xfrm>
          <a:prstGeom prst="rect">
            <a:avLst/>
          </a:prstGeom>
          <a:noFill/>
        </p:spPr>
        <p:txBody>
          <a:bodyPr wrap="square">
            <a:spAutoFit/>
          </a:bodyPr>
          <a:lstStyle/>
          <a:p>
            <a:pPr lvl="0" algn="ctr">
              <a:lnSpc>
                <a:spcPct val="100000"/>
              </a:lnSpc>
            </a:pPr>
            <a:r>
              <a:rPr lang="en-US" b="1" dirty="0">
                <a:latin typeface="Calibri" panose="020F0502020204030204" pitchFamily="34" charset="0"/>
                <a:ea typeface="Calibri" panose="020F0502020204030204" pitchFamily="34" charset="0"/>
                <a:cs typeface="Calibri" panose="020F0502020204030204" pitchFamily="34" charset="0"/>
              </a:rPr>
              <a:t>Provide clear</a:t>
            </a:r>
            <a:r>
              <a:rPr lang="en-US" dirty="0">
                <a:latin typeface="Calibri" panose="020F0502020204030204" pitchFamily="34" charset="0"/>
                <a:ea typeface="Calibri" panose="020F0502020204030204" pitchFamily="34" charset="0"/>
                <a:cs typeface="Calibri" panose="020F0502020204030204" pitchFamily="34" charset="0"/>
              </a:rPr>
              <a:t> examples and </a:t>
            </a:r>
            <a:r>
              <a:rPr lang="en-US" b="1" dirty="0">
                <a:latin typeface="Calibri" panose="020F0502020204030204" pitchFamily="34" charset="0"/>
                <a:ea typeface="Calibri" panose="020F0502020204030204" pitchFamily="34" charset="0"/>
                <a:cs typeface="Calibri" panose="020F0502020204030204" pitchFamily="34" charset="0"/>
              </a:rPr>
              <a:t>straightforward</a:t>
            </a:r>
            <a:r>
              <a:rPr lang="en-US" dirty="0">
                <a:latin typeface="Calibri" panose="020F0502020204030204" pitchFamily="34" charset="0"/>
                <a:ea typeface="Calibri" panose="020F0502020204030204" pitchFamily="34" charset="0"/>
                <a:cs typeface="Calibri" panose="020F0502020204030204" pitchFamily="34" charset="0"/>
              </a:rPr>
              <a:t> language, </a:t>
            </a:r>
            <a:r>
              <a:rPr lang="en-GB" dirty="0">
                <a:latin typeface="Calibri" panose="020F0502020204030204" pitchFamily="34" charset="0"/>
                <a:ea typeface="Calibri" panose="020F0502020204030204" pitchFamily="34" charset="0"/>
                <a:cs typeface="Calibri" panose="020F0502020204030204" pitchFamily="34" charset="0"/>
              </a:rPr>
              <a:t>break down complex information into manageable steps</a:t>
            </a:r>
            <a:r>
              <a:rPr lang="en-GB" dirty="0">
                <a:solidFill>
                  <a:prstClr val="black">
                    <a:hueOff val="0"/>
                    <a:satOff val="0"/>
                    <a:lumOff val="0"/>
                    <a:alphaOff val="0"/>
                  </a:prstClr>
                </a:solidFill>
                <a:latin typeface="Calibri" panose="020F0502020204030204" pitchFamily="34" charset="0"/>
                <a:ea typeface="Calibri" panose="020F0502020204030204" pitchFamily="34" charset="0"/>
                <a:cs typeface="Calibri" panose="020F0502020204030204" pitchFamily="34" charset="0"/>
              </a:rPr>
              <a:t>.</a:t>
            </a:r>
            <a:endParaRPr lang="en-US" dirty="0">
              <a:latin typeface="Calibri" panose="020F0502020204030204" pitchFamily="34" charset="0"/>
              <a:ea typeface="Calibri" panose="020F0502020204030204" pitchFamily="34" charset="0"/>
              <a:cs typeface="Calibri" panose="020F0502020204030204" pitchFamily="34" charset="0"/>
            </a:endParaRPr>
          </a:p>
        </p:txBody>
      </p:sp>
      <p:pic>
        <p:nvPicPr>
          <p:cNvPr id="27" name="Picture 26">
            <a:extLst>
              <a:ext uri="{FF2B5EF4-FFF2-40B4-BE49-F238E27FC236}">
                <a16:creationId xmlns:a16="http://schemas.microsoft.com/office/drawing/2014/main" id="{A1636940-FD78-1681-9D7C-B5EF9AA540EF}"/>
              </a:ext>
            </a:extLst>
          </p:cNvPr>
          <p:cNvPicPr>
            <a:picLocks noChangeAspect="1"/>
          </p:cNvPicPr>
          <p:nvPr/>
        </p:nvPicPr>
        <p:blipFill>
          <a:blip r:embed="rId6"/>
          <a:stretch>
            <a:fillRect/>
          </a:stretch>
        </p:blipFill>
        <p:spPr>
          <a:xfrm>
            <a:off x="231528" y="1357005"/>
            <a:ext cx="11728943" cy="424098"/>
          </a:xfrm>
          <a:prstGeom prst="rect">
            <a:avLst/>
          </a:prstGeom>
        </p:spPr>
      </p:pic>
      <p:pic>
        <p:nvPicPr>
          <p:cNvPr id="7" name="Picture 6">
            <a:extLst>
              <a:ext uri="{FF2B5EF4-FFF2-40B4-BE49-F238E27FC236}">
                <a16:creationId xmlns:a16="http://schemas.microsoft.com/office/drawing/2014/main" id="{37B961AA-B4AF-A772-27C4-4191EA09886C}"/>
              </a:ext>
            </a:extLst>
          </p:cNvPr>
          <p:cNvPicPr>
            <a:picLocks noChangeAspect="1"/>
          </p:cNvPicPr>
          <p:nvPr/>
        </p:nvPicPr>
        <p:blipFill>
          <a:blip r:embed="rId7"/>
          <a:stretch>
            <a:fillRect/>
          </a:stretch>
        </p:blipFill>
        <p:spPr>
          <a:xfrm>
            <a:off x="213482" y="1986360"/>
            <a:ext cx="1857634" cy="1755383"/>
          </a:xfrm>
          <a:prstGeom prst="rect">
            <a:avLst/>
          </a:prstGeom>
        </p:spPr>
      </p:pic>
      <p:pic>
        <p:nvPicPr>
          <p:cNvPr id="9" name="Picture 8">
            <a:extLst>
              <a:ext uri="{FF2B5EF4-FFF2-40B4-BE49-F238E27FC236}">
                <a16:creationId xmlns:a16="http://schemas.microsoft.com/office/drawing/2014/main" id="{9CFE1C47-2DD3-691F-B8D8-F45AFD8BD8FA}"/>
              </a:ext>
            </a:extLst>
          </p:cNvPr>
          <p:cNvPicPr>
            <a:picLocks noChangeAspect="1"/>
          </p:cNvPicPr>
          <p:nvPr/>
        </p:nvPicPr>
        <p:blipFill>
          <a:blip r:embed="rId8"/>
          <a:stretch>
            <a:fillRect/>
          </a:stretch>
        </p:blipFill>
        <p:spPr>
          <a:xfrm>
            <a:off x="8330004" y="4319712"/>
            <a:ext cx="1752845" cy="1762371"/>
          </a:xfrm>
          <a:prstGeom prst="rect">
            <a:avLst/>
          </a:prstGeom>
        </p:spPr>
      </p:pic>
      <p:pic>
        <p:nvPicPr>
          <p:cNvPr id="13" name="Picture 12">
            <a:extLst>
              <a:ext uri="{FF2B5EF4-FFF2-40B4-BE49-F238E27FC236}">
                <a16:creationId xmlns:a16="http://schemas.microsoft.com/office/drawing/2014/main" id="{B9B2BA5B-5FBD-5BF7-3CF3-9656707510A4}"/>
              </a:ext>
            </a:extLst>
          </p:cNvPr>
          <p:cNvPicPr>
            <a:picLocks noChangeAspect="1"/>
          </p:cNvPicPr>
          <p:nvPr/>
        </p:nvPicPr>
        <p:blipFill>
          <a:blip r:embed="rId9"/>
          <a:stretch>
            <a:fillRect/>
          </a:stretch>
        </p:blipFill>
        <p:spPr>
          <a:xfrm>
            <a:off x="402728" y="4242464"/>
            <a:ext cx="1711731" cy="1839619"/>
          </a:xfrm>
          <a:prstGeom prst="rect">
            <a:avLst/>
          </a:prstGeom>
        </p:spPr>
      </p:pic>
      <p:pic>
        <p:nvPicPr>
          <p:cNvPr id="17" name="Picture 16">
            <a:extLst>
              <a:ext uri="{FF2B5EF4-FFF2-40B4-BE49-F238E27FC236}">
                <a16:creationId xmlns:a16="http://schemas.microsoft.com/office/drawing/2014/main" id="{9AF413A7-8A94-76D4-7351-FE9DF49F912D}"/>
              </a:ext>
            </a:extLst>
          </p:cNvPr>
          <p:cNvPicPr>
            <a:picLocks noChangeAspect="1"/>
          </p:cNvPicPr>
          <p:nvPr/>
        </p:nvPicPr>
        <p:blipFill>
          <a:blip r:embed="rId10"/>
          <a:stretch>
            <a:fillRect/>
          </a:stretch>
        </p:blipFill>
        <p:spPr>
          <a:xfrm>
            <a:off x="4317772" y="1968880"/>
            <a:ext cx="1762371" cy="1733792"/>
          </a:xfrm>
          <a:prstGeom prst="rect">
            <a:avLst/>
          </a:prstGeom>
        </p:spPr>
      </p:pic>
    </p:spTree>
    <p:extLst>
      <p:ext uri="{BB962C8B-B14F-4D97-AF65-F5344CB8AC3E}">
        <p14:creationId xmlns:p14="http://schemas.microsoft.com/office/powerpoint/2010/main" val="83837927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6553992-E6ED-E180-D66D-00A1A6F4388A}"/>
              </a:ext>
            </a:extLst>
          </p:cNvPr>
          <p:cNvSpPr>
            <a:spLocks noGrp="1"/>
          </p:cNvSpPr>
          <p:nvPr>
            <p:ph type="dt" sz="half" idx="10"/>
          </p:nvPr>
        </p:nvSpPr>
        <p:spPr/>
        <p:txBody>
          <a:bodyPr/>
          <a:lstStyle/>
          <a:p>
            <a:fld id="{FF20902C-AA4B-4395-9340-39B0AD72B7A9}" type="datetime1">
              <a:rPr lang="en-US" smtClean="0"/>
              <a:t>9/15/2025</a:t>
            </a:fld>
            <a:endParaRPr lang="en-US"/>
          </a:p>
        </p:txBody>
      </p:sp>
      <p:sp>
        <p:nvSpPr>
          <p:cNvPr id="5" name="Footer Placeholder 4">
            <a:extLst>
              <a:ext uri="{FF2B5EF4-FFF2-40B4-BE49-F238E27FC236}">
                <a16:creationId xmlns:a16="http://schemas.microsoft.com/office/drawing/2014/main" id="{94BB401E-9BC4-62AF-6E22-EDD6E2D352BB}"/>
              </a:ext>
            </a:extLst>
          </p:cNvPr>
          <p:cNvSpPr>
            <a:spLocks noGrp="1"/>
          </p:cNvSpPr>
          <p:nvPr>
            <p:ph type="ftr" sz="quarter" idx="11"/>
          </p:nvPr>
        </p:nvSpPr>
        <p:spPr/>
        <p:txBody>
          <a:bodyPr/>
          <a:lstStyle/>
          <a:p>
            <a:r>
              <a:rPr lang="en-US"/>
              <a:t>
              </a:t>
            </a:r>
          </a:p>
        </p:txBody>
      </p:sp>
      <p:sp>
        <p:nvSpPr>
          <p:cNvPr id="7" name="TextBox 6">
            <a:extLst>
              <a:ext uri="{FF2B5EF4-FFF2-40B4-BE49-F238E27FC236}">
                <a16:creationId xmlns:a16="http://schemas.microsoft.com/office/drawing/2014/main" id="{763AB0A1-BF11-9FC2-D3D6-88CE6C8764CE}"/>
              </a:ext>
            </a:extLst>
          </p:cNvPr>
          <p:cNvSpPr txBox="1"/>
          <p:nvPr/>
        </p:nvSpPr>
        <p:spPr>
          <a:xfrm>
            <a:off x="4560797" y="919887"/>
            <a:ext cx="7507795" cy="5801588"/>
          </a:xfrm>
          <a:prstGeom prst="rect">
            <a:avLst/>
          </a:prstGeom>
          <a:solidFill>
            <a:schemeClr val="bg1"/>
          </a:solidFill>
        </p:spPr>
        <p:txBody>
          <a:bodyPr wrap="square">
            <a:spAutoFit/>
          </a:bodyPr>
          <a:lstStyle/>
          <a:p>
            <a:pPr marL="342900" indent="-342900">
              <a:spcBef>
                <a:spcPts val="300"/>
              </a:spcBef>
              <a:spcAft>
                <a:spcPts val="3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Be </a:t>
            </a:r>
            <a:r>
              <a:rPr lang="en-US" sz="2400" b="1" dirty="0">
                <a:latin typeface="Calibri" panose="020F0502020204030204" pitchFamily="34" charset="0"/>
                <a:ea typeface="Calibri" panose="020F0502020204030204" pitchFamily="34" charset="0"/>
                <a:cs typeface="Calibri" panose="020F0502020204030204" pitchFamily="34" charset="0"/>
              </a:rPr>
              <a:t>flexible</a:t>
            </a:r>
            <a:r>
              <a:rPr lang="en-US" sz="2400" dirty="0">
                <a:latin typeface="Calibri" panose="020F0502020204030204" pitchFamily="34" charset="0"/>
                <a:ea typeface="Calibri" panose="020F0502020204030204" pitchFamily="34" charset="0"/>
                <a:cs typeface="Calibri" panose="020F0502020204030204" pitchFamily="34" charset="0"/>
              </a:rPr>
              <a:t> about session timings (longer or shorter).</a:t>
            </a:r>
          </a:p>
          <a:p>
            <a:pPr marL="342900" indent="-342900">
              <a:spcBef>
                <a:spcPts val="300"/>
              </a:spcBef>
              <a:spcAft>
                <a:spcPts val="300"/>
              </a:spcAft>
              <a:buFont typeface="Arial" panose="020B0604020202020204" pitchFamily="34" charset="0"/>
              <a:buChar char="•"/>
            </a:pPr>
            <a:r>
              <a:rPr lang="en-GB" sz="2400" b="1" dirty="0">
                <a:latin typeface="Calibri" panose="020F0502020204030204" pitchFamily="34" charset="0"/>
                <a:ea typeface="Calibri" panose="020F0502020204030204" pitchFamily="34" charset="0"/>
                <a:cs typeface="Calibri" panose="020F0502020204030204" pitchFamily="34" charset="0"/>
              </a:rPr>
              <a:t>Allow</a:t>
            </a:r>
            <a:r>
              <a:rPr lang="en-GB" sz="2400" dirty="0">
                <a:latin typeface="Calibri" panose="020F0502020204030204" pitchFamily="34" charset="0"/>
                <a:ea typeface="Calibri" panose="020F0502020204030204" pitchFamily="34" charset="0"/>
                <a:cs typeface="Calibri" panose="020F0502020204030204" pitchFamily="34" charset="0"/>
              </a:rPr>
              <a:t> for rescheduling, to account for energy levels.</a:t>
            </a:r>
          </a:p>
          <a:p>
            <a:pPr marL="342900" indent="-342900">
              <a:spcBef>
                <a:spcPts val="300"/>
              </a:spcBef>
              <a:spcAft>
                <a:spcPts val="3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Use a more </a:t>
            </a:r>
            <a:r>
              <a:rPr lang="en-US" sz="2400" b="1" dirty="0">
                <a:latin typeface="Calibri" panose="020F0502020204030204" pitchFamily="34" charset="0"/>
                <a:ea typeface="Calibri" panose="020F0502020204030204" pitchFamily="34" charset="0"/>
                <a:cs typeface="Calibri" panose="020F0502020204030204" pitchFamily="34" charset="0"/>
              </a:rPr>
              <a:t>concrete and structured approach</a:t>
            </a:r>
            <a:r>
              <a:rPr lang="en-US" sz="2400" dirty="0">
                <a:latin typeface="Calibri" panose="020F0502020204030204" pitchFamily="34" charset="0"/>
                <a:ea typeface="Calibri" panose="020F0502020204030204" pitchFamily="34" charset="0"/>
                <a:cs typeface="Calibri" panose="020F0502020204030204" pitchFamily="34" charset="0"/>
              </a:rPr>
              <a:t>. Agree a focus and areas to cover for each session.</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342900" lvl="0" indent="-342900">
              <a:spcBef>
                <a:spcPts val="300"/>
              </a:spcBef>
              <a:spcAft>
                <a:spcPts val="300"/>
              </a:spcAft>
              <a:buFont typeface="Arial" panose="020B0604020202020204" pitchFamily="34" charset="0"/>
              <a:buChar char="•"/>
            </a:pPr>
            <a:r>
              <a:rPr lang="en-GB" sz="2400" b="1" dirty="0">
                <a:latin typeface="Calibri" panose="020F0502020204030204" pitchFamily="34" charset="0"/>
                <a:ea typeface="Calibri" panose="020F0502020204030204" pitchFamily="34" charset="0"/>
                <a:cs typeface="Calibri" panose="020F0502020204030204" pitchFamily="34" charset="0"/>
              </a:rPr>
              <a:t>Give</a:t>
            </a:r>
            <a:r>
              <a:rPr lang="en-GB" sz="2400" dirty="0">
                <a:latin typeface="Calibri" panose="020F0502020204030204" pitchFamily="34" charset="0"/>
                <a:ea typeface="Calibri" panose="020F0502020204030204" pitchFamily="34" charset="0"/>
                <a:cs typeface="Calibri" panose="020F0502020204030204" pitchFamily="34" charset="0"/>
              </a:rPr>
              <a:t> options of breaks and movement.</a:t>
            </a:r>
          </a:p>
          <a:p>
            <a:pPr marL="342900" indent="-342900">
              <a:spcBef>
                <a:spcPts val="300"/>
              </a:spcBef>
              <a:spcAft>
                <a:spcPts val="300"/>
              </a:spcAft>
              <a:buFont typeface="Arial" panose="020B0604020202020204" pitchFamily="34" charset="0"/>
              <a:buChar char="•"/>
            </a:pPr>
            <a:r>
              <a:rPr lang="en-GB" sz="2400" b="1" dirty="0">
                <a:latin typeface="Calibri" panose="020F0502020204030204" pitchFamily="34" charset="0"/>
                <a:ea typeface="Calibri" panose="020F0502020204030204" pitchFamily="34" charset="0"/>
                <a:cs typeface="Calibri" panose="020F0502020204030204" pitchFamily="34" charset="0"/>
              </a:rPr>
              <a:t>Provide</a:t>
            </a:r>
            <a:r>
              <a:rPr lang="en-GB" sz="2400" dirty="0">
                <a:latin typeface="Calibri" panose="020F0502020204030204" pitchFamily="34" charset="0"/>
                <a:ea typeface="Calibri" panose="020F0502020204030204" pitchFamily="34" charset="0"/>
                <a:cs typeface="Calibri" panose="020F0502020204030204" pitchFamily="34" charset="0"/>
              </a:rPr>
              <a:t> an open atmosphere for questions about the therapeutic process and expectations.</a:t>
            </a:r>
          </a:p>
          <a:p>
            <a:pPr marL="342900" lvl="0" indent="-342900">
              <a:spcBef>
                <a:spcPts val="300"/>
              </a:spcBef>
              <a:spcAft>
                <a:spcPts val="3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Some clients may have </a:t>
            </a:r>
            <a:r>
              <a:rPr lang="en-GB" sz="2400" dirty="0">
                <a:latin typeface="Calibri" panose="020F0502020204030204" pitchFamily="34" charset="0"/>
                <a:ea typeface="Calibri" panose="020F0502020204030204" pitchFamily="34" charset="0"/>
                <a:cs typeface="Calibri" panose="020F0502020204030204" pitchFamily="34" charset="0"/>
              </a:rPr>
              <a:t>difficulty in identifying and expressing emotions. Focus more on </a:t>
            </a:r>
            <a:r>
              <a:rPr lang="en-GB" sz="2400" b="1" dirty="0">
                <a:latin typeface="Calibri" panose="020F0502020204030204" pitchFamily="34" charset="0"/>
                <a:ea typeface="Calibri" panose="020F0502020204030204" pitchFamily="34" charset="0"/>
                <a:cs typeface="Calibri" panose="020F0502020204030204" pitchFamily="34" charset="0"/>
              </a:rPr>
              <a:t>practical. strategies </a:t>
            </a:r>
            <a:r>
              <a:rPr lang="en-GB" sz="2400" dirty="0">
                <a:latin typeface="Calibri" panose="020F0502020204030204" pitchFamily="34" charset="0"/>
                <a:ea typeface="Calibri" panose="020F0502020204030204" pitchFamily="34" charset="0"/>
                <a:cs typeface="Calibri" panose="020F0502020204030204" pitchFamily="34" charset="0"/>
              </a:rPr>
              <a:t>to better engage clients and remove pressure.</a:t>
            </a:r>
          </a:p>
          <a:p>
            <a:pPr marL="342900" indent="-342900">
              <a:spcBef>
                <a:spcPts val="300"/>
              </a:spcBef>
              <a:spcAft>
                <a:spcPts val="300"/>
              </a:spcAft>
              <a:buFont typeface="Arial" panose="020B0604020202020204" pitchFamily="34" charset="0"/>
              <a:buChar char="•"/>
            </a:pPr>
            <a:r>
              <a:rPr lang="en-US" sz="2400" b="1" dirty="0">
                <a:latin typeface="Calibri" panose="020F0502020204030204" pitchFamily="34" charset="0"/>
                <a:ea typeface="Calibri" panose="020F0502020204030204" pitchFamily="34" charset="0"/>
                <a:cs typeface="Calibri" panose="020F0502020204030204" pitchFamily="34" charset="0"/>
              </a:rPr>
              <a:t>Incorporate</a:t>
            </a:r>
            <a:r>
              <a:rPr lang="en-US" sz="2400" dirty="0">
                <a:latin typeface="Calibri" panose="020F0502020204030204" pitchFamily="34" charset="0"/>
                <a:ea typeface="Calibri" panose="020F0502020204030204" pitchFamily="34" charset="0"/>
                <a:cs typeface="Calibri" panose="020F0502020204030204" pitchFamily="34" charset="0"/>
              </a:rPr>
              <a:t> a holistic approach.</a:t>
            </a:r>
          </a:p>
          <a:p>
            <a:pPr marL="342900" indent="-342900">
              <a:spcBef>
                <a:spcPts val="300"/>
              </a:spcBef>
              <a:spcAft>
                <a:spcPts val="300"/>
              </a:spcAft>
              <a:buFont typeface="Arial" panose="020B0604020202020204" pitchFamily="34" charset="0"/>
              <a:buChar char="•"/>
            </a:pPr>
            <a:r>
              <a:rPr lang="en-GB" sz="2400" b="1" dirty="0">
                <a:latin typeface="Calibri" panose="020F0502020204030204" pitchFamily="34" charset="0"/>
                <a:ea typeface="Calibri" panose="020F0502020204030204" pitchFamily="34" charset="0"/>
                <a:cs typeface="Calibri" panose="020F0502020204030204" pitchFamily="34" charset="0"/>
              </a:rPr>
              <a:t>If appropriate and agreed </a:t>
            </a:r>
            <a:r>
              <a:rPr lang="en-GB" sz="2400" dirty="0">
                <a:latin typeface="Calibri" panose="020F0502020204030204" pitchFamily="34" charset="0"/>
                <a:ea typeface="Calibri" panose="020F0502020204030204" pitchFamily="34" charset="0"/>
                <a:cs typeface="Calibri" panose="020F0502020204030204" pitchFamily="34" charset="0"/>
              </a:rPr>
              <a:t>- involve a family member, partner, carer or professional to support the implementation of an intervention.</a:t>
            </a:r>
          </a:p>
        </p:txBody>
      </p:sp>
      <p:sp>
        <p:nvSpPr>
          <p:cNvPr id="8" name="TextBox 7">
            <a:extLst>
              <a:ext uri="{FF2B5EF4-FFF2-40B4-BE49-F238E27FC236}">
                <a16:creationId xmlns:a16="http://schemas.microsoft.com/office/drawing/2014/main" id="{39C4FA95-2C8D-8544-4344-FBE31BAE44F3}"/>
              </a:ext>
            </a:extLst>
          </p:cNvPr>
          <p:cNvSpPr txBox="1"/>
          <p:nvPr/>
        </p:nvSpPr>
        <p:spPr>
          <a:xfrm>
            <a:off x="4560797" y="136525"/>
            <a:ext cx="7357726" cy="769441"/>
          </a:xfrm>
          <a:prstGeom prst="rect">
            <a:avLst/>
          </a:prstGeom>
          <a:solidFill>
            <a:srgbClr val="F28B2D"/>
          </a:solidFill>
        </p:spPr>
        <p:txBody>
          <a:bodyPr wrap="square">
            <a:spAutoFit/>
          </a:bodyPr>
          <a:lstStyle/>
          <a:p>
            <a:r>
              <a:rPr lang="en-GB" sz="4400" dirty="0">
                <a:latin typeface="Calibri" panose="020F0502020204030204" pitchFamily="34" charset="0"/>
                <a:ea typeface="Calibri" panose="020F0502020204030204" pitchFamily="34" charset="0"/>
                <a:cs typeface="Calibri" panose="020F0502020204030204" pitchFamily="34" charset="0"/>
              </a:rPr>
              <a:t>Offer Flexible Support Options</a:t>
            </a:r>
          </a:p>
        </p:txBody>
      </p:sp>
      <p:pic>
        <p:nvPicPr>
          <p:cNvPr id="20" name="Picture 19">
            <a:extLst>
              <a:ext uri="{FF2B5EF4-FFF2-40B4-BE49-F238E27FC236}">
                <a16:creationId xmlns:a16="http://schemas.microsoft.com/office/drawing/2014/main" id="{C067E1D9-A412-20DA-3895-EF5DE6A48AFE}"/>
              </a:ext>
            </a:extLst>
          </p:cNvPr>
          <p:cNvPicPr>
            <a:picLocks noChangeAspect="1"/>
          </p:cNvPicPr>
          <p:nvPr/>
        </p:nvPicPr>
        <p:blipFill>
          <a:blip r:embed="rId3"/>
          <a:stretch>
            <a:fillRect/>
          </a:stretch>
        </p:blipFill>
        <p:spPr>
          <a:xfrm>
            <a:off x="-14345" y="0"/>
            <a:ext cx="4341303" cy="6858000"/>
          </a:xfrm>
          <a:prstGeom prst="rect">
            <a:avLst/>
          </a:prstGeom>
        </p:spPr>
      </p:pic>
    </p:spTree>
    <p:extLst>
      <p:ext uri="{BB962C8B-B14F-4D97-AF65-F5344CB8AC3E}">
        <p14:creationId xmlns:p14="http://schemas.microsoft.com/office/powerpoint/2010/main" val="29782325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F01D2B-EE9D-F289-9461-F6189C695630}"/>
              </a:ext>
            </a:extLst>
          </p:cNvPr>
          <p:cNvSpPr>
            <a:spLocks noGrp="1"/>
          </p:cNvSpPr>
          <p:nvPr>
            <p:ph type="dt" sz="half" idx="10"/>
          </p:nvPr>
        </p:nvSpPr>
        <p:spPr/>
        <p:txBody>
          <a:bodyPr/>
          <a:lstStyle/>
          <a:p>
            <a:fld id="{EDD7C806-2F55-4EDB-813C-C985ECB5B06B}" type="datetime1">
              <a:rPr lang="en-US" smtClean="0"/>
              <a:t>9/15/2025</a:t>
            </a:fld>
            <a:endParaRPr lang="en-US"/>
          </a:p>
        </p:txBody>
      </p:sp>
      <p:sp>
        <p:nvSpPr>
          <p:cNvPr id="5" name="Footer Placeholder 4">
            <a:extLst>
              <a:ext uri="{FF2B5EF4-FFF2-40B4-BE49-F238E27FC236}">
                <a16:creationId xmlns:a16="http://schemas.microsoft.com/office/drawing/2014/main" id="{0C508D16-E05C-71DC-843C-78430D2DB554}"/>
              </a:ext>
            </a:extLst>
          </p:cNvPr>
          <p:cNvSpPr>
            <a:spLocks noGrp="1"/>
          </p:cNvSpPr>
          <p:nvPr>
            <p:ph type="ftr" sz="quarter" idx="11"/>
          </p:nvPr>
        </p:nvSpPr>
        <p:spPr/>
        <p:txBody>
          <a:bodyPr/>
          <a:lstStyle/>
          <a:p>
            <a:r>
              <a:rPr lang="en-US"/>
              <a:t>
              </a:t>
            </a:r>
          </a:p>
        </p:txBody>
      </p:sp>
      <p:sp>
        <p:nvSpPr>
          <p:cNvPr id="7" name="TextBox 6">
            <a:extLst>
              <a:ext uri="{FF2B5EF4-FFF2-40B4-BE49-F238E27FC236}">
                <a16:creationId xmlns:a16="http://schemas.microsoft.com/office/drawing/2014/main" id="{DD4FA661-C7B2-7C3D-6B7C-E71C7B16E40F}"/>
              </a:ext>
            </a:extLst>
          </p:cNvPr>
          <p:cNvSpPr txBox="1"/>
          <p:nvPr/>
        </p:nvSpPr>
        <p:spPr>
          <a:xfrm>
            <a:off x="4502050" y="936744"/>
            <a:ext cx="7472705" cy="5724644"/>
          </a:xfrm>
          <a:prstGeom prst="rect">
            <a:avLst/>
          </a:prstGeom>
          <a:noFill/>
        </p:spPr>
        <p:txBody>
          <a:bodyPr wrap="square">
            <a:spAutoFit/>
          </a:bodyPr>
          <a:lstStyle/>
          <a:p>
            <a:pPr marL="285750" indent="-285750">
              <a:spcBef>
                <a:spcPts val="300"/>
              </a:spcBef>
              <a:spcAft>
                <a:spcPts val="300"/>
              </a:spcAft>
              <a:buFont typeface="Calibri" panose="020F050202020403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Clients may struggle with </a:t>
            </a:r>
            <a:r>
              <a:rPr lang="en-US" sz="2400" b="1" dirty="0">
                <a:latin typeface="Calibri" panose="020F0502020204030204" pitchFamily="34" charset="0"/>
                <a:ea typeface="Calibri" panose="020F0502020204030204" pitchFamily="34" charset="0"/>
                <a:cs typeface="Calibri" panose="020F0502020204030204" pitchFamily="34" charset="0"/>
              </a:rPr>
              <a:t>sensory input </a:t>
            </a:r>
            <a:r>
              <a:rPr lang="en-US" sz="2400" dirty="0">
                <a:latin typeface="Calibri" panose="020F0502020204030204" pitchFamily="34" charset="0"/>
                <a:ea typeface="Calibri" panose="020F0502020204030204" pitchFamily="34" charset="0"/>
                <a:cs typeface="Calibri" panose="020F0502020204030204" pitchFamily="34" charset="0"/>
              </a:rPr>
              <a:t>and be over- or under-sensitive to light, sound, smell, texture and touch / pressure. </a:t>
            </a:r>
          </a:p>
          <a:p>
            <a:pPr marL="285750" indent="-285750">
              <a:spcBef>
                <a:spcPts val="300"/>
              </a:spcBef>
              <a:spcAft>
                <a:spcPts val="300"/>
              </a:spcAft>
              <a:buFont typeface="Calibri" panose="020F0502020204030204" pitchFamily="34" charset="0"/>
              <a:buChar char="•"/>
            </a:pPr>
            <a:r>
              <a:rPr lang="en-GB" sz="2400" b="1" dirty="0">
                <a:latin typeface="Calibri" panose="020F0502020204030204" pitchFamily="34" charset="0"/>
                <a:ea typeface="Calibri" panose="020F0502020204030204" pitchFamily="34" charset="0"/>
                <a:cs typeface="Calibri" panose="020F0502020204030204" pitchFamily="34" charset="0"/>
              </a:rPr>
              <a:t>Adjust</a:t>
            </a:r>
            <a:r>
              <a:rPr lang="en-GB" sz="2400" dirty="0">
                <a:latin typeface="Calibri" panose="020F0502020204030204" pitchFamily="34" charset="0"/>
                <a:ea typeface="Calibri" panose="020F0502020204030204" pitchFamily="34" charset="0"/>
                <a:cs typeface="Calibri" panose="020F0502020204030204" pitchFamily="34" charset="0"/>
              </a:rPr>
              <a:t> the therapy environment to minimise sensory triggers identified by clients.</a:t>
            </a:r>
          </a:p>
          <a:p>
            <a:pPr marL="285750" indent="-285750">
              <a:spcBef>
                <a:spcPts val="300"/>
              </a:spcBef>
              <a:spcAft>
                <a:spcPts val="300"/>
              </a:spcAft>
              <a:buFont typeface="Calibri" panose="020F0502020204030204" pitchFamily="34" charset="0"/>
              <a:buChar char="•"/>
            </a:pPr>
            <a:r>
              <a:rPr lang="en-GB" sz="2400" b="1" dirty="0">
                <a:latin typeface="Calibri" panose="020F0502020204030204" pitchFamily="34" charset="0"/>
                <a:ea typeface="Calibri" panose="020F0502020204030204" pitchFamily="34" charset="0"/>
                <a:cs typeface="Calibri" panose="020F0502020204030204" pitchFamily="34" charset="0"/>
              </a:rPr>
              <a:t>Create</a:t>
            </a:r>
            <a:r>
              <a:rPr lang="en-GB" sz="2400" dirty="0">
                <a:latin typeface="Calibri" panose="020F0502020204030204" pitchFamily="34" charset="0"/>
                <a:ea typeface="Calibri" panose="020F0502020204030204" pitchFamily="34" charset="0"/>
                <a:cs typeface="Calibri" panose="020F0502020204030204" pitchFamily="34" charset="0"/>
              </a:rPr>
              <a:t> a Sensory-Friendly Space.</a:t>
            </a:r>
          </a:p>
          <a:p>
            <a:pPr marL="285750" indent="-285750">
              <a:spcBef>
                <a:spcPts val="300"/>
              </a:spcBef>
              <a:spcAft>
                <a:spcPts val="300"/>
              </a:spcAft>
              <a:buFont typeface="Calibri" panose="020F0502020204030204" pitchFamily="34" charset="0"/>
              <a:buChar char="•"/>
            </a:pPr>
            <a:r>
              <a:rPr lang="en-US" sz="2400" b="1" dirty="0">
                <a:latin typeface="Calibri" panose="020F0502020204030204" pitchFamily="34" charset="0"/>
                <a:ea typeface="Calibri" panose="020F0502020204030204" pitchFamily="34" charset="0"/>
                <a:cs typeface="Calibri" panose="020F0502020204030204" pitchFamily="34" charset="0"/>
              </a:rPr>
              <a:t>Explore</a:t>
            </a:r>
            <a:r>
              <a:rPr lang="en-US" sz="2400" dirty="0">
                <a:latin typeface="Calibri" panose="020F0502020204030204" pitchFamily="34" charset="0"/>
                <a:ea typeface="Calibri" panose="020F0502020204030204" pitchFamily="34" charset="0"/>
                <a:cs typeface="Calibri" panose="020F0502020204030204" pitchFamily="34" charset="0"/>
              </a:rPr>
              <a:t> your client’s sensory experience:</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800100" lvl="1" indent="-342900">
              <a:spcBef>
                <a:spcPts val="300"/>
              </a:spcBef>
              <a:spcAft>
                <a:spcPts val="3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How to access need for sensory or risk taking in a safe and healthy way.​</a:t>
            </a:r>
            <a:endParaRPr lang="en-GB" sz="2400" dirty="0">
              <a:latin typeface="Calibri" panose="020F0502020204030204" pitchFamily="34" charset="0"/>
              <a:ea typeface="Calibri" panose="020F0502020204030204" pitchFamily="34" charset="0"/>
              <a:cs typeface="Calibri" panose="020F0502020204030204" pitchFamily="34" charset="0"/>
            </a:endParaRPr>
          </a:p>
          <a:p>
            <a:pPr marL="800100" lvl="1" indent="-342900">
              <a:spcBef>
                <a:spcPts val="300"/>
              </a:spcBef>
              <a:spcAft>
                <a:spcPts val="300"/>
              </a:spcAft>
              <a:buFont typeface="Arial" panose="020B0604020202020204" pitchFamily="34" charset="0"/>
              <a:buChar char="•"/>
            </a:pPr>
            <a:r>
              <a:rPr lang="en-US" sz="2400" dirty="0">
                <a:latin typeface="Calibri" panose="020F0502020204030204" pitchFamily="34" charset="0"/>
                <a:ea typeface="Calibri" panose="020F0502020204030204" pitchFamily="34" charset="0"/>
                <a:cs typeface="Calibri" panose="020F0502020204030204" pitchFamily="34" charset="0"/>
              </a:rPr>
              <a:t>Understand their sensory needs and manage with sensory-avoiding and positive sensory-seeking behaviours.​ </a:t>
            </a:r>
          </a:p>
          <a:p>
            <a:pPr marL="342900" indent="-342900">
              <a:spcBef>
                <a:spcPts val="300"/>
              </a:spcBef>
              <a:spcAft>
                <a:spcPts val="300"/>
              </a:spcAft>
              <a:buFont typeface="Calibri" panose="020F0502020204030204" pitchFamily="34" charset="0"/>
              <a:buChar char="•"/>
            </a:pPr>
            <a:r>
              <a:rPr lang="en-US" sz="2400" b="1" dirty="0">
                <a:latin typeface="Calibri" panose="020F0502020204030204" pitchFamily="34" charset="0"/>
                <a:ea typeface="Calibri" panose="020F0502020204030204" pitchFamily="34" charset="0"/>
                <a:cs typeface="Calibri" panose="020F0502020204030204" pitchFamily="34" charset="0"/>
              </a:rPr>
              <a:t>Encourage</a:t>
            </a:r>
            <a:r>
              <a:rPr lang="en-US" sz="2400" dirty="0">
                <a:latin typeface="Calibri" panose="020F0502020204030204" pitchFamily="34" charset="0"/>
                <a:ea typeface="Calibri" panose="020F0502020204030204" pitchFamily="34" charset="0"/>
                <a:cs typeface="Calibri" panose="020F0502020204030204" pitchFamily="34" charset="0"/>
              </a:rPr>
              <a:t> clients to consider reasonable adjustments​ in all areas of their life.</a:t>
            </a:r>
            <a:endParaRPr lang="en-GB" sz="2400" dirty="0">
              <a:latin typeface="Calibri" panose="020F050202020403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F964174A-6C23-4DF0-8E44-ED11A9187847}"/>
              </a:ext>
            </a:extLst>
          </p:cNvPr>
          <p:cNvSpPr txBox="1"/>
          <p:nvPr/>
        </p:nvSpPr>
        <p:spPr>
          <a:xfrm>
            <a:off x="4636546" y="136525"/>
            <a:ext cx="7416507" cy="800219"/>
          </a:xfrm>
          <a:prstGeom prst="rect">
            <a:avLst/>
          </a:prstGeom>
          <a:solidFill>
            <a:srgbClr val="F28B2D"/>
          </a:solidFill>
        </p:spPr>
        <p:txBody>
          <a:bodyPr wrap="square">
            <a:spAutoFit/>
          </a:bodyPr>
          <a:lstStyle/>
          <a:p>
            <a:pPr algn="ctr"/>
            <a:r>
              <a:rPr lang="en-GB" sz="4600" dirty="0">
                <a:latin typeface="Calibri" panose="020F0502020204030204" pitchFamily="34" charset="0"/>
                <a:ea typeface="Calibri" panose="020F0502020204030204" pitchFamily="34" charset="0"/>
                <a:cs typeface="Calibri" panose="020F0502020204030204" pitchFamily="34" charset="0"/>
              </a:rPr>
              <a:t>To Support Sensory Sensitives</a:t>
            </a:r>
          </a:p>
        </p:txBody>
      </p:sp>
      <p:pic>
        <p:nvPicPr>
          <p:cNvPr id="10" name="Picture 9">
            <a:extLst>
              <a:ext uri="{FF2B5EF4-FFF2-40B4-BE49-F238E27FC236}">
                <a16:creationId xmlns:a16="http://schemas.microsoft.com/office/drawing/2014/main" id="{411916F8-289C-906C-2493-EA5D880075A7}"/>
              </a:ext>
            </a:extLst>
          </p:cNvPr>
          <p:cNvPicPr>
            <a:picLocks noChangeAspect="1"/>
          </p:cNvPicPr>
          <p:nvPr/>
        </p:nvPicPr>
        <p:blipFill>
          <a:blip r:embed="rId2"/>
          <a:srcRect l="769" r="7240" b="-3"/>
          <a:stretch>
            <a:fillRect/>
          </a:stretch>
        </p:blipFill>
        <p:spPr>
          <a:xfrm>
            <a:off x="-5943" y="10"/>
            <a:ext cx="4507993" cy="6857990"/>
          </a:xfrm>
          <a:prstGeom prst="rect">
            <a:avLst/>
          </a:prstGeom>
        </p:spPr>
      </p:pic>
    </p:spTree>
    <p:extLst>
      <p:ext uri="{BB962C8B-B14F-4D97-AF65-F5344CB8AC3E}">
        <p14:creationId xmlns:p14="http://schemas.microsoft.com/office/powerpoint/2010/main" val="11255650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501117-0E6C-B69B-487A-BB0581F1FD80}"/>
              </a:ext>
            </a:extLst>
          </p:cNvPr>
          <p:cNvSpPr>
            <a:spLocks noGrp="1"/>
          </p:cNvSpPr>
          <p:nvPr>
            <p:ph type="title"/>
          </p:nvPr>
        </p:nvSpPr>
        <p:spPr>
          <a:xfrm>
            <a:off x="640080" y="325369"/>
            <a:ext cx="4368602" cy="1117669"/>
          </a:xfrm>
        </p:spPr>
        <p:txBody>
          <a:bodyPr anchor="b">
            <a:normAutofit/>
          </a:bodyPr>
          <a:lstStyle/>
          <a:p>
            <a:r>
              <a:rPr lang="en-GB" sz="5400" dirty="0"/>
              <a:t>Next Steps…</a:t>
            </a:r>
          </a:p>
        </p:txBody>
      </p:sp>
      <p:sp>
        <p:nvSpPr>
          <p:cNvPr id="2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erson reaching for a paper on a table full of paper and sticky notes">
            <a:extLst>
              <a:ext uri="{FF2B5EF4-FFF2-40B4-BE49-F238E27FC236}">
                <a16:creationId xmlns:a16="http://schemas.microsoft.com/office/drawing/2014/main" id="{62F47CF9-576D-BB4F-568E-C0DC3F927183}"/>
              </a:ext>
            </a:extLst>
          </p:cNvPr>
          <p:cNvPicPr>
            <a:picLocks noChangeAspect="1"/>
          </p:cNvPicPr>
          <p:nvPr/>
        </p:nvPicPr>
        <p:blipFill>
          <a:blip r:embed="rId2"/>
          <a:srcRect l="16028" r="17019" b="-1"/>
          <a:stretch>
            <a:fill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Footer Placeholder 4">
            <a:extLst>
              <a:ext uri="{FF2B5EF4-FFF2-40B4-BE49-F238E27FC236}">
                <a16:creationId xmlns:a16="http://schemas.microsoft.com/office/drawing/2014/main" id="{79D614BD-91AD-181B-4B9F-DF53F1AB58A3}"/>
              </a:ext>
            </a:extLst>
          </p:cNvPr>
          <p:cNvSpPr>
            <a:spLocks noGrp="1"/>
          </p:cNvSpPr>
          <p:nvPr>
            <p:ph type="ftr" sz="quarter" idx="11"/>
          </p:nvPr>
        </p:nvSpPr>
        <p:spPr>
          <a:xfrm>
            <a:off x="6248400" y="6356350"/>
            <a:ext cx="4114800" cy="365125"/>
          </a:xfrm>
        </p:spPr>
        <p:txBody>
          <a:bodyPr>
            <a:normAutofit/>
          </a:bodyPr>
          <a:lstStyle/>
          <a:p>
            <a:pPr algn="l">
              <a:lnSpc>
                <a:spcPct val="90000"/>
              </a:lnSpc>
              <a:spcAft>
                <a:spcPts val="600"/>
              </a:spcAft>
            </a:pPr>
            <a:r>
              <a:rPr lang="en-US" sz="700">
                <a:solidFill>
                  <a:srgbClr val="FFFFFF"/>
                </a:solidFill>
              </a:rPr>
              <a:t>
              </a:t>
            </a:r>
          </a:p>
        </p:txBody>
      </p:sp>
      <p:sp>
        <p:nvSpPr>
          <p:cNvPr id="3" name="Content Placeholder 2">
            <a:extLst>
              <a:ext uri="{FF2B5EF4-FFF2-40B4-BE49-F238E27FC236}">
                <a16:creationId xmlns:a16="http://schemas.microsoft.com/office/drawing/2014/main" id="{07D4E48C-C071-B626-3313-EBADAE356B3A}"/>
              </a:ext>
            </a:extLst>
          </p:cNvPr>
          <p:cNvSpPr>
            <a:spLocks noGrp="1"/>
          </p:cNvSpPr>
          <p:nvPr>
            <p:ph idx="1"/>
          </p:nvPr>
        </p:nvSpPr>
        <p:spPr>
          <a:xfrm>
            <a:off x="255644" y="1915636"/>
            <a:ext cx="4680149" cy="4616995"/>
          </a:xfrm>
          <a:solidFill>
            <a:schemeClr val="bg1"/>
          </a:solidFill>
        </p:spPr>
        <p:txBody>
          <a:bodyPr>
            <a:normAutofit lnSpcReduction="10000"/>
          </a:bodyPr>
          <a:lstStyle/>
          <a:p>
            <a:pPr>
              <a:lnSpc>
                <a:spcPct val="100000"/>
              </a:lnSpc>
              <a:spcBef>
                <a:spcPts val="1200"/>
              </a:spcBef>
              <a:spcAft>
                <a:spcPts val="600"/>
              </a:spcAft>
              <a:buClr>
                <a:srgbClr val="F28B2D"/>
              </a:buClr>
            </a:pPr>
            <a:r>
              <a:rPr lang="en-GB" dirty="0">
                <a:latin typeface="Calibri" panose="020F0502020204030204" pitchFamily="34" charset="0"/>
                <a:ea typeface="Calibri" panose="020F0502020204030204" pitchFamily="34" charset="0"/>
                <a:cs typeface="Calibri" panose="020F0502020204030204" pitchFamily="34" charset="0"/>
              </a:rPr>
              <a:t>Potentially create a </a:t>
            </a:r>
            <a:r>
              <a:rPr lang="en-GB" b="1" dirty="0">
                <a:solidFill>
                  <a:srgbClr val="4C8590"/>
                </a:solidFill>
                <a:latin typeface="Calibri" panose="020F0502020204030204" pitchFamily="34" charset="0"/>
                <a:ea typeface="Calibri" panose="020F0502020204030204" pitchFamily="34" charset="0"/>
                <a:cs typeface="Calibri" panose="020F0502020204030204" pitchFamily="34" charset="0"/>
              </a:rPr>
              <a:t>peer support network.</a:t>
            </a:r>
          </a:p>
          <a:p>
            <a:pPr>
              <a:lnSpc>
                <a:spcPct val="100000"/>
              </a:lnSpc>
              <a:spcBef>
                <a:spcPts val="1200"/>
              </a:spcBef>
              <a:spcAft>
                <a:spcPts val="600"/>
              </a:spcAft>
              <a:buClr>
                <a:srgbClr val="F28B2D"/>
              </a:buClr>
            </a:pPr>
            <a:r>
              <a:rPr lang="en-GB" b="1" dirty="0">
                <a:solidFill>
                  <a:srgbClr val="4C8590"/>
                </a:solidFill>
                <a:latin typeface="Calibri" panose="020F0502020204030204" pitchFamily="34" charset="0"/>
                <a:ea typeface="Calibri" panose="020F0502020204030204" pitchFamily="34" charset="0"/>
                <a:cs typeface="Calibri" panose="020F0502020204030204" pitchFamily="34" charset="0"/>
              </a:rPr>
              <a:t>Create</a:t>
            </a:r>
            <a:r>
              <a:rPr lang="en-GB" dirty="0">
                <a:latin typeface="Calibri" panose="020F0502020204030204" pitchFamily="34" charset="0"/>
                <a:ea typeface="Calibri" panose="020F0502020204030204" pitchFamily="34" charset="0"/>
                <a:cs typeface="Calibri" panose="020F0502020204030204" pitchFamily="34" charset="0"/>
              </a:rPr>
              <a:t> a central resource for information, such as podcasts, videos, fact sheets, work sheets, journal articles.</a:t>
            </a:r>
          </a:p>
          <a:p>
            <a:pPr>
              <a:lnSpc>
                <a:spcPct val="100000"/>
              </a:lnSpc>
              <a:spcBef>
                <a:spcPts val="1200"/>
              </a:spcBef>
              <a:spcAft>
                <a:spcPts val="600"/>
              </a:spcAft>
              <a:buClr>
                <a:srgbClr val="F28B2D"/>
              </a:buClr>
            </a:pPr>
            <a:r>
              <a:rPr lang="en-GB" b="1" dirty="0">
                <a:solidFill>
                  <a:srgbClr val="4C8590"/>
                </a:solidFill>
                <a:latin typeface="Calibri" panose="020F0502020204030204" pitchFamily="34" charset="0"/>
                <a:ea typeface="Calibri" panose="020F0502020204030204" pitchFamily="34" charset="0"/>
                <a:cs typeface="Calibri" panose="020F0502020204030204" pitchFamily="34" charset="0"/>
              </a:rPr>
              <a:t>Share</a:t>
            </a:r>
            <a:r>
              <a:rPr lang="en-GB" dirty="0">
                <a:latin typeface="Calibri" panose="020F0502020204030204" pitchFamily="34" charset="0"/>
                <a:ea typeface="Calibri" panose="020F0502020204030204" pitchFamily="34" charset="0"/>
                <a:cs typeface="Calibri" panose="020F0502020204030204" pitchFamily="34" charset="0"/>
              </a:rPr>
              <a:t> and </a:t>
            </a:r>
            <a:r>
              <a:rPr lang="en-GB" b="1" dirty="0">
                <a:solidFill>
                  <a:srgbClr val="4C8590"/>
                </a:solidFill>
                <a:latin typeface="Calibri" panose="020F0502020204030204" pitchFamily="34" charset="0"/>
                <a:ea typeface="Calibri" panose="020F0502020204030204" pitchFamily="34" charset="0"/>
                <a:cs typeface="Calibri" panose="020F0502020204030204" pitchFamily="34" charset="0"/>
              </a:rPr>
              <a:t>connect</a:t>
            </a:r>
            <a:r>
              <a:rPr lang="en-GB" dirty="0">
                <a:latin typeface="Calibri" panose="020F0502020204030204" pitchFamily="34" charset="0"/>
                <a:ea typeface="Calibri" panose="020F0502020204030204" pitchFamily="34" charset="0"/>
                <a:cs typeface="Calibri" panose="020F0502020204030204" pitchFamily="34" charset="0"/>
              </a:rPr>
              <a:t> with other organisations.</a:t>
            </a:r>
          </a:p>
          <a:p>
            <a:pPr>
              <a:lnSpc>
                <a:spcPct val="100000"/>
              </a:lnSpc>
              <a:spcBef>
                <a:spcPts val="1200"/>
              </a:spcBef>
              <a:spcAft>
                <a:spcPts val="600"/>
              </a:spcAft>
              <a:buClr>
                <a:srgbClr val="F28B2D"/>
              </a:buClr>
            </a:pPr>
            <a:r>
              <a:rPr lang="en-GB" b="1" dirty="0">
                <a:solidFill>
                  <a:srgbClr val="4C8590"/>
                </a:solidFill>
                <a:latin typeface="Calibri" panose="020F0502020204030204" pitchFamily="34" charset="0"/>
                <a:ea typeface="Calibri" panose="020F0502020204030204" pitchFamily="34" charset="0"/>
                <a:cs typeface="Calibri" panose="020F0502020204030204" pitchFamily="34" charset="0"/>
              </a:rPr>
              <a:t>Any other ideas?</a:t>
            </a:r>
          </a:p>
        </p:txBody>
      </p:sp>
      <p:pic>
        <p:nvPicPr>
          <p:cNvPr id="7" name="Picture 6">
            <a:extLst>
              <a:ext uri="{FF2B5EF4-FFF2-40B4-BE49-F238E27FC236}">
                <a16:creationId xmlns:a16="http://schemas.microsoft.com/office/drawing/2014/main" id="{2C780A89-23D3-F6BE-C89A-248BB23BA6F8}"/>
              </a:ext>
            </a:extLst>
          </p:cNvPr>
          <p:cNvPicPr>
            <a:picLocks noChangeAspect="1"/>
          </p:cNvPicPr>
          <p:nvPr/>
        </p:nvPicPr>
        <p:blipFill>
          <a:blip r:embed="rId3"/>
          <a:stretch>
            <a:fillRect/>
          </a:stretch>
        </p:blipFill>
        <p:spPr>
          <a:xfrm>
            <a:off x="56349" y="1367908"/>
            <a:ext cx="5536063" cy="424098"/>
          </a:xfrm>
          <a:prstGeom prst="rect">
            <a:avLst/>
          </a:prstGeom>
        </p:spPr>
      </p:pic>
    </p:spTree>
    <p:extLst>
      <p:ext uri="{BB962C8B-B14F-4D97-AF65-F5344CB8AC3E}">
        <p14:creationId xmlns:p14="http://schemas.microsoft.com/office/powerpoint/2010/main" val="3549944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C362-BF99-529A-EAB2-13FF32B8D58D}"/>
              </a:ext>
            </a:extLst>
          </p:cNvPr>
          <p:cNvSpPr>
            <a:spLocks noGrp="1"/>
          </p:cNvSpPr>
          <p:nvPr>
            <p:ph type="title"/>
          </p:nvPr>
        </p:nvSpPr>
        <p:spPr/>
        <p:txBody>
          <a:bodyPr/>
          <a:lstStyle/>
          <a:p>
            <a:endParaRPr lang="en-GB"/>
          </a:p>
        </p:txBody>
      </p:sp>
      <p:sp>
        <p:nvSpPr>
          <p:cNvPr id="5" name="Footer Placeholder 4">
            <a:extLst>
              <a:ext uri="{FF2B5EF4-FFF2-40B4-BE49-F238E27FC236}">
                <a16:creationId xmlns:a16="http://schemas.microsoft.com/office/drawing/2014/main" id="{FBD8F4AE-5A57-ED4D-330C-4EA551C0005D}"/>
              </a:ext>
            </a:extLst>
          </p:cNvPr>
          <p:cNvSpPr>
            <a:spLocks noGrp="1"/>
          </p:cNvSpPr>
          <p:nvPr>
            <p:ph type="ftr" sz="quarter" idx="11"/>
          </p:nvPr>
        </p:nvSpPr>
        <p:spPr/>
        <p:txBody>
          <a:bodyPr/>
          <a:lstStyle/>
          <a:p>
            <a:r>
              <a:rPr lang="en-US"/>
              <a:t>
              </a:t>
            </a:r>
          </a:p>
        </p:txBody>
      </p:sp>
      <p:sp>
        <p:nvSpPr>
          <p:cNvPr id="7" name="Rectangle 6">
            <a:extLst>
              <a:ext uri="{FF2B5EF4-FFF2-40B4-BE49-F238E27FC236}">
                <a16:creationId xmlns:a16="http://schemas.microsoft.com/office/drawing/2014/main" id="{4E828B18-40FF-4138-93DE-665589C07AB2}"/>
              </a:ext>
            </a:extLst>
          </p:cNvPr>
          <p:cNvSpPr/>
          <p:nvPr/>
        </p:nvSpPr>
        <p:spPr>
          <a:xfrm>
            <a:off x="-1" y="-16588"/>
            <a:ext cx="12192000" cy="3671888"/>
          </a:xfrm>
          <a:prstGeom prst="rect">
            <a:avLst/>
          </a:prstGeom>
          <a:solidFill>
            <a:srgbClr val="E9713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8263FA1B-BBAA-7962-08B1-AF04ECA717D0}"/>
              </a:ext>
            </a:extLst>
          </p:cNvPr>
          <p:cNvSpPr>
            <a:spLocks noGrp="1"/>
          </p:cNvSpPr>
          <p:nvPr>
            <p:ph idx="1"/>
          </p:nvPr>
        </p:nvSpPr>
        <p:spPr>
          <a:xfrm>
            <a:off x="393290" y="628651"/>
            <a:ext cx="11395587" cy="4548585"/>
          </a:xfrm>
          <a:solidFill>
            <a:schemeClr val="bg1"/>
          </a:solidFill>
          <a:ln w="38100">
            <a:solidFill>
              <a:srgbClr val="E97132"/>
            </a:solidFill>
          </a:ln>
        </p:spPr>
        <p:txBody>
          <a:bodyPr vert="horz" lIns="91440" tIns="45720" rIns="91440" bIns="45720" rtlCol="0" anchor="b">
            <a:normAutofit/>
          </a:bodyPr>
          <a:lstStyle/>
          <a:p>
            <a:pPr marL="0" indent="0" algn="ctr">
              <a:buNone/>
            </a:pPr>
            <a:r>
              <a:rPr lang="en-US" sz="6000" u="sng" kern="1200" dirty="0">
                <a:solidFill>
                  <a:schemeClr val="tx1"/>
                </a:solidFill>
                <a:latin typeface="Calibri" panose="020F0502020204030204" pitchFamily="34" charset="0"/>
                <a:ea typeface="Calibri" panose="020F0502020204030204" pitchFamily="34" charset="0"/>
                <a:cs typeface="Calibri" panose="020F0502020204030204" pitchFamily="34" charset="0"/>
              </a:rPr>
              <a:t>Part 1</a:t>
            </a:r>
          </a:p>
          <a:p>
            <a:pPr marL="0" indent="0" algn="ctr">
              <a:buNone/>
            </a:pPr>
            <a:r>
              <a:rPr lang="en-US" sz="6000" kern="1200" dirty="0">
                <a:solidFill>
                  <a:schemeClr val="tx1"/>
                </a:solidFill>
                <a:latin typeface="Calibri" panose="020F0502020204030204" pitchFamily="34" charset="0"/>
                <a:ea typeface="Calibri" panose="020F0502020204030204" pitchFamily="34" charset="0"/>
                <a:cs typeface="Calibri" panose="020F0502020204030204" pitchFamily="34" charset="0"/>
              </a:rPr>
              <a:t>Introduction to Neurodiversity, </a:t>
            </a:r>
          </a:p>
          <a:p>
            <a:pPr marL="0" indent="0" algn="ctr">
              <a:buNone/>
            </a:pPr>
            <a:r>
              <a:rPr lang="en-US" sz="6000" kern="1200" dirty="0">
                <a:solidFill>
                  <a:schemeClr val="tx1"/>
                </a:solidFill>
                <a:latin typeface="Calibri" panose="020F0502020204030204" pitchFamily="34" charset="0"/>
                <a:ea typeface="Calibri" panose="020F0502020204030204" pitchFamily="34" charset="0"/>
                <a:cs typeface="Calibri" panose="020F0502020204030204" pitchFamily="34" charset="0"/>
              </a:rPr>
              <a:t>the Characteristics and Relationship</a:t>
            </a:r>
          </a:p>
          <a:p>
            <a:pPr marL="0" indent="0" algn="ctr">
              <a:buNone/>
            </a:pPr>
            <a:r>
              <a:rPr lang="en-US" sz="6000" kern="1200" dirty="0">
                <a:solidFill>
                  <a:schemeClr val="tx1"/>
                </a:solidFill>
                <a:latin typeface="Calibri" panose="020F0502020204030204" pitchFamily="34" charset="0"/>
                <a:ea typeface="Calibri" panose="020F0502020204030204" pitchFamily="34" charset="0"/>
                <a:cs typeface="Calibri" panose="020F0502020204030204" pitchFamily="34" charset="0"/>
              </a:rPr>
              <a:t> to Gambling </a:t>
            </a:r>
            <a:r>
              <a:rPr lang="en-US" sz="6000" dirty="0">
                <a:latin typeface="Calibri" panose="020F0502020204030204" pitchFamily="34" charset="0"/>
                <a:ea typeface="Calibri" panose="020F0502020204030204" pitchFamily="34" charset="0"/>
                <a:cs typeface="Calibri" panose="020F0502020204030204" pitchFamily="34" charset="0"/>
              </a:rPr>
              <a:t>H</a:t>
            </a:r>
            <a:r>
              <a:rPr lang="en-US" sz="6000" kern="1200" dirty="0">
                <a:solidFill>
                  <a:schemeClr val="tx1"/>
                </a:solidFill>
                <a:latin typeface="Calibri" panose="020F0502020204030204" pitchFamily="34" charset="0"/>
                <a:ea typeface="Calibri" panose="020F0502020204030204" pitchFamily="34" charset="0"/>
                <a:cs typeface="Calibri" panose="020F0502020204030204" pitchFamily="34" charset="0"/>
              </a:rPr>
              <a:t>arms</a:t>
            </a:r>
          </a:p>
          <a:p>
            <a:pPr marL="0" indent="0" algn="ctr">
              <a:buNone/>
            </a:pPr>
            <a:endParaRPr lang="en-US"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F86A6014-DEAE-365B-39B8-09889DEBDBFF}"/>
              </a:ext>
            </a:extLst>
          </p:cNvPr>
          <p:cNvPicPr>
            <a:picLocks noChangeAspect="1"/>
          </p:cNvPicPr>
          <p:nvPr/>
        </p:nvPicPr>
        <p:blipFill>
          <a:blip r:embed="rId2"/>
          <a:stretch>
            <a:fillRect/>
          </a:stretch>
        </p:blipFill>
        <p:spPr>
          <a:xfrm>
            <a:off x="231528" y="5805251"/>
            <a:ext cx="11728943" cy="424098"/>
          </a:xfrm>
          <a:prstGeom prst="rect">
            <a:avLst/>
          </a:prstGeom>
        </p:spPr>
      </p:pic>
    </p:spTree>
    <p:extLst>
      <p:ext uri="{BB962C8B-B14F-4D97-AF65-F5344CB8AC3E}">
        <p14:creationId xmlns:p14="http://schemas.microsoft.com/office/powerpoint/2010/main" val="676883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C84C67E8-04DF-9403-938F-C4469CEE28E3}"/>
              </a:ext>
            </a:extLst>
          </p:cNvPr>
          <p:cNvSpPr>
            <a:spLocks noGrp="1"/>
          </p:cNvSpPr>
          <p:nvPr>
            <p:ph type="title"/>
          </p:nvPr>
        </p:nvSpPr>
        <p:spPr>
          <a:xfrm>
            <a:off x="838200" y="401221"/>
            <a:ext cx="10515600" cy="1348065"/>
          </a:xfrm>
        </p:spPr>
        <p:txBody>
          <a:bodyPr>
            <a:normAutofit/>
          </a:bodyPr>
          <a:lstStyle/>
          <a:p>
            <a:pPr algn="ctr"/>
            <a:r>
              <a:rPr lang="en-GB" sz="5400" dirty="0">
                <a:solidFill>
                  <a:srgbClr val="FFFFFF"/>
                </a:solidFill>
                <a:latin typeface="Calibri" panose="020F0502020204030204" pitchFamily="34" charset="0"/>
                <a:ea typeface="Calibri" panose="020F0502020204030204" pitchFamily="34" charset="0"/>
                <a:cs typeface="Calibri" panose="020F0502020204030204" pitchFamily="34" charset="0"/>
              </a:rPr>
              <a:t>Module 1 – What is Neurodiversity?</a:t>
            </a:r>
          </a:p>
        </p:txBody>
      </p:sp>
      <p:sp>
        <p:nvSpPr>
          <p:cNvPr id="3" name="Content Placeholder 2">
            <a:extLst>
              <a:ext uri="{FF2B5EF4-FFF2-40B4-BE49-F238E27FC236}">
                <a16:creationId xmlns:a16="http://schemas.microsoft.com/office/drawing/2014/main" id="{CD203595-3D65-690F-99B8-8C550678B1BA}"/>
              </a:ext>
            </a:extLst>
          </p:cNvPr>
          <p:cNvSpPr>
            <a:spLocks noGrp="1"/>
          </p:cNvSpPr>
          <p:nvPr>
            <p:ph idx="1"/>
          </p:nvPr>
        </p:nvSpPr>
        <p:spPr>
          <a:xfrm>
            <a:off x="838200" y="2878095"/>
            <a:ext cx="10515600" cy="2607762"/>
          </a:xfrm>
        </p:spPr>
        <p:txBody>
          <a:bodyPr vert="horz" lIns="91440" tIns="45720" rIns="91440" bIns="45720" rtlCol="0">
            <a:normAutofit/>
          </a:bodyPr>
          <a:lstStyle/>
          <a:p>
            <a:pPr>
              <a:lnSpc>
                <a:spcPct val="120000"/>
              </a:lnSpc>
              <a:spcBef>
                <a:spcPts val="600"/>
              </a:spcBef>
              <a:spcAft>
                <a:spcPts val="600"/>
              </a:spcAft>
            </a:pPr>
            <a:r>
              <a:rPr lang="en-GB" dirty="0">
                <a:latin typeface="Calibri" panose="020F0502020204030204" pitchFamily="34" charset="0"/>
                <a:ea typeface="Calibri" panose="020F0502020204030204" pitchFamily="34" charset="0"/>
                <a:cs typeface="Calibri" panose="020F0502020204030204" pitchFamily="34" charset="0"/>
              </a:rPr>
              <a:t>Introducing neurodiversity.</a:t>
            </a:r>
          </a:p>
          <a:p>
            <a:pPr>
              <a:lnSpc>
                <a:spcPct val="120000"/>
              </a:lnSpc>
              <a:spcBef>
                <a:spcPts val="600"/>
              </a:spcBef>
              <a:spcAft>
                <a:spcPts val="600"/>
              </a:spcAft>
            </a:pPr>
            <a:r>
              <a:rPr lang="en-GB" dirty="0">
                <a:latin typeface="Calibri" panose="020F0502020204030204" pitchFamily="34" charset="0"/>
                <a:ea typeface="Calibri" panose="020F0502020204030204" pitchFamily="34" charset="0"/>
                <a:cs typeface="Calibri" panose="020F0502020204030204" pitchFamily="34" charset="0"/>
              </a:rPr>
              <a:t>The definitions.</a:t>
            </a:r>
          </a:p>
          <a:p>
            <a:pPr>
              <a:lnSpc>
                <a:spcPct val="120000"/>
              </a:lnSpc>
              <a:spcBef>
                <a:spcPts val="600"/>
              </a:spcBef>
              <a:spcAft>
                <a:spcPts val="600"/>
              </a:spcAft>
            </a:pPr>
            <a:r>
              <a:rPr lang="en-GB" dirty="0">
                <a:latin typeface="Calibri" panose="020F0502020204030204" pitchFamily="34" charset="0"/>
                <a:ea typeface="Calibri" panose="020F0502020204030204" pitchFamily="34" charset="0"/>
                <a:cs typeface="Calibri" panose="020F0502020204030204" pitchFamily="34" charset="0"/>
              </a:rPr>
              <a:t>Why it matters.</a:t>
            </a:r>
          </a:p>
          <a:p>
            <a:pPr>
              <a:lnSpc>
                <a:spcPct val="120000"/>
              </a:lnSpc>
              <a:spcBef>
                <a:spcPts val="600"/>
              </a:spcBef>
              <a:spcAft>
                <a:spcPts val="600"/>
              </a:spcAft>
            </a:pPr>
            <a:r>
              <a:rPr lang="en-GB" dirty="0">
                <a:latin typeface="Calibri" panose="020F0502020204030204" pitchFamily="34" charset="0"/>
                <a:ea typeface="Calibri" panose="020F0502020204030204" pitchFamily="34" charset="0"/>
                <a:cs typeface="Calibri" panose="020F0502020204030204" pitchFamily="34" charset="0"/>
              </a:rPr>
              <a:t>How to work with a neurodiversity affirming approach.</a:t>
            </a:r>
          </a:p>
        </p:txBody>
      </p:sp>
      <p:sp>
        <p:nvSpPr>
          <p:cNvPr id="5" name="Footer Placeholder 4">
            <a:extLst>
              <a:ext uri="{FF2B5EF4-FFF2-40B4-BE49-F238E27FC236}">
                <a16:creationId xmlns:a16="http://schemas.microsoft.com/office/drawing/2014/main" id="{090C847C-DBD2-6F9E-DD3E-28EDD423895A}"/>
              </a:ext>
            </a:extLst>
          </p:cNvPr>
          <p:cNvSpPr>
            <a:spLocks noGrp="1"/>
          </p:cNvSpPr>
          <p:nvPr>
            <p:ph type="ftr" sz="quarter" idx="11"/>
          </p:nvPr>
        </p:nvSpPr>
        <p:spPr>
          <a:xfrm>
            <a:off x="4038600" y="6356350"/>
            <a:ext cx="4114800" cy="365125"/>
          </a:xfrm>
        </p:spPr>
        <p:txBody>
          <a:bodyPr>
            <a:normAutofit/>
          </a:bodyPr>
          <a:lstStyle/>
          <a:p>
            <a:pPr>
              <a:lnSpc>
                <a:spcPct val="90000"/>
              </a:lnSpc>
              <a:spcAft>
                <a:spcPts val="600"/>
              </a:spcAft>
            </a:pPr>
            <a:r>
              <a:rPr lang="en-US" sz="700"/>
              <a:t>
              </a:t>
            </a:r>
          </a:p>
        </p:txBody>
      </p:sp>
    </p:spTree>
    <p:extLst>
      <p:ext uri="{BB962C8B-B14F-4D97-AF65-F5344CB8AC3E}">
        <p14:creationId xmlns:p14="http://schemas.microsoft.com/office/powerpoint/2010/main" val="2355770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846ED-11D1-E3EB-F7FC-768945799FC2}"/>
              </a:ext>
            </a:extLst>
          </p:cNvPr>
          <p:cNvSpPr>
            <a:spLocks noGrp="1"/>
          </p:cNvSpPr>
          <p:nvPr>
            <p:ph type="title"/>
          </p:nvPr>
        </p:nvSpPr>
        <p:spPr>
          <a:xfrm>
            <a:off x="1250198" y="322955"/>
            <a:ext cx="3658644" cy="1325563"/>
          </a:xfrm>
        </p:spPr>
        <p:txBody>
          <a:bodyPr>
            <a:normAutofit fontScale="90000"/>
          </a:bodyPr>
          <a:lstStyle/>
          <a:p>
            <a:r>
              <a:rPr lang="en-US" sz="4900" dirty="0">
                <a:latin typeface="Calibri"/>
                <a:ea typeface="Calibri"/>
                <a:cs typeface="Calibri"/>
              </a:rPr>
              <a:t>Neurodiversity</a:t>
            </a:r>
            <a:br>
              <a:rPr lang="en-US" sz="4900" dirty="0">
                <a:latin typeface="Calibri"/>
                <a:ea typeface="Calibri"/>
                <a:cs typeface="Calibri"/>
              </a:rPr>
            </a:br>
            <a:endParaRPr lang="en-GB" sz="4900" dirty="0">
              <a:latin typeface="Calibri"/>
              <a:ea typeface="Calibri"/>
              <a:cs typeface="Calibri"/>
            </a:endParaRPr>
          </a:p>
        </p:txBody>
      </p:sp>
      <p:sp>
        <p:nvSpPr>
          <p:cNvPr id="3" name="Content Placeholder 2">
            <a:extLst>
              <a:ext uri="{FF2B5EF4-FFF2-40B4-BE49-F238E27FC236}">
                <a16:creationId xmlns:a16="http://schemas.microsoft.com/office/drawing/2014/main" id="{02A171B8-65C6-4F36-9AA7-B91C79CD4736}"/>
              </a:ext>
            </a:extLst>
          </p:cNvPr>
          <p:cNvSpPr>
            <a:spLocks noGrp="1"/>
          </p:cNvSpPr>
          <p:nvPr>
            <p:ph idx="1"/>
          </p:nvPr>
        </p:nvSpPr>
        <p:spPr>
          <a:xfrm>
            <a:off x="423064" y="1531968"/>
            <a:ext cx="5505971" cy="4887882"/>
          </a:xfrm>
        </p:spPr>
        <p:txBody>
          <a:bodyPr vert="horz" lIns="91440" tIns="45720" rIns="91440" bIns="45720" rtlCol="0" anchor="t">
            <a:noAutofit/>
          </a:bodyPr>
          <a:lstStyle/>
          <a:p>
            <a:pPr marL="0" indent="0">
              <a:buNone/>
            </a:pPr>
            <a:r>
              <a:rPr lang="en-US" b="1" u="sng" dirty="0">
                <a:solidFill>
                  <a:srgbClr val="4C8590"/>
                </a:solidFill>
                <a:latin typeface="Calibri" panose="020F0502020204030204" pitchFamily="34" charset="0"/>
                <a:ea typeface="Calibri" panose="020F0502020204030204" pitchFamily="34" charset="0"/>
                <a:cs typeface="Calibri" panose="020F0502020204030204" pitchFamily="34" charset="0"/>
              </a:rPr>
              <a:t>All</a:t>
            </a:r>
            <a:r>
              <a:rPr lang="en-US" dirty="0">
                <a:latin typeface="Calibri" panose="020F0502020204030204" pitchFamily="34" charset="0"/>
                <a:ea typeface="Calibri" panose="020F0502020204030204" pitchFamily="34" charset="0"/>
                <a:cs typeface="Calibri" panose="020F0502020204030204" pitchFamily="34" charset="0"/>
              </a:rPr>
              <a:t> humans vary in terms of their neurocognitive ability.</a:t>
            </a:r>
            <a:br>
              <a:rPr lang="en-US" dirty="0">
                <a:latin typeface="Calibri" panose="020F0502020204030204" pitchFamily="34" charset="0"/>
                <a:ea typeface="Calibri" panose="020F0502020204030204" pitchFamily="34" charset="0"/>
                <a:cs typeface="Calibri" panose="020F0502020204030204" pitchFamily="34" charset="0"/>
              </a:rPr>
            </a:br>
            <a:br>
              <a:rPr lang="en-US" dirty="0">
                <a:latin typeface="Calibri" panose="020F0502020204030204" pitchFamily="34" charset="0"/>
                <a:ea typeface="Calibri" panose="020F0502020204030204" pitchFamily="34" charset="0"/>
                <a:cs typeface="Calibri" panose="020F0502020204030204" pitchFamily="34" charset="0"/>
              </a:rPr>
            </a:br>
            <a:r>
              <a:rPr lang="en-US" dirty="0">
                <a:latin typeface="Calibri" panose="020F0502020204030204" pitchFamily="34" charset="0"/>
                <a:ea typeface="Calibri" panose="020F0502020204030204" pitchFamily="34" charset="0"/>
                <a:cs typeface="Calibri" panose="020F0502020204030204" pitchFamily="34" charset="0"/>
              </a:rPr>
              <a:t>Everyone has both talents and areas  they struggle with. </a:t>
            </a:r>
            <a:br>
              <a:rPr lang="en-US" dirty="0">
                <a:latin typeface="Calibri" panose="020F0502020204030204" pitchFamily="34" charset="0"/>
                <a:ea typeface="Calibri" panose="020F0502020204030204" pitchFamily="34" charset="0"/>
                <a:cs typeface="Calibri" panose="020F0502020204030204" pitchFamily="34" charset="0"/>
              </a:rPr>
            </a:br>
            <a:br>
              <a:rPr lang="en-US" dirty="0">
                <a:latin typeface="Calibri" panose="020F0502020204030204" pitchFamily="34" charset="0"/>
                <a:ea typeface="Calibri" panose="020F0502020204030204" pitchFamily="34" charset="0"/>
                <a:cs typeface="Calibri" panose="020F0502020204030204" pitchFamily="34" charset="0"/>
              </a:rPr>
            </a:br>
            <a:r>
              <a:rPr lang="en-US" dirty="0">
                <a:latin typeface="Calibri" panose="020F0502020204030204" pitchFamily="34" charset="0"/>
                <a:ea typeface="Calibri" panose="020F0502020204030204" pitchFamily="34" charset="0"/>
                <a:cs typeface="Calibri" panose="020F0502020204030204" pitchFamily="34" charset="0"/>
              </a:rPr>
              <a:t>However, for some people the differences between those strengths and challenges is more pronounced. This can bring advantages but can also be disabling.</a:t>
            </a:r>
            <a:endParaRPr lang="en-GB" dirty="0">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descr="(Pdf Ebook) The Neurodivergent Friendly Workbook of DBT Skills by Sonny ...">
            <a:extLst>
              <a:ext uri="{FF2B5EF4-FFF2-40B4-BE49-F238E27FC236}">
                <a16:creationId xmlns:a16="http://schemas.microsoft.com/office/drawing/2014/main" id="{EB9E9633-6060-FDF7-A0EB-C29E728127CA}"/>
              </a:ext>
            </a:extLst>
          </p:cNvPr>
          <p:cNvPicPr>
            <a:picLocks noChangeAspect="1"/>
          </p:cNvPicPr>
          <p:nvPr/>
        </p:nvPicPr>
        <p:blipFill>
          <a:blip r:embed="rId2"/>
          <a:stretch>
            <a:fillRect/>
          </a:stretch>
        </p:blipFill>
        <p:spPr>
          <a:xfrm>
            <a:off x="5929036" y="438150"/>
            <a:ext cx="6010275" cy="5981700"/>
          </a:xfrm>
          <a:prstGeom prst="rect">
            <a:avLst/>
          </a:prstGeom>
        </p:spPr>
      </p:pic>
      <p:pic>
        <p:nvPicPr>
          <p:cNvPr id="5" name="Picture 4">
            <a:extLst>
              <a:ext uri="{FF2B5EF4-FFF2-40B4-BE49-F238E27FC236}">
                <a16:creationId xmlns:a16="http://schemas.microsoft.com/office/drawing/2014/main" id="{11B68E97-6F16-4F52-774E-94195A627F1F}"/>
              </a:ext>
            </a:extLst>
          </p:cNvPr>
          <p:cNvPicPr>
            <a:picLocks noChangeAspect="1"/>
          </p:cNvPicPr>
          <p:nvPr/>
        </p:nvPicPr>
        <p:blipFill>
          <a:blip r:embed="rId3"/>
          <a:stretch>
            <a:fillRect/>
          </a:stretch>
        </p:blipFill>
        <p:spPr>
          <a:xfrm>
            <a:off x="230004" y="985737"/>
            <a:ext cx="5865996" cy="424098"/>
          </a:xfrm>
          <a:prstGeom prst="rect">
            <a:avLst/>
          </a:prstGeom>
        </p:spPr>
      </p:pic>
    </p:spTree>
    <p:extLst>
      <p:ext uri="{BB962C8B-B14F-4D97-AF65-F5344CB8AC3E}">
        <p14:creationId xmlns:p14="http://schemas.microsoft.com/office/powerpoint/2010/main" val="28116502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65899D5E731B408F5596C47056D515" ma:contentTypeVersion="19" ma:contentTypeDescription="Create a new document." ma:contentTypeScope="" ma:versionID="122d86ba4f968a89a0587dad9f02988a">
  <xsd:schema xmlns:xsd="http://www.w3.org/2001/XMLSchema" xmlns:xs="http://www.w3.org/2001/XMLSchema" xmlns:p="http://schemas.microsoft.com/office/2006/metadata/properties" xmlns:ns2="fc5e95f2-36e2-41d4-a0ce-9ad94e6cad7c" xmlns:ns3="46910169-948c-47c7-bdc5-895e453e1d32" targetNamespace="http://schemas.microsoft.com/office/2006/metadata/properties" ma:root="true" ma:fieldsID="8bacbd8e41d15c80957d2b39a0d296a3" ns2:_="" ns3:_="">
    <xsd:import namespace="fc5e95f2-36e2-41d4-a0ce-9ad94e6cad7c"/>
    <xsd:import namespace="46910169-948c-47c7-bdc5-895e453e1d3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5e95f2-36e2-41d4-a0ce-9ad94e6cad7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466907a-0c54-45a2-a877-9505898385e1}" ma:internalName="TaxCatchAll" ma:showField="CatchAllData" ma:web="fc5e95f2-36e2-41d4-a0ce-9ad94e6cad7c">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6910169-948c-47c7-bdc5-895e453e1d3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79e06ba-f525-4315-8c8d-c02bb573506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c5e95f2-36e2-41d4-a0ce-9ad94e6cad7c" xsi:nil="true"/>
    <lcf76f155ced4ddcb4097134ff3c332f xmlns="46910169-948c-47c7-bdc5-895e453e1d3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C4FD7A0-DC84-4FD6-A305-B95C28710C47}"/>
</file>

<file path=customXml/itemProps2.xml><?xml version="1.0" encoding="utf-8"?>
<ds:datastoreItem xmlns:ds="http://schemas.openxmlformats.org/officeDocument/2006/customXml" ds:itemID="{E53319C3-2268-491C-BA0C-7C7801AA5F29}">
  <ds:schemaRefs>
    <ds:schemaRef ds:uri="http://schemas.microsoft.com/sharepoint/v3/contenttype/forms"/>
  </ds:schemaRefs>
</ds:datastoreItem>
</file>

<file path=customXml/itemProps3.xml><?xml version="1.0" encoding="utf-8"?>
<ds:datastoreItem xmlns:ds="http://schemas.openxmlformats.org/officeDocument/2006/customXml" ds:itemID="{442D9E50-7506-49B5-BBE8-73B3F3E74BB0}">
  <ds:schemaRefs>
    <ds:schemaRef ds:uri="http://schemas.microsoft.com/office/2006/metadata/properties"/>
    <ds:schemaRef ds:uri="http://schemas.microsoft.com/office/2006/documentManagement/types"/>
    <ds:schemaRef ds:uri="http://purl.org/dc/dcmitype/"/>
    <ds:schemaRef ds:uri="http://purl.org/dc/terms/"/>
    <ds:schemaRef ds:uri="http://purl.org/dc/elements/1.1/"/>
    <ds:schemaRef ds:uri="http://schemas.microsoft.com/office/infopath/2007/PartnerControls"/>
    <ds:schemaRef ds:uri="http://www.w3.org/XML/1998/namespace"/>
    <ds:schemaRef ds:uri="http://schemas.openxmlformats.org/package/2006/metadata/core-properties"/>
    <ds:schemaRef ds:uri="8b474508-ee3d-484f-ba07-07e0717f2e9d"/>
    <ds:schemaRef ds:uri="e5ea7fa0-1c47-4d39-a6c1-c2506c255cba"/>
  </ds:schemaRefs>
</ds:datastoreItem>
</file>

<file path=docProps/app.xml><?xml version="1.0" encoding="utf-8"?>
<Properties xmlns="http://schemas.openxmlformats.org/officeDocument/2006/extended-properties" xmlns:vt="http://schemas.openxmlformats.org/officeDocument/2006/docPropsVTypes">
  <Template>TM02892315[[fn=Wisp]]</Template>
  <TotalTime>34527</TotalTime>
  <Words>5529</Words>
  <Application>Microsoft Office PowerPoint</Application>
  <PresentationFormat>Widescreen</PresentationFormat>
  <Paragraphs>683</Paragraphs>
  <Slides>69</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69</vt:i4>
      </vt:variant>
    </vt:vector>
  </HeadingPairs>
  <TitlesOfParts>
    <vt:vector size="79" baseType="lpstr">
      <vt:lpstr>Aptos</vt:lpstr>
      <vt:lpstr>Aptos Display</vt:lpstr>
      <vt:lpstr>Arial</vt:lpstr>
      <vt:lpstr>Arial,Sans-Serif</vt:lpstr>
      <vt:lpstr>Calibri</vt:lpstr>
      <vt:lpstr>Manrope</vt:lpstr>
      <vt:lpstr>Neue Haas Grotesk Text Pro</vt:lpstr>
      <vt:lpstr>Symbol</vt:lpstr>
      <vt:lpstr>Wingdings</vt:lpstr>
      <vt:lpstr>Office Theme</vt:lpstr>
      <vt:lpstr>PowerPoint Presentation</vt:lpstr>
      <vt:lpstr>Neurodivergence and Gambling Harms</vt:lpstr>
      <vt:lpstr>PowerPoint Presentation</vt:lpstr>
      <vt:lpstr>Structure of the Day</vt:lpstr>
      <vt:lpstr>Learning Outcomes</vt:lpstr>
      <vt:lpstr>Introductions - Icebreaker</vt:lpstr>
      <vt:lpstr>PowerPoint Presentation</vt:lpstr>
      <vt:lpstr>Module 1 – What is Neurodiversity?</vt:lpstr>
      <vt:lpstr>Neurodiversity </vt:lpstr>
      <vt:lpstr>PowerPoint Presentation</vt:lpstr>
      <vt:lpstr>What is neurodivergent?</vt:lpstr>
      <vt:lpstr>PowerPoint Presentation</vt:lpstr>
      <vt:lpstr>Challenges may include: </vt:lpstr>
      <vt:lpstr>PowerPoint Presentation</vt:lpstr>
      <vt:lpstr>Why does neurodivergence matter in effective gambling harm support?</vt:lpstr>
      <vt:lpstr>How to work with a Neurodiversity Affirming Approach – The Core Principles</vt:lpstr>
      <vt:lpstr>Implementing Neuroaffirmative Strategies </vt:lpstr>
      <vt:lpstr>Module 2 – Exploring Specific Neurotypes</vt:lpstr>
      <vt:lpstr>PowerPoint Presentation</vt:lpstr>
      <vt:lpstr>Autism - Traits and Characteristics</vt:lpstr>
      <vt:lpstr>PowerPoint Presentation</vt:lpstr>
      <vt:lpstr>PowerPoint Presentation</vt:lpstr>
      <vt:lpstr>ADHD (Attention Deficit Hyperactivity Disorder)</vt:lpstr>
      <vt:lpstr>ADHD - Traits and Characteristics</vt:lpstr>
      <vt:lpstr>Strengths and Challenges</vt:lpstr>
      <vt:lpstr>PowerPoint Presentation</vt:lpstr>
      <vt:lpstr>PowerPoint Presentation</vt:lpstr>
      <vt:lpstr>AuDHD - Traits and Characteristics</vt:lpstr>
      <vt:lpstr>Strengths and Challenges</vt:lpstr>
      <vt:lpstr>PowerPoint Presentation</vt:lpstr>
      <vt:lpstr>Key Points to Remember</vt:lpstr>
      <vt:lpstr>Consider the Language Used</vt:lpstr>
      <vt:lpstr>Case Study - Catherine</vt:lpstr>
      <vt:lpstr>How a Neurodivergent Affirming Approach Supported Catherine</vt:lpstr>
      <vt:lpstr>Module 3 – Gambling Drivers and Barriers to Support</vt:lpstr>
      <vt:lpstr>What the Research Found</vt:lpstr>
      <vt:lpstr>Other Links Between Neurodiversity and Gambling</vt:lpstr>
      <vt:lpstr>Why Do Neurodivergent People Gamble?</vt:lpstr>
      <vt:lpstr>PowerPoint Presentation</vt:lpstr>
      <vt:lpstr>Case Study - Virat</vt:lpstr>
      <vt:lpstr>How a Neurodivergent Affirming Approach Supported Virat</vt:lpstr>
      <vt:lpstr>PowerPoint Presentation</vt:lpstr>
      <vt:lpstr>PowerPoint Presentation</vt:lpstr>
      <vt:lpstr>PowerPoint Presentation</vt:lpstr>
      <vt:lpstr>Module 4 – Screener Questions, Email Template and Creating a Neurodiverse Space</vt:lpstr>
      <vt:lpstr>Questions to be asked at Assessment Stage (for all Clients)</vt:lpstr>
      <vt:lpstr>Setting up the First Session  (for all Clients)</vt:lpstr>
      <vt:lpstr>The Email Template</vt:lpstr>
      <vt:lpstr>PowerPoint Presentation</vt:lpstr>
      <vt:lpstr>In the First Session: Introductions and Getting to Know the Client </vt:lpstr>
      <vt:lpstr>In the First Session: Getting to Know the Client and in Ongoing Sessions</vt:lpstr>
      <vt:lpstr>In the First Session and in  Ongoing Sessions</vt:lpstr>
      <vt:lpstr>Ongoing Reviews about the Client’s Needs</vt:lpstr>
      <vt:lpstr>PowerPoint Presentation</vt:lpstr>
      <vt:lpstr>PowerPoint Presentation</vt:lpstr>
      <vt:lpstr>How a Neuroaivergent Affirming Approach Supported Grace</vt:lpstr>
      <vt:lpstr>How can we create a neurodivergent affirming service?</vt:lpstr>
      <vt:lpstr>PowerPoint Presentation</vt:lpstr>
      <vt:lpstr>Example of a Real-Life Case Study: BP</vt:lpstr>
      <vt:lpstr>How we Supported BP</vt:lpstr>
      <vt:lpstr>Module 5 – Best Practice Options</vt:lpstr>
      <vt:lpstr>Key Things to be Aware of that may Impact our Clients</vt:lpstr>
      <vt:lpstr>    Impulse Control         Time Management</vt:lpstr>
      <vt:lpstr>PowerPoint Presentation</vt:lpstr>
      <vt:lpstr>Strategies to Improve Communication</vt:lpstr>
      <vt:lpstr>Strategies to Adapt Communication in Sessions </vt:lpstr>
      <vt:lpstr>PowerPoint Presentation</vt:lpstr>
      <vt:lpstr>PowerPoint Presentation</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Grimes</dc:creator>
  <cp:lastModifiedBy>Francesca Grimes</cp:lastModifiedBy>
  <cp:revision>11</cp:revision>
  <cp:lastPrinted>2025-08-28T22:37:04Z</cp:lastPrinted>
  <dcterms:created xsi:type="dcterms:W3CDTF">2013-07-15T20:26:40Z</dcterms:created>
  <dcterms:modified xsi:type="dcterms:W3CDTF">2025-09-19T22:41:30Z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0x0101007565899D5E731B408F5596C47056D515</vt:lpwstr>
  </property>
  <property fmtid="{D5CDD505-2E9C-101B-9397-08002B2CF9AE}" pid="3" name="MediaServiceImageTags">
    <vt:lpwstr/>
  </property>
</Properties>
</file>